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8" r:id="rId1"/>
  </p:sldMasterIdLst>
  <p:notesMasterIdLst>
    <p:notesMasterId r:id="rId206"/>
  </p:notesMasterIdLst>
  <p:handoutMasterIdLst>
    <p:handoutMasterId r:id="rId207"/>
  </p:handoutMasterIdLst>
  <p:sldIdLst>
    <p:sldId id="549" r:id="rId2"/>
    <p:sldId id="849" r:id="rId3"/>
    <p:sldId id="865" r:id="rId4"/>
    <p:sldId id="859" r:id="rId5"/>
    <p:sldId id="866" r:id="rId6"/>
    <p:sldId id="867" r:id="rId7"/>
    <p:sldId id="874" r:id="rId8"/>
    <p:sldId id="868" r:id="rId9"/>
    <p:sldId id="869" r:id="rId10"/>
    <p:sldId id="871" r:id="rId11"/>
    <p:sldId id="436" r:id="rId12"/>
    <p:sldId id="671" r:id="rId13"/>
    <p:sldId id="679" r:id="rId14"/>
    <p:sldId id="681" r:id="rId15"/>
    <p:sldId id="680" r:id="rId16"/>
    <p:sldId id="674" r:id="rId17"/>
    <p:sldId id="675" r:id="rId18"/>
    <p:sldId id="676" r:id="rId19"/>
    <p:sldId id="400" r:id="rId20"/>
    <p:sldId id="732" r:id="rId21"/>
    <p:sldId id="731" r:id="rId22"/>
    <p:sldId id="734" r:id="rId23"/>
    <p:sldId id="733" r:id="rId24"/>
    <p:sldId id="735" r:id="rId25"/>
    <p:sldId id="736" r:id="rId26"/>
    <p:sldId id="737" r:id="rId27"/>
    <p:sldId id="738" r:id="rId28"/>
    <p:sldId id="739" r:id="rId29"/>
    <p:sldId id="728" r:id="rId30"/>
    <p:sldId id="757" r:id="rId31"/>
    <p:sldId id="758" r:id="rId32"/>
    <p:sldId id="401" r:id="rId33"/>
    <p:sldId id="402" r:id="rId34"/>
    <p:sldId id="403" r:id="rId35"/>
    <p:sldId id="692" r:id="rId36"/>
    <p:sldId id="740" r:id="rId37"/>
    <p:sldId id="741" r:id="rId38"/>
    <p:sldId id="359" r:id="rId39"/>
    <p:sldId id="872" r:id="rId40"/>
    <p:sldId id="693" r:id="rId41"/>
    <p:sldId id="700" r:id="rId42"/>
    <p:sldId id="687" r:id="rId43"/>
    <p:sldId id="689" r:id="rId44"/>
    <p:sldId id="690" r:id="rId45"/>
    <p:sldId id="691" r:id="rId46"/>
    <p:sldId id="360" r:id="rId47"/>
    <p:sldId id="588" r:id="rId48"/>
    <p:sldId id="361" r:id="rId49"/>
    <p:sldId id="698" r:id="rId50"/>
    <p:sldId id="562" r:id="rId51"/>
    <p:sldId id="743" r:id="rId52"/>
    <p:sldId id="747" r:id="rId53"/>
    <p:sldId id="749" r:id="rId54"/>
    <p:sldId id="750" r:id="rId55"/>
    <p:sldId id="751" r:id="rId56"/>
    <p:sldId id="755" r:id="rId57"/>
    <p:sldId id="752" r:id="rId58"/>
    <p:sldId id="753" r:id="rId59"/>
    <p:sldId id="754" r:id="rId60"/>
    <p:sldId id="702" r:id="rId61"/>
    <p:sldId id="701" r:id="rId62"/>
    <p:sldId id="703" r:id="rId63"/>
    <p:sldId id="704" r:id="rId64"/>
    <p:sldId id="709" r:id="rId65"/>
    <p:sldId id="710" r:id="rId66"/>
    <p:sldId id="708" r:id="rId67"/>
    <p:sldId id="366" r:id="rId68"/>
    <p:sldId id="842" r:id="rId69"/>
    <p:sldId id="843" r:id="rId70"/>
    <p:sldId id="844" r:id="rId71"/>
    <p:sldId id="847" r:id="rId72"/>
    <p:sldId id="432" r:id="rId73"/>
    <p:sldId id="711" r:id="rId74"/>
    <p:sldId id="433" r:id="rId75"/>
    <p:sldId id="434" r:id="rId76"/>
    <p:sldId id="815" r:id="rId77"/>
    <p:sldId id="816" r:id="rId78"/>
    <p:sldId id="817" r:id="rId79"/>
    <p:sldId id="818" r:id="rId80"/>
    <p:sldId id="819" r:id="rId81"/>
    <p:sldId id="820" r:id="rId82"/>
    <p:sldId id="821" r:id="rId83"/>
    <p:sldId id="839" r:id="rId84"/>
    <p:sldId id="825" r:id="rId85"/>
    <p:sldId id="826" r:id="rId86"/>
    <p:sldId id="827" r:id="rId87"/>
    <p:sldId id="828" r:id="rId88"/>
    <p:sldId id="829" r:id="rId89"/>
    <p:sldId id="830" r:id="rId90"/>
    <p:sldId id="831" r:id="rId91"/>
    <p:sldId id="811" r:id="rId92"/>
    <p:sldId id="812" r:id="rId93"/>
    <p:sldId id="813" r:id="rId94"/>
    <p:sldId id="814" r:id="rId95"/>
    <p:sldId id="768" r:id="rId96"/>
    <p:sldId id="780" r:id="rId97"/>
    <p:sldId id="777" r:id="rId98"/>
    <p:sldId id="778" r:id="rId99"/>
    <p:sldId id="779" r:id="rId100"/>
    <p:sldId id="801" r:id="rId101"/>
    <p:sldId id="802" r:id="rId102"/>
    <p:sldId id="803" r:id="rId103"/>
    <p:sldId id="804" r:id="rId104"/>
    <p:sldId id="805" r:id="rId105"/>
    <p:sldId id="806" r:id="rId106"/>
    <p:sldId id="808" r:id="rId107"/>
    <p:sldId id="809" r:id="rId108"/>
    <p:sldId id="807" r:id="rId109"/>
    <p:sldId id="771" r:id="rId110"/>
    <p:sldId id="772" r:id="rId111"/>
    <p:sldId id="784" r:id="rId112"/>
    <p:sldId id="781" r:id="rId113"/>
    <p:sldId id="782" r:id="rId114"/>
    <p:sldId id="773" r:id="rId115"/>
    <p:sldId id="760" r:id="rId116"/>
    <p:sldId id="761" r:id="rId117"/>
    <p:sldId id="762" r:id="rId118"/>
    <p:sldId id="763" r:id="rId119"/>
    <p:sldId id="764" r:id="rId120"/>
    <p:sldId id="765" r:id="rId121"/>
    <p:sldId id="766" r:id="rId122"/>
    <p:sldId id="720" r:id="rId123"/>
    <p:sldId id="712" r:id="rId124"/>
    <p:sldId id="723" r:id="rId125"/>
    <p:sldId id="724" r:id="rId126"/>
    <p:sldId id="715" r:id="rId127"/>
    <p:sldId id="725" r:id="rId128"/>
    <p:sldId id="726" r:id="rId129"/>
    <p:sldId id="718" r:id="rId130"/>
    <p:sldId id="785" r:id="rId131"/>
    <p:sldId id="578" r:id="rId132"/>
    <p:sldId id="579" r:id="rId133"/>
    <p:sldId id="581" r:id="rId134"/>
    <p:sldId id="582" r:id="rId135"/>
    <p:sldId id="583" r:id="rId136"/>
    <p:sldId id="585" r:id="rId137"/>
    <p:sldId id="586" r:id="rId138"/>
    <p:sldId id="592" r:id="rId139"/>
    <p:sldId id="699" r:id="rId140"/>
    <p:sldId id="535" r:id="rId141"/>
    <p:sldId id="437" r:id="rId142"/>
    <p:sldId id="444" r:id="rId143"/>
    <p:sldId id="445" r:id="rId144"/>
    <p:sldId id="463" r:id="rId145"/>
    <p:sldId id="464" r:id="rId146"/>
    <p:sldId id="465" r:id="rId147"/>
    <p:sldId id="466" r:id="rId148"/>
    <p:sldId id="459" r:id="rId149"/>
    <p:sldId id="467" r:id="rId150"/>
    <p:sldId id="469" r:id="rId151"/>
    <p:sldId id="468" r:id="rId152"/>
    <p:sldId id="471" r:id="rId153"/>
    <p:sldId id="472" r:id="rId154"/>
    <p:sldId id="478" r:id="rId155"/>
    <p:sldId id="477" r:id="rId156"/>
    <p:sldId id="473" r:id="rId157"/>
    <p:sldId id="559" r:id="rId158"/>
    <p:sldId id="560" r:id="rId159"/>
    <p:sldId id="481" r:id="rId160"/>
    <p:sldId id="482" r:id="rId161"/>
    <p:sldId id="485" r:id="rId162"/>
    <p:sldId id="486" r:id="rId163"/>
    <p:sldId id="487" r:id="rId164"/>
    <p:sldId id="480" r:id="rId165"/>
    <p:sldId id="555" r:id="rId166"/>
    <p:sldId id="556" r:id="rId167"/>
    <p:sldId id="557" r:id="rId168"/>
    <p:sldId id="558" r:id="rId169"/>
    <p:sldId id="488" r:id="rId170"/>
    <p:sldId id="489" r:id="rId171"/>
    <p:sldId id="490" r:id="rId172"/>
    <p:sldId id="491" r:id="rId173"/>
    <p:sldId id="492" r:id="rId174"/>
    <p:sldId id="501" r:id="rId175"/>
    <p:sldId id="502" r:id="rId176"/>
    <p:sldId id="504" r:id="rId177"/>
    <p:sldId id="534" r:id="rId178"/>
    <p:sldId id="505" r:id="rId179"/>
    <p:sldId id="506" r:id="rId180"/>
    <p:sldId id="507" r:id="rId181"/>
    <p:sldId id="526" r:id="rId182"/>
    <p:sldId id="525" r:id="rId183"/>
    <p:sldId id="527" r:id="rId184"/>
    <p:sldId id="528" r:id="rId185"/>
    <p:sldId id="529" r:id="rId186"/>
    <p:sldId id="530" r:id="rId187"/>
    <p:sldId id="533" r:id="rId188"/>
    <p:sldId id="532" r:id="rId189"/>
    <p:sldId id="536" r:id="rId190"/>
    <p:sldId id="538" r:id="rId191"/>
    <p:sldId id="539" r:id="rId192"/>
    <p:sldId id="540" r:id="rId193"/>
    <p:sldId id="541" r:id="rId194"/>
    <p:sldId id="542" r:id="rId195"/>
    <p:sldId id="543" r:id="rId196"/>
    <p:sldId id="544" r:id="rId197"/>
    <p:sldId id="545" r:id="rId198"/>
    <p:sldId id="546" r:id="rId199"/>
    <p:sldId id="547" r:id="rId200"/>
    <p:sldId id="548" r:id="rId201"/>
    <p:sldId id="550" r:id="rId202"/>
    <p:sldId id="554" r:id="rId203"/>
    <p:sldId id="551" r:id="rId204"/>
    <p:sldId id="553" r:id="rId205"/>
  </p:sldIdLst>
  <p:sldSz cx="9144000" cy="6858000" type="screen4x3"/>
  <p:notesSz cx="6858000" cy="9144000"/>
  <p:defaultTextStyle>
    <a:defPPr>
      <a:defRPr lang="en-US"/>
    </a:defPPr>
    <a:lvl1pPr algn="ctr" rtl="0" eaLnBrk="0" fontAlgn="base" hangingPunct="0">
      <a:spcBef>
        <a:spcPct val="0"/>
      </a:spcBef>
      <a:spcAft>
        <a:spcPct val="0"/>
      </a:spcAft>
      <a:defRPr sz="2800"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sz="2800"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sz="2800"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sz="2800"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1776">
          <p15:clr>
            <a:srgbClr val="A4A3A4"/>
          </p15:clr>
        </p15:guide>
        <p15:guide id="2" pos="2832">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00FF"/>
    <a:srgbClr val="FF33CC"/>
    <a:srgbClr val="66FF33"/>
    <a:srgbClr val="FFFF66"/>
    <a:srgbClr val="FFFF99"/>
    <a:srgbClr val="00FFCC"/>
    <a:srgbClr val="CC0099"/>
    <a:srgbClr val="96969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587" autoAdjust="0"/>
    <p:restoredTop sz="99511" autoAdjust="0"/>
  </p:normalViewPr>
  <p:slideViewPr>
    <p:cSldViewPr snapToObjects="1">
      <p:cViewPr varScale="1">
        <p:scale>
          <a:sx n="78" d="100"/>
          <a:sy n="78" d="100"/>
        </p:scale>
        <p:origin x="1000" y="37"/>
      </p:cViewPr>
      <p:guideLst>
        <p:guide orient="horz" pos="1776"/>
        <p:guide pos="2832"/>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50" d="100"/>
        <a:sy n="50" d="100"/>
      </p:scale>
      <p:origin x="0" y="0"/>
    </p:cViewPr>
  </p:sorterViewPr>
  <p:notesViewPr>
    <p:cSldViewPr snapToObjects="1">
      <p:cViewPr varScale="1">
        <p:scale>
          <a:sx n="35" d="100"/>
          <a:sy n="35" d="100"/>
        </p:scale>
        <p:origin x="-792" y="-8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1"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notesMaster" Target="notesMasters/notesMaster1.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handoutMaster" Target="handoutMasters/handout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viewProps" Target="viewProps.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theme" Target="theme/theme1.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a:defRPr sz="1200">
                <a:latin typeface="Arial Rounded MT Bold" pitchFamily="34" charset="0"/>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a:defRPr sz="1200">
                <a:latin typeface="Arial Rounded MT Bold" pitchFamily="34" charset="0"/>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a:defRPr sz="1200">
                <a:latin typeface="Arial Rounded MT Bold" pitchFamily="34" charset="0"/>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a:defRPr sz="1200">
                <a:latin typeface="Arial Rounded MT Bold" pitchFamily="34" charset="0"/>
              </a:defRPr>
            </a:lvl1pPr>
          </a:lstStyle>
          <a:p>
            <a:pPr>
              <a:defRPr/>
            </a:pPr>
            <a:fld id="{47241B3C-37BC-4852-8098-AA82DC060267}" type="slidenum">
              <a:rPr lang="en-US"/>
              <a:pPr>
                <a:defRPr/>
              </a:pPr>
              <a:t>‹#›</a:t>
            </a:fld>
            <a:endParaRPr lang="en-US"/>
          </a:p>
        </p:txBody>
      </p:sp>
    </p:spTree>
    <p:extLst>
      <p:ext uri="{BB962C8B-B14F-4D97-AF65-F5344CB8AC3E}">
        <p14:creationId xmlns:p14="http://schemas.microsoft.com/office/powerpoint/2010/main" val="385700949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a:defRPr sz="1200" b="1">
                <a:latin typeface="Arial Rounded MT Bold" pitchFamily="34" charset="0"/>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a:defRPr sz="1200" b="1">
                <a:latin typeface="Arial Rounded MT Bold" pitchFamily="34" charset="0"/>
              </a:defRPr>
            </a:lvl1pPr>
          </a:lstStyle>
          <a:p>
            <a:pPr>
              <a:defRPr/>
            </a:pPr>
            <a:endParaRPr lang="en-US"/>
          </a:p>
        </p:txBody>
      </p:sp>
      <p:sp>
        <p:nvSpPr>
          <p:cNvPr id="19661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a:defRPr sz="1200" b="1">
                <a:latin typeface="Arial Rounded MT Bold" pitchFamily="34" charset="0"/>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a:defRPr sz="1200" b="1">
                <a:latin typeface="Arial Rounded MT Bold" pitchFamily="34" charset="0"/>
              </a:defRPr>
            </a:lvl1pPr>
          </a:lstStyle>
          <a:p>
            <a:pPr>
              <a:defRPr/>
            </a:pPr>
            <a:fld id="{D358B4B6-294B-4708-8E8F-38A0C2797B9F}" type="slidenum">
              <a:rPr lang="en-US"/>
              <a:pPr>
                <a:defRPr/>
              </a:pPr>
              <a:t>‹#›</a:t>
            </a:fld>
            <a:endParaRPr lang="en-US"/>
          </a:p>
        </p:txBody>
      </p:sp>
    </p:spTree>
    <p:extLst>
      <p:ext uri="{BB962C8B-B14F-4D97-AF65-F5344CB8AC3E}">
        <p14:creationId xmlns:p14="http://schemas.microsoft.com/office/powerpoint/2010/main" val="247776353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84</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3832923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05A3227A-A181-48AE-88B7-B8BF3E13664E}" type="slidenum">
              <a:rPr lang="en-CA" altLang="en-US" sz="1200" smtClean="0">
                <a:latin typeface="Arial Rounded MT Bold" pitchFamily="34" charset="0"/>
              </a:rPr>
              <a:pPr/>
              <a:t>173</a:t>
            </a:fld>
            <a:endParaRPr lang="en-CA" altLang="en-US" sz="1200">
              <a:latin typeface="Arial Rounded MT Bold" pitchFamily="34"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019319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394B510B-7C7E-4E7D-86AB-62EF04EB2920}" type="slidenum">
              <a:rPr lang="en-CA" altLang="en-US" sz="1200" smtClean="0">
                <a:latin typeface="Arial Rounded MT Bold" pitchFamily="34" charset="0"/>
              </a:rPr>
              <a:pPr/>
              <a:t>174</a:t>
            </a:fld>
            <a:endParaRPr lang="en-CA" altLang="en-US" sz="1200">
              <a:latin typeface="Arial Rounded MT Bold" pitchFamily="34"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868675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85</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3255695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Image Placeholder 1"/>
          <p:cNvSpPr>
            <a:spLocks noGrp="1" noRot="1" noChangeAspect="1" noTextEdit="1"/>
          </p:cNvSpPr>
          <p:nvPr>
            <p:ph type="sldImg"/>
          </p:nvPr>
        </p:nvSpPr>
        <p:spPr>
          <a:ln/>
        </p:spPr>
      </p:sp>
      <p:sp>
        <p:nvSpPr>
          <p:cNvPr id="1976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976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BD8E1D08-3FB7-4C72-89BB-24A3F107828E}" type="slidenum">
              <a:rPr lang="en-US" altLang="en-US" sz="1200" smtClean="0">
                <a:latin typeface="Arial Rounded MT Bold" pitchFamily="34" charset="0"/>
              </a:rPr>
              <a:pPr/>
              <a:t>122</a:t>
            </a:fld>
            <a:endParaRPr lang="en-US" altLang="en-US" sz="1200">
              <a:latin typeface="Arial Rounded MT Bold" pitchFamily="34" charset="0"/>
            </a:endParaRPr>
          </a:p>
        </p:txBody>
      </p:sp>
    </p:spTree>
    <p:extLst>
      <p:ext uri="{BB962C8B-B14F-4D97-AF65-F5344CB8AC3E}">
        <p14:creationId xmlns:p14="http://schemas.microsoft.com/office/powerpoint/2010/main" val="17860897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ide Image Placeholder 1"/>
          <p:cNvSpPr>
            <a:spLocks noGrp="1" noRot="1" noChangeAspect="1" noTextEdit="1"/>
          </p:cNvSpPr>
          <p:nvPr>
            <p:ph type="sldImg"/>
          </p:nvPr>
        </p:nvSpPr>
        <p:spPr>
          <a:ln/>
        </p:spPr>
      </p:sp>
      <p:sp>
        <p:nvSpPr>
          <p:cNvPr id="198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986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B3E2BB8E-3894-48AE-8EB0-ADFD41AAE145}" type="slidenum">
              <a:rPr lang="en-US" altLang="en-US" sz="1200" smtClean="0">
                <a:latin typeface="Arial Rounded MT Bold" pitchFamily="34" charset="0"/>
              </a:rPr>
              <a:pPr/>
              <a:t>148</a:t>
            </a:fld>
            <a:endParaRPr lang="en-US" altLang="en-US" sz="1200">
              <a:latin typeface="Arial Rounded MT Bold" pitchFamily="34" charset="0"/>
            </a:endParaRPr>
          </a:p>
        </p:txBody>
      </p:sp>
    </p:spTree>
    <p:extLst>
      <p:ext uri="{BB962C8B-B14F-4D97-AF65-F5344CB8AC3E}">
        <p14:creationId xmlns:p14="http://schemas.microsoft.com/office/powerpoint/2010/main" val="42881749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p:cNvSpPr>
            <a:spLocks noGrp="1" noRot="1" noChangeAspect="1" noTextEdit="1"/>
          </p:cNvSpPr>
          <p:nvPr>
            <p:ph type="sldImg"/>
          </p:nvPr>
        </p:nvSpPr>
        <p:spPr>
          <a:ln/>
        </p:spPr>
      </p:sp>
      <p:sp>
        <p:nvSpPr>
          <p:cNvPr id="1996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996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3145333C-79FE-4BA4-AE6E-34DA1A146C40}" type="slidenum">
              <a:rPr lang="en-US" altLang="en-US" sz="1200" smtClean="0">
                <a:latin typeface="Arial Rounded MT Bold" pitchFamily="34" charset="0"/>
              </a:rPr>
              <a:pPr/>
              <a:t>149</a:t>
            </a:fld>
            <a:endParaRPr lang="en-US" altLang="en-US" sz="1200">
              <a:latin typeface="Arial Rounded MT Bold" pitchFamily="34" charset="0"/>
            </a:endParaRPr>
          </a:p>
        </p:txBody>
      </p:sp>
    </p:spTree>
    <p:extLst>
      <p:ext uri="{BB962C8B-B14F-4D97-AF65-F5344CB8AC3E}">
        <p14:creationId xmlns:p14="http://schemas.microsoft.com/office/powerpoint/2010/main" val="24451277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Slide Image Placeholder 1"/>
          <p:cNvSpPr>
            <a:spLocks noGrp="1" noRot="1" noChangeAspect="1" noTextEdit="1"/>
          </p:cNvSpPr>
          <p:nvPr>
            <p:ph type="sldImg"/>
          </p:nvPr>
        </p:nvSpPr>
        <p:spPr>
          <a:ln/>
        </p:spPr>
      </p:sp>
      <p:sp>
        <p:nvSpPr>
          <p:cNvPr id="200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2007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4FAA2435-1958-4E75-8BF0-B435D556CE68}" type="slidenum">
              <a:rPr lang="en-US" altLang="en-US" sz="1200" smtClean="0">
                <a:latin typeface="Arial Rounded MT Bold" pitchFamily="34" charset="0"/>
              </a:rPr>
              <a:pPr/>
              <a:t>161</a:t>
            </a:fld>
            <a:endParaRPr lang="en-US" altLang="en-US" sz="1200">
              <a:latin typeface="Arial Rounded MT Bold" pitchFamily="34" charset="0"/>
            </a:endParaRPr>
          </a:p>
        </p:txBody>
      </p:sp>
    </p:spTree>
    <p:extLst>
      <p:ext uri="{BB962C8B-B14F-4D97-AF65-F5344CB8AC3E}">
        <p14:creationId xmlns:p14="http://schemas.microsoft.com/office/powerpoint/2010/main" val="345922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Image Placeholder 1"/>
          <p:cNvSpPr>
            <a:spLocks noGrp="1" noRot="1" noChangeAspect="1" noTextEdit="1"/>
          </p:cNvSpPr>
          <p:nvPr>
            <p:ph type="sldImg"/>
          </p:nvPr>
        </p:nvSpPr>
        <p:spPr>
          <a:ln/>
        </p:spPr>
      </p:sp>
      <p:sp>
        <p:nvSpPr>
          <p:cNvPr id="201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201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7ECDB490-B2BB-4F2A-BE89-65D7C16F338D}" type="slidenum">
              <a:rPr lang="en-US" altLang="en-US" sz="1200" smtClean="0">
                <a:latin typeface="Arial Rounded MT Bold" pitchFamily="34" charset="0"/>
              </a:rPr>
              <a:pPr/>
              <a:t>162</a:t>
            </a:fld>
            <a:endParaRPr lang="en-US" altLang="en-US" sz="1200">
              <a:latin typeface="Arial Rounded MT Bold" pitchFamily="34" charset="0"/>
            </a:endParaRPr>
          </a:p>
        </p:txBody>
      </p:sp>
    </p:spTree>
    <p:extLst>
      <p:ext uri="{BB962C8B-B14F-4D97-AF65-F5344CB8AC3E}">
        <p14:creationId xmlns:p14="http://schemas.microsoft.com/office/powerpoint/2010/main" val="38731224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Image Placeholder 1"/>
          <p:cNvSpPr>
            <a:spLocks noGrp="1" noRot="1" noChangeAspect="1" noTextEdit="1"/>
          </p:cNvSpPr>
          <p:nvPr>
            <p:ph type="sldImg"/>
          </p:nvPr>
        </p:nvSpPr>
        <p:spPr>
          <a:ln/>
        </p:spPr>
      </p:sp>
      <p:sp>
        <p:nvSpPr>
          <p:cNvPr id="2027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2027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6E00F35A-745F-4AA6-A5CB-C9AA7A267E76}" type="slidenum">
              <a:rPr lang="en-US" altLang="en-US" sz="1200" smtClean="0">
                <a:latin typeface="Arial Rounded MT Bold" pitchFamily="34" charset="0"/>
              </a:rPr>
              <a:pPr/>
              <a:t>163</a:t>
            </a:fld>
            <a:endParaRPr lang="en-US" altLang="en-US" sz="1200">
              <a:latin typeface="Arial Rounded MT Bold" pitchFamily="34" charset="0"/>
            </a:endParaRPr>
          </a:p>
        </p:txBody>
      </p:sp>
    </p:spTree>
    <p:extLst>
      <p:ext uri="{BB962C8B-B14F-4D97-AF65-F5344CB8AC3E}">
        <p14:creationId xmlns:p14="http://schemas.microsoft.com/office/powerpoint/2010/main" val="17449041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655E25A4-9208-4C7F-98FE-35EF3F1580F0}" type="slidenum">
              <a:rPr lang="en-CA" altLang="en-US" sz="1200" smtClean="0">
                <a:latin typeface="Arial Rounded MT Bold" pitchFamily="34" charset="0"/>
              </a:rPr>
              <a:pPr/>
              <a:t>172</a:t>
            </a:fld>
            <a:endParaRPr lang="en-CA" altLang="en-US" sz="1200">
              <a:latin typeface="Arial Rounded MT Bold" pitchFamily="34"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493585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96873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85611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50567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Content, and 2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21972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95984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9060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6975371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27717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89604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43944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7461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18918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8.xml"/><Relationship Id="rId13" Type="http://schemas.openxmlformats.org/officeDocument/2006/relationships/slide" Target="slide141.xml"/><Relationship Id="rId18" Type="http://schemas.openxmlformats.org/officeDocument/2006/relationships/slide" Target="slide198.xml"/><Relationship Id="rId3" Type="http://schemas.openxmlformats.org/officeDocument/2006/relationships/slide" Target="slide11.xml"/><Relationship Id="rId7" Type="http://schemas.openxmlformats.org/officeDocument/2006/relationships/slide" Target="slide50.xml"/><Relationship Id="rId12" Type="http://schemas.openxmlformats.org/officeDocument/2006/relationships/slide" Target="slide131.xml"/><Relationship Id="rId17" Type="http://schemas.openxmlformats.org/officeDocument/2006/relationships/slide" Target="slide188.xml"/><Relationship Id="rId2" Type="http://schemas.openxmlformats.org/officeDocument/2006/relationships/slide" Target="slide2.xml"/><Relationship Id="rId16" Type="http://schemas.openxmlformats.org/officeDocument/2006/relationships/slide" Target="slide175.xml"/><Relationship Id="rId20" Type="http://schemas.openxmlformats.org/officeDocument/2006/relationships/slide" Target="slide203.xml"/><Relationship Id="rId1" Type="http://schemas.openxmlformats.org/officeDocument/2006/relationships/slideLayout" Target="../slideLayouts/slideLayout1.xml"/><Relationship Id="rId6" Type="http://schemas.openxmlformats.org/officeDocument/2006/relationships/slide" Target="slide35.xml"/><Relationship Id="rId11" Type="http://schemas.openxmlformats.org/officeDocument/2006/relationships/slide" Target="slide100.xml"/><Relationship Id="rId5" Type="http://schemas.openxmlformats.org/officeDocument/2006/relationships/slide" Target="slide19.xml"/><Relationship Id="rId15" Type="http://schemas.openxmlformats.org/officeDocument/2006/relationships/slide" Target="slide169.xml"/><Relationship Id="rId10" Type="http://schemas.openxmlformats.org/officeDocument/2006/relationships/slide" Target="slide76.xml"/><Relationship Id="rId19" Type="http://schemas.openxmlformats.org/officeDocument/2006/relationships/slide" Target="slide201.xml"/><Relationship Id="rId4" Type="http://schemas.openxmlformats.org/officeDocument/2006/relationships/slide" Target="slide16.xml"/><Relationship Id="rId9" Type="http://schemas.openxmlformats.org/officeDocument/2006/relationships/slide" Target="slide72.xml"/><Relationship Id="rId14" Type="http://schemas.openxmlformats.org/officeDocument/2006/relationships/slide" Target="slide16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hyperlink" Target="http://en.wikipedia.org/wiki/File:Game_of_life_animated_glider.gif" TargetMode="External"/><Relationship Id="rId3" Type="http://schemas.openxmlformats.org/officeDocument/2006/relationships/hyperlink" Target="http://en.wikipedia.org/wiki/File:Game_of_life_beehive.svg" TargetMode="External"/><Relationship Id="rId7" Type="http://schemas.openxmlformats.org/officeDocument/2006/relationships/hyperlink" Target="http://en.wikipedia.org/wiki/File:Game_of_life_toad.gif" TargetMode="External"/><Relationship Id="rId12" Type="http://schemas.openxmlformats.org/officeDocument/2006/relationships/image" Target="../media/image24.gif"/><Relationship Id="rId2" Type="http://schemas.openxmlformats.org/officeDocument/2006/relationships/image" Target="../media/image19.gif"/><Relationship Id="rId1" Type="http://schemas.openxmlformats.org/officeDocument/2006/relationships/slideLayout" Target="../slideLayouts/slideLayout2.xml"/><Relationship Id="rId6" Type="http://schemas.openxmlformats.org/officeDocument/2006/relationships/image" Target="../media/image21.gif"/><Relationship Id="rId11" Type="http://schemas.openxmlformats.org/officeDocument/2006/relationships/hyperlink" Target="http://en.wikipedia.org/wiki/File:Game_of_life_pulsar.gif" TargetMode="External"/><Relationship Id="rId5" Type="http://schemas.openxmlformats.org/officeDocument/2006/relationships/hyperlink" Target="http://en.wikipedia.org/wiki/File:Game_of_life_blinker.gif" TargetMode="External"/><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hyperlink" Target="http://en.wikipedia.org/wiki/File:Game_of_life_beacon.gif" TargetMode="External"/><Relationship Id="rId14" Type="http://schemas.openxmlformats.org/officeDocument/2006/relationships/image" Target="../media/image25.gif"/></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5.wmf"/><Relationship Id="rId7" Type="http://schemas.openxmlformats.org/officeDocument/2006/relationships/image" Target="../media/image9.wmf"/><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8.wmf"/><Relationship Id="rId5" Type="http://schemas.openxmlformats.org/officeDocument/2006/relationships/image" Target="../media/image7.wmf"/><Relationship Id="rId10" Type="http://schemas.openxmlformats.org/officeDocument/2006/relationships/image" Target="../media/image12.wmf"/><Relationship Id="rId4" Type="http://schemas.openxmlformats.org/officeDocument/2006/relationships/image" Target="../media/image6.wmf"/><Relationship Id="rId9" Type="http://schemas.openxmlformats.org/officeDocument/2006/relationships/image" Target="../media/image11.w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hyperlink" Target="http://en.wikipedia.org/wiki/File:Game_of_life_animated_glider.gif" TargetMode="External"/><Relationship Id="rId3" Type="http://schemas.openxmlformats.org/officeDocument/2006/relationships/hyperlink" Target="http://en.wikipedia.org/wiki/File:Game_of_life_beehive.svg" TargetMode="External"/><Relationship Id="rId7" Type="http://schemas.openxmlformats.org/officeDocument/2006/relationships/hyperlink" Target="http://en.wikipedia.org/wiki/File:Game_of_life_toad.gif" TargetMode="External"/><Relationship Id="rId12" Type="http://schemas.openxmlformats.org/officeDocument/2006/relationships/image" Target="../media/image24.gif"/><Relationship Id="rId2" Type="http://schemas.openxmlformats.org/officeDocument/2006/relationships/image" Target="../media/image19.gif"/><Relationship Id="rId1" Type="http://schemas.openxmlformats.org/officeDocument/2006/relationships/slideLayout" Target="../slideLayouts/slideLayout2.xml"/><Relationship Id="rId6" Type="http://schemas.openxmlformats.org/officeDocument/2006/relationships/image" Target="../media/image21.gif"/><Relationship Id="rId11" Type="http://schemas.openxmlformats.org/officeDocument/2006/relationships/hyperlink" Target="http://en.wikipedia.org/wiki/File:Game_of_life_pulsar.gif" TargetMode="External"/><Relationship Id="rId5" Type="http://schemas.openxmlformats.org/officeDocument/2006/relationships/hyperlink" Target="http://en.wikipedia.org/wiki/File:Game_of_life_blinker.gif" TargetMode="External"/><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hyperlink" Target="http://en.wikipedia.org/wiki/File:Game_of_life_beacon.gif" TargetMode="External"/><Relationship Id="rId14" Type="http://schemas.openxmlformats.org/officeDocument/2006/relationships/image" Target="../media/image25.gif"/></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4294967295"/>
          </p:nvPr>
        </p:nvSpPr>
        <p:spPr>
          <a:xfrm>
            <a:off x="1271588" y="5997575"/>
            <a:ext cx="6400800" cy="1752600"/>
          </a:xfrm>
          <a:prstGeom prst="rect">
            <a:avLst/>
          </a:prstGeom>
        </p:spPr>
        <p:txBody>
          <a:bodyPr/>
          <a:lstStyle/>
          <a:p>
            <a:pPr algn="ctr">
              <a:defRPr/>
            </a:pPr>
            <a:r>
              <a:rPr lang="en-US" sz="2400" b="1" dirty="0">
                <a:solidFill>
                  <a:schemeClr val="tx2"/>
                </a:solidFill>
              </a:rPr>
              <a:t>Jeff Edmonds</a:t>
            </a:r>
          </a:p>
          <a:p>
            <a:pPr algn="ctr">
              <a:defRPr/>
            </a:pPr>
            <a:r>
              <a:rPr lang="en-US" sz="2400" b="1" dirty="0">
                <a:solidFill>
                  <a:schemeClr val="tx2"/>
                </a:solidFill>
              </a:rPr>
              <a:t>York University</a:t>
            </a:r>
            <a:endParaRPr lang="en-US" sz="2400" dirty="0">
              <a:solidFill>
                <a:schemeClr val="accent2"/>
              </a:solidFill>
            </a:endParaRPr>
          </a:p>
          <a:p>
            <a:pPr algn="ctr">
              <a:defRPr/>
            </a:pPr>
            <a:endParaRPr lang="en-US" dirty="0">
              <a:solidFill>
                <a:schemeClr val="accent2"/>
              </a:solidFill>
            </a:endParaRPr>
          </a:p>
          <a:p>
            <a:pPr algn="ctr">
              <a:defRPr/>
            </a:pPr>
            <a:endParaRPr lang="en-US" dirty="0"/>
          </a:p>
        </p:txBody>
      </p:sp>
      <p:sp>
        <p:nvSpPr>
          <p:cNvPr id="2052" name="Text Box 5"/>
          <p:cNvSpPr txBox="1">
            <a:spLocks noChangeArrowheads="1"/>
          </p:cNvSpPr>
          <p:nvPr/>
        </p:nvSpPr>
        <p:spPr bwMode="auto">
          <a:xfrm>
            <a:off x="6383338" y="6397625"/>
            <a:ext cx="29416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b="1">
                <a:solidFill>
                  <a:schemeClr val="accent2"/>
                </a:solidFill>
                <a:latin typeface="Comic Sans MS" pitchFamily="66" charset="0"/>
              </a:rPr>
              <a:t>CSE 2001/4111</a:t>
            </a:r>
            <a:endParaRPr lang="en-US" altLang="en-US" sz="2400">
              <a:solidFill>
                <a:schemeClr val="accent2"/>
              </a:solidFill>
              <a:latin typeface="Arial Rounded MT Bold" pitchFamily="34" charset="0"/>
            </a:endParaRPr>
          </a:p>
        </p:txBody>
      </p:sp>
      <p:sp>
        <p:nvSpPr>
          <p:cNvPr id="575494" name="Text Box 6"/>
          <p:cNvSpPr txBox="1">
            <a:spLocks noChangeArrowheads="1"/>
          </p:cNvSpPr>
          <p:nvPr/>
        </p:nvSpPr>
        <p:spPr bwMode="auto">
          <a:xfrm>
            <a:off x="0" y="6397625"/>
            <a:ext cx="2700338" cy="460375"/>
          </a:xfrm>
          <a:prstGeom prst="rect">
            <a:avLst/>
          </a:prstGeom>
          <a:noFill/>
          <a:ln w="38100">
            <a:noFill/>
            <a:miter lim="800000"/>
            <a:headEnd/>
            <a:tailEnd/>
          </a:ln>
          <a:effectLst/>
        </p:spPr>
        <p:txBody>
          <a:bodyPr lIns="274301" tIns="45717" rIns="274301" bIns="45717" anchor="ctr">
            <a:spAutoFit/>
          </a:bodyPr>
          <a:lstStyle/>
          <a:p>
            <a:pPr algn="l">
              <a:defRPr/>
            </a:pPr>
            <a:r>
              <a:rPr lang="en-US" sz="2400" b="1" dirty="0">
                <a:solidFill>
                  <a:schemeClr val="accent2"/>
                </a:solidFill>
                <a:effectLst>
                  <a:outerShdw blurRad="38100" dist="38100" dir="2700000" algn="tl">
                    <a:srgbClr val="000000"/>
                  </a:outerShdw>
                </a:effectLst>
                <a:latin typeface="Comic Sans MS" pitchFamily="66" charset="0"/>
              </a:rPr>
              <a:t>Lecture</a:t>
            </a:r>
            <a:r>
              <a:rPr lang="en-US" sz="2400" dirty="0">
                <a:solidFill>
                  <a:schemeClr val="accent2"/>
                </a:solidFill>
                <a:effectLst>
                  <a:outerShdw blurRad="38100" dist="38100" dir="2700000" algn="tl">
                    <a:srgbClr val="000000"/>
                  </a:outerShdw>
                </a:effectLst>
                <a:latin typeface="Comic Sans MS" pitchFamily="66" charset="0"/>
              </a:rPr>
              <a:t> </a:t>
            </a:r>
            <a:r>
              <a:rPr lang="en-US" sz="2400" b="1" dirty="0">
                <a:solidFill>
                  <a:schemeClr val="accent2"/>
                </a:solidFill>
                <a:effectLst>
                  <a:outerShdw blurRad="38100" dist="38100" dir="2700000" algn="tl">
                    <a:srgbClr val="000000"/>
                  </a:outerShdw>
                </a:effectLst>
                <a:latin typeface="Comic Sans MS" pitchFamily="66" charset="0"/>
              </a:rPr>
              <a:t>6.2</a:t>
            </a:r>
            <a:endParaRPr lang="en-US" sz="2400" dirty="0">
              <a:solidFill>
                <a:schemeClr val="accent2"/>
              </a:solidFill>
              <a:effectLst>
                <a:outerShdw blurRad="38100" dist="38100" dir="2700000" algn="tl">
                  <a:srgbClr val="000000"/>
                </a:outerShdw>
              </a:effectLst>
              <a:latin typeface="Comic Sans MS" pitchFamily="66" charset="0"/>
            </a:endParaRPr>
          </a:p>
        </p:txBody>
      </p:sp>
      <p:sp>
        <p:nvSpPr>
          <p:cNvPr id="575502" name="Text Box 14"/>
          <p:cNvSpPr txBox="1">
            <a:spLocks noChangeArrowheads="1"/>
          </p:cNvSpPr>
          <p:nvPr/>
        </p:nvSpPr>
        <p:spPr bwMode="auto">
          <a:xfrm>
            <a:off x="131763" y="1533749"/>
            <a:ext cx="5664200" cy="4154984"/>
          </a:xfrm>
          <a:prstGeom prst="rect">
            <a:avLst/>
          </a:prstGeom>
          <a:noFill/>
          <a:ln w="38100" cap="sq">
            <a:noFill/>
            <a:miter lim="800000"/>
            <a:headEnd/>
            <a:tailEnd/>
          </a:ln>
          <a:effectLst/>
        </p:spPr>
        <p:txBody>
          <a:bodyPr lIns="274320" rIns="274320">
            <a:spAutoFit/>
          </a:bodyPr>
          <a:lstStyle/>
          <a:p>
            <a:pPr algn="l">
              <a:buFontTx/>
              <a:buChar char="•"/>
              <a:defRPr/>
            </a:pPr>
            <a:r>
              <a:rPr lang="en-US" sz="2400" dirty="0">
                <a:effectLst>
                  <a:outerShdw blurRad="38100" dist="38100" dir="2700000" algn="tl">
                    <a:srgbClr val="000000"/>
                  </a:outerShdw>
                </a:effectLst>
                <a:hlinkClick r:id="rId2" action="ppaction://hlinksldjump"/>
              </a:rPr>
              <a:t>A Quick Reduction</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3" action="ppaction://hlinksldjump"/>
              </a:rPr>
              <a:t>A List of Problems</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4" action="ppaction://hlinksldjump"/>
              </a:rPr>
              <a:t>Decide vs Recognize</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5" action="ppaction://hlinksldjump"/>
              </a:rPr>
              <a:t>Reductions</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6" action="ppaction://hlinksldjump"/>
              </a:rPr>
              <a:t>Simple Similar Reductions</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7" action="ppaction://hlinksldjump"/>
              </a:rPr>
              <a:t>Is Regular?</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8" action="ppaction://hlinksldjump"/>
              </a:rPr>
              <a:t>CoRecognizable</a:t>
            </a:r>
            <a:endParaRPr lang="en-US" sz="2400" dirty="0">
              <a:effectLst>
                <a:outerShdw blurRad="38100" dist="38100" dir="2700000" algn="tl">
                  <a:srgbClr val="000000"/>
                </a:outerShdw>
              </a:effectLst>
              <a:hlinkClick r:id="rId9" action="ppaction://hlinksldjump"/>
            </a:endParaRPr>
          </a:p>
          <a:p>
            <a:pPr algn="l">
              <a:buFontTx/>
              <a:buChar char="•"/>
              <a:defRPr/>
            </a:pPr>
            <a:r>
              <a:rPr lang="en-US" sz="2400" dirty="0">
                <a:effectLst>
                  <a:outerShdw blurRad="38100" dist="38100" dir="2700000" algn="tl">
                    <a:srgbClr val="000000"/>
                  </a:outerShdw>
                </a:effectLst>
                <a:hlinkClick r:id="rId9" action="ppaction://hlinksldjump"/>
              </a:rPr>
              <a:t>Rice's Theorem</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10" action="ppaction://hlinksldjump"/>
              </a:rPr>
              <a:t>Harder Problems Quick</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11" action="ppaction://hlinksldjump"/>
              </a:rPr>
              <a:t>Recognizable</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12" action="ppaction://hlinksldjump"/>
              </a:rPr>
              <a:t>Recognizable Complete</a:t>
            </a:r>
            <a:endParaRPr lang="en-US" sz="2400" dirty="0">
              <a:effectLst>
                <a:outerShdw blurRad="38100" dist="38100" dir="2700000" algn="tl">
                  <a:srgbClr val="000000"/>
                </a:outerShdw>
              </a:effectLst>
            </a:endParaRPr>
          </a:p>
        </p:txBody>
      </p:sp>
      <p:sp>
        <p:nvSpPr>
          <p:cNvPr id="575503" name="Rectangle 15"/>
          <p:cNvSpPr>
            <a:spLocks noChangeArrowheads="1"/>
          </p:cNvSpPr>
          <p:nvPr/>
        </p:nvSpPr>
        <p:spPr bwMode="auto">
          <a:xfrm>
            <a:off x="1047750" y="-100013"/>
            <a:ext cx="7772400" cy="1143001"/>
          </a:xfrm>
          <a:prstGeom prst="rect">
            <a:avLst/>
          </a:prstGeom>
          <a:noFill/>
          <a:ln w="9525">
            <a:noFill/>
            <a:miter lim="800000"/>
            <a:headEnd/>
            <a:tailEnd/>
          </a:ln>
          <a:effectLst/>
        </p:spPr>
        <p:txBody>
          <a:bodyPr anchor="ctr"/>
          <a:lstStyle/>
          <a:p>
            <a:pPr algn="l">
              <a:defRPr/>
            </a:pPr>
            <a:r>
              <a:rPr lang="en-US" sz="3600" b="1" dirty="0">
                <a:solidFill>
                  <a:schemeClr val="tx2"/>
                </a:solidFill>
                <a:effectLst>
                  <a:outerShdw blurRad="38100" dist="38100" dir="2700000" algn="tl">
                    <a:srgbClr val="000000"/>
                  </a:outerShdw>
                </a:effectLst>
                <a:cs typeface="Times New Roman" pitchFamily="18" charset="0"/>
              </a:rPr>
              <a:t>Reductions to the Halting Problem</a:t>
            </a:r>
          </a:p>
        </p:txBody>
      </p:sp>
      <p:sp>
        <p:nvSpPr>
          <p:cNvPr id="10" name="Text Box 14"/>
          <p:cNvSpPr txBox="1">
            <a:spLocks noChangeArrowheads="1"/>
          </p:cNvSpPr>
          <p:nvPr/>
        </p:nvSpPr>
        <p:spPr bwMode="auto">
          <a:xfrm>
            <a:off x="4284663" y="1546449"/>
            <a:ext cx="6119812" cy="3046412"/>
          </a:xfrm>
          <a:prstGeom prst="rect">
            <a:avLst/>
          </a:prstGeom>
          <a:noFill/>
          <a:ln w="38100" cap="sq">
            <a:noFill/>
            <a:miter lim="800000"/>
            <a:headEnd/>
            <a:tailEnd/>
          </a:ln>
          <a:effectLst/>
        </p:spPr>
        <p:txBody>
          <a:bodyPr lIns="274320" rIns="274320">
            <a:spAutoFit/>
          </a:bodyPr>
          <a:lstStyle/>
          <a:p>
            <a:pPr algn="l">
              <a:buFontTx/>
              <a:buChar char="•"/>
              <a:defRPr/>
            </a:pPr>
            <a:r>
              <a:rPr lang="en-US" sz="2400" dirty="0">
                <a:effectLst>
                  <a:outerShdw blurRad="38100" dist="38100" dir="2700000" algn="tl">
                    <a:srgbClr val="000000"/>
                  </a:outerShdw>
                </a:effectLst>
                <a:hlinkClick r:id="rId13" action="ppaction://hlinksldjump"/>
              </a:rPr>
              <a:t>The Post Correspondence </a:t>
            </a:r>
            <a:r>
              <a:rPr lang="en-US" sz="2400" dirty="0" err="1">
                <a:effectLst>
                  <a:outerShdw blurRad="38100" dist="38100" dir="2700000" algn="tl">
                    <a:srgbClr val="000000"/>
                  </a:outerShdw>
                </a:effectLst>
                <a:hlinkClick r:id="rId13" action="ppaction://hlinksldjump"/>
              </a:rPr>
              <a:t>Prob</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14" action="ppaction://hlinksldjump"/>
              </a:rPr>
              <a:t>Tiling</a:t>
            </a:r>
            <a:endParaRPr lang="en-US" sz="2400" dirty="0">
              <a:effectLst>
                <a:outerShdw blurRad="38100" dist="38100" dir="2700000" algn="tl">
                  <a:srgbClr val="000000"/>
                </a:outerShdw>
              </a:effectLst>
            </a:endParaRPr>
          </a:p>
          <a:p>
            <a:pPr algn="l">
              <a:buFontTx/>
              <a:buChar char="•"/>
              <a:defRPr/>
            </a:pPr>
            <a:r>
              <a:rPr lang="en-US" sz="2400" dirty="0">
                <a:effectLst>
                  <a:outerShdw blurRad="38100" dist="38100" dir="2700000" algn="tl">
                    <a:srgbClr val="000000"/>
                  </a:outerShdw>
                </a:effectLst>
                <a:hlinkClick r:id="rId15" action="ppaction://hlinksldjump"/>
              </a:rPr>
              <a:t>CFG G Generates I</a:t>
            </a:r>
            <a:endParaRPr lang="en-US" sz="2400" dirty="0">
              <a:effectLst>
                <a:outerShdw blurRad="38100" dist="38100" dir="2700000" algn="tl">
                  <a:srgbClr val="000000"/>
                </a:outerShdw>
              </a:effectLst>
            </a:endParaRPr>
          </a:p>
          <a:p>
            <a:pPr algn="l">
              <a:buFontTx/>
              <a:buChar char="•"/>
              <a:defRPr/>
            </a:pPr>
            <a:r>
              <a:rPr lang="en-CA" sz="2400" dirty="0">
                <a:effectLst>
                  <a:outerShdw blurRad="38100" dist="38100" dir="2700000" algn="tl">
                    <a:srgbClr val="000000"/>
                  </a:outerShdw>
                </a:effectLst>
                <a:hlinkClick r:id="rId16" action="ppaction://hlinksldjump"/>
              </a:rPr>
              <a:t>CFG G Generates Every String</a:t>
            </a:r>
            <a:endParaRPr lang="en-US" sz="2400" dirty="0">
              <a:effectLst>
                <a:outerShdw blurRad="38100" dist="38100" dir="2700000" algn="tl">
                  <a:srgbClr val="000000"/>
                </a:outerShdw>
              </a:effectLst>
            </a:endParaRPr>
          </a:p>
          <a:p>
            <a:pPr algn="l">
              <a:buFontTx/>
              <a:buChar char="•"/>
              <a:defRPr/>
            </a:pPr>
            <a:r>
              <a:rPr lang="en-CA" sz="2400" dirty="0">
                <a:effectLst>
                  <a:outerShdw blurRad="38100" dist="38100" dir="2700000" algn="tl">
                    <a:srgbClr val="000000"/>
                  </a:outerShdw>
                </a:effectLst>
                <a:hlinkClick r:id="rId17" action="ppaction://hlinksldjump"/>
              </a:rPr>
              <a:t>CFG G Generates Some String</a:t>
            </a:r>
            <a:endParaRPr lang="en-CA" sz="2400" dirty="0">
              <a:effectLst>
                <a:outerShdw blurRad="38100" dist="38100" dir="2700000" algn="tl">
                  <a:srgbClr val="000000"/>
                </a:outerShdw>
              </a:effectLst>
            </a:endParaRPr>
          </a:p>
          <a:p>
            <a:pPr algn="l">
              <a:buFontTx/>
              <a:buChar char="•"/>
              <a:defRPr/>
            </a:pPr>
            <a:r>
              <a:rPr lang="en-CA" sz="2400" dirty="0">
                <a:effectLst>
                  <a:outerShdw blurRad="38100" dist="38100" dir="2700000" algn="tl">
                    <a:srgbClr val="000000"/>
                  </a:outerShdw>
                </a:effectLst>
                <a:hlinkClick r:id="rId18" action="ppaction://hlinksldjump"/>
              </a:rPr>
              <a:t>CFG L(G)=L(G')</a:t>
            </a:r>
            <a:endParaRPr lang="en-US" sz="2400" dirty="0">
              <a:effectLst>
                <a:outerShdw blurRad="38100" dist="38100" dir="2700000" algn="tl">
                  <a:srgbClr val="000000"/>
                </a:outerShdw>
              </a:effectLst>
            </a:endParaRPr>
          </a:p>
          <a:p>
            <a:pPr algn="l">
              <a:buFontTx/>
              <a:buChar char="•"/>
              <a:defRPr/>
            </a:pPr>
            <a:r>
              <a:rPr lang="en-CA" sz="2400" dirty="0">
                <a:effectLst>
                  <a:outerShdw blurRad="38100" dist="38100" dir="2700000" algn="tl">
                    <a:srgbClr val="000000"/>
                  </a:outerShdw>
                </a:effectLst>
                <a:hlinkClick r:id="rId19" action="ppaction://hlinksldjump"/>
              </a:rPr>
              <a:t>Game of Life</a:t>
            </a:r>
            <a:endParaRPr lang="en-US" sz="2400" dirty="0">
              <a:effectLst>
                <a:outerShdw blurRad="38100" dist="38100" dir="2700000" algn="tl">
                  <a:srgbClr val="000000"/>
                </a:outerShdw>
              </a:effectLst>
            </a:endParaRPr>
          </a:p>
          <a:p>
            <a:pPr algn="l">
              <a:buFontTx/>
              <a:buChar char="•"/>
              <a:defRPr/>
            </a:pPr>
            <a:r>
              <a:rPr lang="en-CA" sz="2400" dirty="0">
                <a:effectLst>
                  <a:outerShdw blurRad="38100" dist="38100" dir="2700000" algn="tl">
                    <a:srgbClr val="000000"/>
                  </a:outerShdw>
                </a:effectLst>
                <a:hlinkClick r:id="rId20" action="ppaction://hlinksldjump"/>
              </a:rPr>
              <a:t>Hilbert's 10</a:t>
            </a:r>
            <a:r>
              <a:rPr lang="en-CA" sz="2400" baseline="30000" dirty="0">
                <a:effectLst>
                  <a:outerShdw blurRad="38100" dist="38100" dir="2700000" algn="tl">
                    <a:srgbClr val="000000"/>
                  </a:outerShdw>
                </a:effectLst>
                <a:hlinkClick r:id="rId20" action="ppaction://hlinksldjump"/>
              </a:rPr>
              <a:t>th</a:t>
            </a:r>
            <a:r>
              <a:rPr lang="en-CA" sz="2400" dirty="0">
                <a:effectLst>
                  <a:outerShdw blurRad="38100" dist="38100" dir="2700000" algn="tl">
                    <a:srgbClr val="000000"/>
                  </a:outerShdw>
                </a:effectLst>
                <a:hlinkClick r:id="rId20" action="ppaction://hlinksldjump"/>
              </a:rPr>
              <a:t> Problem</a:t>
            </a:r>
            <a:endParaRPr lang="en-US" sz="2400" dirty="0">
              <a:effectLst>
                <a:outerShdw blurRad="38100" dist="38100" dir="2700000" algn="tl">
                  <a:srgbClr val="000000"/>
                </a:outerShdw>
              </a:effectLst>
            </a:endParaRPr>
          </a:p>
        </p:txBody>
      </p:sp>
      <p:sp>
        <p:nvSpPr>
          <p:cNvPr id="2057" name="Text Box 16"/>
          <p:cNvSpPr txBox="1">
            <a:spLocks noChangeArrowheads="1"/>
          </p:cNvSpPr>
          <p:nvPr/>
        </p:nvSpPr>
        <p:spPr bwMode="auto">
          <a:xfrm>
            <a:off x="684213" y="1059086"/>
            <a:ext cx="18097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858838" indent="-339725" algn="l">
              <a:spcBef>
                <a:spcPct val="20000"/>
              </a:spcBef>
              <a:buChar char="–"/>
              <a:defRPr sz="2800">
                <a:solidFill>
                  <a:schemeClr val="tx1"/>
                </a:solidFill>
                <a:latin typeface="Arial" pitchFamily="34" charset="0"/>
              </a:defRPr>
            </a:lvl3pPr>
            <a:lvl4pPr marL="1200150" indent="-227013" algn="l">
              <a:spcBef>
                <a:spcPct val="20000"/>
              </a:spcBef>
              <a:buChar char="•"/>
              <a:defRPr sz="2400">
                <a:solidFill>
                  <a:schemeClr val="tx1"/>
                </a:solidFill>
                <a:latin typeface="Arial" pitchFamily="34" charset="0"/>
              </a:defRPr>
            </a:lvl4pPr>
            <a:lvl5pPr marL="1655763" indent="-341313" algn="l">
              <a:spcBef>
                <a:spcPct val="20000"/>
              </a:spcBef>
              <a:buChar char="–"/>
              <a:defRPr sz="2400">
                <a:solidFill>
                  <a:schemeClr val="tx1"/>
                </a:solidFill>
                <a:latin typeface="Arial" pitchFamily="34" charset="0"/>
              </a:defRPr>
            </a:lvl5pPr>
            <a:lvl6pPr marL="2112963" indent="-341313" eaLnBrk="0" fontAlgn="base" hangingPunct="0">
              <a:spcBef>
                <a:spcPct val="20000"/>
              </a:spcBef>
              <a:spcAft>
                <a:spcPct val="0"/>
              </a:spcAft>
              <a:buChar char="–"/>
              <a:defRPr sz="2400">
                <a:solidFill>
                  <a:schemeClr val="tx1"/>
                </a:solidFill>
                <a:latin typeface="Arial" pitchFamily="34" charset="0"/>
              </a:defRPr>
            </a:lvl6pPr>
            <a:lvl7pPr marL="2570163" indent="-341313" eaLnBrk="0" fontAlgn="base" hangingPunct="0">
              <a:spcBef>
                <a:spcPct val="20000"/>
              </a:spcBef>
              <a:spcAft>
                <a:spcPct val="0"/>
              </a:spcAft>
              <a:buChar char="–"/>
              <a:defRPr sz="2400">
                <a:solidFill>
                  <a:schemeClr val="tx1"/>
                </a:solidFill>
                <a:latin typeface="Arial" pitchFamily="34" charset="0"/>
              </a:defRPr>
            </a:lvl7pPr>
            <a:lvl8pPr marL="3027363" indent="-341313" eaLnBrk="0" fontAlgn="base" hangingPunct="0">
              <a:spcBef>
                <a:spcPct val="20000"/>
              </a:spcBef>
              <a:spcAft>
                <a:spcPct val="0"/>
              </a:spcAft>
              <a:buChar char="–"/>
              <a:defRPr sz="2400">
                <a:solidFill>
                  <a:schemeClr val="tx1"/>
                </a:solidFill>
                <a:latin typeface="Arial" pitchFamily="34" charset="0"/>
              </a:defRPr>
            </a:lvl8pPr>
            <a:lvl9pPr marL="3484563" indent="-341313" eaLnBrk="0" fontAlgn="base" hangingPunct="0">
              <a:spcBef>
                <a:spcPct val="20000"/>
              </a:spcBef>
              <a:spcAft>
                <a:spcPct val="0"/>
              </a:spcAft>
              <a:buChar char="–"/>
              <a:defRPr sz="2400">
                <a:solidFill>
                  <a:schemeClr val="tx1"/>
                </a:solidFill>
                <a:latin typeface="Arial" pitchFamily="34" charset="0"/>
              </a:defRPr>
            </a:lvl9pPr>
          </a:lstStyle>
          <a:p>
            <a:pPr>
              <a:spcBef>
                <a:spcPct val="0"/>
              </a:spcBef>
            </a:pPr>
            <a:r>
              <a:rPr lang="en-US" altLang="en-US" sz="2400">
                <a:solidFill>
                  <a:schemeClr val="tx2"/>
                </a:solidFill>
                <a:latin typeface="Times New Roman" pitchFamily="18" charset="0"/>
              </a:rPr>
              <a:t>CSE 2001</a:t>
            </a:r>
            <a:endParaRPr lang="en-US" altLang="en-US" sz="2400" baseline="-25000">
              <a:solidFill>
                <a:schemeClr val="tx2"/>
              </a:solidFill>
              <a:latin typeface="Times New Roman" pitchFamily="18" charset="0"/>
            </a:endParaRPr>
          </a:p>
        </p:txBody>
      </p:sp>
      <p:sp>
        <p:nvSpPr>
          <p:cNvPr id="2058" name="Text Box 16"/>
          <p:cNvSpPr txBox="1">
            <a:spLocks noChangeArrowheads="1"/>
          </p:cNvSpPr>
          <p:nvPr/>
        </p:nvSpPr>
        <p:spPr bwMode="auto">
          <a:xfrm>
            <a:off x="5210175" y="1052736"/>
            <a:ext cx="178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858838" indent="-339725" algn="l">
              <a:spcBef>
                <a:spcPct val="20000"/>
              </a:spcBef>
              <a:buChar char="–"/>
              <a:defRPr sz="2800">
                <a:solidFill>
                  <a:schemeClr val="tx1"/>
                </a:solidFill>
                <a:latin typeface="Arial" pitchFamily="34" charset="0"/>
              </a:defRPr>
            </a:lvl3pPr>
            <a:lvl4pPr marL="1200150" indent="-227013" algn="l">
              <a:spcBef>
                <a:spcPct val="20000"/>
              </a:spcBef>
              <a:buChar char="•"/>
              <a:defRPr sz="2400">
                <a:solidFill>
                  <a:schemeClr val="tx1"/>
                </a:solidFill>
                <a:latin typeface="Arial" pitchFamily="34" charset="0"/>
              </a:defRPr>
            </a:lvl4pPr>
            <a:lvl5pPr marL="1655763" indent="-341313" algn="l">
              <a:spcBef>
                <a:spcPct val="20000"/>
              </a:spcBef>
              <a:buChar char="–"/>
              <a:defRPr sz="2400">
                <a:solidFill>
                  <a:schemeClr val="tx1"/>
                </a:solidFill>
                <a:latin typeface="Arial" pitchFamily="34" charset="0"/>
              </a:defRPr>
            </a:lvl5pPr>
            <a:lvl6pPr marL="2112963" indent="-341313" eaLnBrk="0" fontAlgn="base" hangingPunct="0">
              <a:spcBef>
                <a:spcPct val="20000"/>
              </a:spcBef>
              <a:spcAft>
                <a:spcPct val="0"/>
              </a:spcAft>
              <a:buChar char="–"/>
              <a:defRPr sz="2400">
                <a:solidFill>
                  <a:schemeClr val="tx1"/>
                </a:solidFill>
                <a:latin typeface="Arial" pitchFamily="34" charset="0"/>
              </a:defRPr>
            </a:lvl6pPr>
            <a:lvl7pPr marL="2570163" indent="-341313" eaLnBrk="0" fontAlgn="base" hangingPunct="0">
              <a:spcBef>
                <a:spcPct val="20000"/>
              </a:spcBef>
              <a:spcAft>
                <a:spcPct val="0"/>
              </a:spcAft>
              <a:buChar char="–"/>
              <a:defRPr sz="2400">
                <a:solidFill>
                  <a:schemeClr val="tx1"/>
                </a:solidFill>
                <a:latin typeface="Arial" pitchFamily="34" charset="0"/>
              </a:defRPr>
            </a:lvl7pPr>
            <a:lvl8pPr marL="3027363" indent="-341313" eaLnBrk="0" fontAlgn="base" hangingPunct="0">
              <a:spcBef>
                <a:spcPct val="20000"/>
              </a:spcBef>
              <a:spcAft>
                <a:spcPct val="0"/>
              </a:spcAft>
              <a:buChar char="–"/>
              <a:defRPr sz="2400">
                <a:solidFill>
                  <a:schemeClr val="tx1"/>
                </a:solidFill>
                <a:latin typeface="Arial" pitchFamily="34" charset="0"/>
              </a:defRPr>
            </a:lvl8pPr>
            <a:lvl9pPr marL="3484563" indent="-341313" eaLnBrk="0" fontAlgn="base" hangingPunct="0">
              <a:spcBef>
                <a:spcPct val="20000"/>
              </a:spcBef>
              <a:spcAft>
                <a:spcPct val="0"/>
              </a:spcAft>
              <a:buChar char="–"/>
              <a:defRPr sz="2400">
                <a:solidFill>
                  <a:schemeClr val="tx1"/>
                </a:solidFill>
                <a:latin typeface="Arial" pitchFamily="34" charset="0"/>
              </a:defRPr>
            </a:lvl9pPr>
          </a:lstStyle>
          <a:p>
            <a:pPr>
              <a:spcBef>
                <a:spcPct val="0"/>
              </a:spcBef>
            </a:pPr>
            <a:r>
              <a:rPr lang="en-US" altLang="en-US" sz="2400">
                <a:solidFill>
                  <a:schemeClr val="tx2"/>
                </a:solidFill>
                <a:latin typeface="Times New Roman" pitchFamily="18" charset="0"/>
              </a:rPr>
              <a:t>CSE 4111</a:t>
            </a:r>
            <a:endParaRPr lang="en-US" altLang="en-US" sz="2400" baseline="-25000">
              <a:solidFill>
                <a:schemeClr val="tx2"/>
              </a:solidFill>
              <a:latin typeface="Times New Roman" pitchFamily="18" charset="0"/>
            </a:endParaRPr>
          </a:p>
        </p:txBody>
      </p:sp>
      <p:sp>
        <p:nvSpPr>
          <p:cNvPr id="12" name="Text Box 5"/>
          <p:cNvSpPr txBox="1">
            <a:spLocks noChangeArrowheads="1"/>
          </p:cNvSpPr>
          <p:nvPr/>
        </p:nvSpPr>
        <p:spPr bwMode="auto">
          <a:xfrm>
            <a:off x="2010833" y="4924148"/>
            <a:ext cx="2817401" cy="40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000" b="1" dirty="0">
                <a:solidFill>
                  <a:srgbClr val="FF00FF"/>
                </a:solidFill>
                <a:latin typeface="Comic Sans MS" pitchFamily="66" charset="0"/>
              </a:rPr>
              <a:t>Not covered 2020</a:t>
            </a:r>
            <a:endParaRPr lang="en-US" altLang="en-US" sz="2000" dirty="0">
              <a:solidFill>
                <a:srgbClr val="FF00FF"/>
              </a:solidFill>
              <a:latin typeface="Arial Rounded MT Bold" pitchFamily="34" charset="0"/>
            </a:endParaRPr>
          </a:p>
        </p:txBody>
      </p:sp>
      <p:cxnSp>
        <p:nvCxnSpPr>
          <p:cNvPr id="13" name="Straight Connector 12">
            <a:extLst>
              <a:ext uri="{FF2B5EF4-FFF2-40B4-BE49-F238E27FC236}">
                <a16:creationId xmlns:a16="http://schemas.microsoft.com/office/drawing/2014/main" id="{DF303C85-5D1C-44B6-8A3C-72E7468EE0D3}"/>
              </a:ext>
            </a:extLst>
          </p:cNvPr>
          <p:cNvCxnSpPr/>
          <p:nvPr/>
        </p:nvCxnSpPr>
        <p:spPr bwMode="auto">
          <a:xfrm>
            <a:off x="197545" y="4928617"/>
            <a:ext cx="3726383" cy="0"/>
          </a:xfrm>
          <a:prstGeom prst="line">
            <a:avLst/>
          </a:prstGeom>
          <a:noFill/>
          <a:ln w="38100" cap="sq" cmpd="sng" algn="ctr">
            <a:solidFill>
              <a:srgbClr val="FF00FF"/>
            </a:solidFill>
            <a:prstDash val="solid"/>
            <a:round/>
            <a:headEnd type="none" w="med" len="med"/>
            <a:tailEnd type="none" w="med" len="med"/>
          </a:ln>
          <a:effectLst/>
        </p:spPr>
      </p:cxn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1427441" y="697921"/>
            <a:ext cx="2640504" cy="461964"/>
          </a:xfrm>
          <a:prstGeom prst="wedgeRoundRectCallout">
            <a:avLst>
              <a:gd name="adj1" fmla="val -53575"/>
              <a:gd name="adj2" fmla="val 4364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6: Conclusion</a:t>
            </a:r>
          </a:p>
          <a:p>
            <a:pPr eaLnBrk="1" hangingPunct="1">
              <a:spcBef>
                <a:spcPts val="0"/>
              </a:spcBef>
            </a:pPr>
            <a:endParaRPr lang="en-US" altLang="en-US" sz="2400" dirty="0">
              <a:latin typeface="Times New Roman" panose="02020603050405020304" pitchFamily="18" charset="0"/>
              <a:cs typeface="Times New Roman" panose="02020603050405020304" pitchFamily="18" charset="0"/>
            </a:endParaRPr>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1" name="Text Box 6">
            <a:extLst>
              <a:ext uri="{FF2B5EF4-FFF2-40B4-BE49-F238E27FC236}">
                <a16:creationId xmlns:a16="http://schemas.microsoft.com/office/drawing/2014/main" id="{B0F2829C-65EC-4E1B-A8FA-A7C540756068}"/>
              </a:ext>
            </a:extLst>
          </p:cNvPr>
          <p:cNvSpPr txBox="1">
            <a:spLocks noChangeArrowheads="1"/>
          </p:cNvSpPr>
          <p:nvPr/>
        </p:nvSpPr>
        <p:spPr bwMode="auto">
          <a:xfrm>
            <a:off x="1763365" y="1293958"/>
            <a:ext cx="43928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a:t>
            </a:r>
            <a:r>
              <a:rPr lang="en-US" altLang="en-US" sz="2400" dirty="0"/>
              <a:t>A </a:t>
            </a:r>
            <a:r>
              <a:rPr lang="en-US" altLang="en-US" sz="2400" dirty="0">
                <a:sym typeface="Wingdings" panose="05000000000000000000" pitchFamily="2" charset="2"/>
              </a:rPr>
              <a:t> </a:t>
            </a:r>
            <a:r>
              <a:rPr lang="en-US" altLang="en-US" sz="2400" dirty="0">
                <a:sym typeface="Symbol" panose="05050102010706020507" pitchFamily="18" charset="2"/>
              </a:rPr>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dirty="0">
                <a:cs typeface="Times New Roman" panose="02020603050405020304" pitchFamily="18" charset="0"/>
              </a:rPr>
              <a:t> </a:t>
            </a:r>
            <a:r>
              <a:rPr lang="en-US" altLang="en-US" sz="2400" dirty="0"/>
              <a:t>is </a:t>
            </a:r>
            <a:r>
              <a:rPr lang="en-US" altLang="en-US" sz="2400" dirty="0" err="1"/>
              <a:t>uncomputable</a:t>
            </a:r>
            <a:r>
              <a:rPr lang="en-US" altLang="en-US" sz="2400" dirty="0"/>
              <a:t>.</a:t>
            </a:r>
          </a:p>
          <a:p>
            <a:pPr algn="l"/>
            <a:r>
              <a:rPr lang="en-US" altLang="en-US" sz="2400" dirty="0">
                <a:sym typeface="Symbol" panose="05050102010706020507" pitchFamily="18" charset="2"/>
              </a:rPr>
              <a:t></a:t>
            </a:r>
            <a:r>
              <a:rPr lang="en-US" altLang="en-US" sz="2400" dirty="0"/>
              <a:t>B </a:t>
            </a:r>
            <a:r>
              <a:rPr lang="en-US" altLang="en-US" sz="2400" dirty="0">
                <a:sym typeface="Wingdings" panose="05000000000000000000" pitchFamily="2" charset="2"/>
              </a:rPr>
              <a:t> </a:t>
            </a:r>
            <a:r>
              <a:rPr lang="en-US" altLang="en-US" sz="2400" dirty="0">
                <a:sym typeface="Symbol" panose="05050102010706020507" pitchFamily="18" charset="2"/>
              </a:rPr>
              <a:t> </a:t>
            </a:r>
            <a:r>
              <a:rPr lang="en-US" altLang="en-US" sz="2400" dirty="0">
                <a:cs typeface="Times New Roman" panose="02020603050405020304" pitchFamily="18" charset="0"/>
              </a:rPr>
              <a:t>P</a:t>
            </a:r>
            <a:r>
              <a:rPr lang="en-US" altLang="en-US" sz="2400" baseline="-25000" dirty="0">
                <a:cs typeface="Times New Roman" panose="02020603050405020304" pitchFamily="18" charset="0"/>
              </a:rPr>
              <a:t>hi</a:t>
            </a:r>
            <a:r>
              <a:rPr lang="en-US" altLang="en-US" sz="2400" dirty="0">
                <a:cs typeface="Times New Roman" panose="02020603050405020304" pitchFamily="18" charset="0"/>
              </a:rPr>
              <a:t>    </a:t>
            </a:r>
            <a:r>
              <a:rPr lang="en-US" altLang="en-US" sz="11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t>is </a:t>
            </a:r>
            <a:r>
              <a:rPr lang="en-US" altLang="en-US" sz="2400" dirty="0" err="1"/>
              <a:t>uncomputable</a:t>
            </a:r>
            <a:r>
              <a:rPr lang="en-US" altLang="en-US" sz="2400" dirty="0"/>
              <a:t>.</a:t>
            </a:r>
          </a:p>
        </p:txBody>
      </p:sp>
      <p:sp>
        <p:nvSpPr>
          <p:cNvPr id="42" name="Text Box 6">
            <a:extLst>
              <a:ext uri="{FF2B5EF4-FFF2-40B4-BE49-F238E27FC236}">
                <a16:creationId xmlns:a16="http://schemas.microsoft.com/office/drawing/2014/main" id="{B03B30E1-D94D-4AB2-B0EA-C2B22B852541}"/>
              </a:ext>
            </a:extLst>
          </p:cNvPr>
          <p:cNvSpPr txBox="1">
            <a:spLocks noChangeArrowheads="1"/>
          </p:cNvSpPr>
          <p:nvPr/>
        </p:nvSpPr>
        <p:spPr bwMode="auto">
          <a:xfrm>
            <a:off x="5652119" y="1307083"/>
            <a:ext cx="30243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Proved already</a:t>
            </a:r>
          </a:p>
          <a:p>
            <a:pPr algn="l"/>
            <a:r>
              <a:rPr lang="en-US" altLang="en-US" sz="2400" dirty="0"/>
              <a:t>Want to prove.</a:t>
            </a:r>
          </a:p>
        </p:txBody>
      </p:sp>
      <p:sp>
        <p:nvSpPr>
          <p:cNvPr id="45" name="Text Box 6">
            <a:extLst>
              <a:ext uri="{FF2B5EF4-FFF2-40B4-BE49-F238E27FC236}">
                <a16:creationId xmlns:a16="http://schemas.microsoft.com/office/drawing/2014/main" id="{25B0BF92-665A-475F-A413-F6C978D72B0E}"/>
              </a:ext>
            </a:extLst>
          </p:cNvPr>
          <p:cNvSpPr txBox="1">
            <a:spLocks noChangeArrowheads="1"/>
          </p:cNvSpPr>
          <p:nvPr/>
        </p:nvSpPr>
        <p:spPr bwMode="auto">
          <a:xfrm>
            <a:off x="1391294" y="2171179"/>
            <a:ext cx="3612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Prove:     A </a:t>
            </a:r>
            <a:r>
              <a:rPr lang="en-US" altLang="en-US" sz="2400" dirty="0">
                <a:sym typeface="Wingdings" panose="05000000000000000000" pitchFamily="2" charset="2"/>
              </a:rPr>
              <a:t> </a:t>
            </a:r>
            <a:r>
              <a:rPr lang="en-US" altLang="en-US" sz="2400" dirty="0">
                <a:sym typeface="Symbol" panose="05050102010706020507" pitchFamily="18" charset="2"/>
              </a:rPr>
              <a:t>B</a:t>
            </a:r>
          </a:p>
          <a:p>
            <a:pPr algn="l"/>
            <a:r>
              <a:rPr lang="en-US" altLang="en-US" sz="2400" dirty="0"/>
              <a:t>Same as: </a:t>
            </a:r>
            <a:r>
              <a:rPr lang="en-US" altLang="en-US" sz="2400" dirty="0">
                <a:sym typeface="Symbol" panose="05050102010706020507" pitchFamily="18" charset="2"/>
              </a:rPr>
              <a:t>   B </a:t>
            </a:r>
            <a:r>
              <a:rPr lang="en-US" altLang="en-US" sz="2400" dirty="0">
                <a:sym typeface="Wingdings" panose="05000000000000000000" pitchFamily="2" charset="2"/>
              </a:rPr>
              <a:t> </a:t>
            </a:r>
            <a:r>
              <a:rPr lang="en-US" altLang="en-US" sz="2400" dirty="0">
                <a:sym typeface="Symbol" panose="05050102010706020507" pitchFamily="18" charset="2"/>
              </a:rPr>
              <a:t>A</a:t>
            </a:r>
          </a:p>
        </p:txBody>
      </p:sp>
      <p:sp>
        <p:nvSpPr>
          <p:cNvPr id="54" name="Text Box 6">
            <a:extLst>
              <a:ext uri="{FF2B5EF4-FFF2-40B4-BE49-F238E27FC236}">
                <a16:creationId xmlns:a16="http://schemas.microsoft.com/office/drawing/2014/main" id="{5EA82AEB-D138-4F7C-A980-4E9FF95BB3B9}"/>
              </a:ext>
            </a:extLst>
          </p:cNvPr>
          <p:cNvSpPr txBox="1">
            <a:spLocks noChangeArrowheads="1"/>
          </p:cNvSpPr>
          <p:nvPr/>
        </p:nvSpPr>
        <p:spPr bwMode="auto">
          <a:xfrm>
            <a:off x="1930538" y="3002176"/>
            <a:ext cx="819214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cs typeface="Times New Roman" panose="02020603050405020304" pitchFamily="18" charset="0"/>
              </a:rPr>
              <a:t>     P</a:t>
            </a:r>
            <a:r>
              <a:rPr lang="en-US" altLang="en-US" sz="2400" baseline="-25000" dirty="0">
                <a:cs typeface="Times New Roman" panose="02020603050405020304" pitchFamily="18" charset="0"/>
              </a:rPr>
              <a:t>hi </a:t>
            </a:r>
            <a:r>
              <a:rPr lang="en-US" altLang="en-US" sz="2400" dirty="0"/>
              <a:t>is computable</a:t>
            </a:r>
          </a:p>
          <a:p>
            <a:pPr marL="342900" indent="-342900" algn="l">
              <a:buFont typeface="Wingdings" panose="05000000000000000000" pitchFamily="2" charset="2"/>
              <a:buChar char="è"/>
            </a:pPr>
            <a:r>
              <a:rPr lang="en-US" altLang="en-US" sz="2400" dirty="0"/>
              <a:t>Design an algorithm for </a:t>
            </a:r>
            <a:r>
              <a:rPr lang="en-US" altLang="en-US" sz="2400" dirty="0" err="1">
                <a:sym typeface="Wingdings" panose="05000000000000000000" pitchFamily="2" charset="2"/>
              </a:rPr>
              <a:t>P</a:t>
            </a:r>
            <a:r>
              <a:rPr lang="en-US" altLang="en-US" sz="2400" baseline="-25000" dirty="0" err="1">
                <a:sym typeface="Wingdings" panose="05000000000000000000" pitchFamily="2" charset="2"/>
              </a:rPr>
              <a:t>halting</a:t>
            </a:r>
            <a:r>
              <a:rPr lang="en-US" altLang="en-US" sz="2400" dirty="0">
                <a:sym typeface="Wingdings" panose="05000000000000000000" pitchFamily="2" charset="2"/>
              </a:rPr>
              <a:t>  </a:t>
            </a:r>
          </a:p>
          <a:p>
            <a:pPr algn="l"/>
            <a:r>
              <a:rPr lang="en-US" altLang="en-US" sz="2400" dirty="0">
                <a:sym typeface="Wingdings" panose="05000000000000000000" pitchFamily="2" charset="2"/>
              </a:rPr>
              <a:t>      (Using </a:t>
            </a:r>
            <a:r>
              <a:rPr lang="en-US" altLang="en-US" sz="2400" dirty="0">
                <a:cs typeface="Times New Roman" panose="02020603050405020304" pitchFamily="18" charset="0"/>
              </a:rPr>
              <a:t>an oracle for P</a:t>
            </a:r>
            <a:r>
              <a:rPr lang="en-US" altLang="en-US" sz="2400" baseline="-25000" dirty="0">
                <a:cs typeface="Times New Roman" panose="02020603050405020304" pitchFamily="18" charset="0"/>
              </a:rPr>
              <a:t>hi</a:t>
            </a:r>
            <a:r>
              <a:rPr lang="en-US" altLang="en-US" sz="2400" dirty="0">
                <a:cs typeface="Times New Roman" panose="02020603050405020304" pitchFamily="18" charset="0"/>
              </a:rPr>
              <a:t> </a:t>
            </a:r>
            <a:r>
              <a:rPr lang="en-US" altLang="en-US" sz="2400" dirty="0">
                <a:sym typeface="Wingdings" panose="05000000000000000000" pitchFamily="2" charset="2"/>
              </a:rPr>
              <a:t>as a subroutine)</a:t>
            </a:r>
          </a:p>
          <a:p>
            <a:pPr algn="l"/>
            <a:r>
              <a:rPr lang="en-US" altLang="en-US" sz="2400" dirty="0">
                <a:sym typeface="Wingdings" panose="05000000000000000000" pitchFamily="2" charset="2"/>
              </a:rPr>
              <a:t></a:t>
            </a:r>
            <a:r>
              <a:rPr lang="en-US" altLang="en-US" sz="2400" dirty="0"/>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baseline="-25000" dirty="0">
                <a:cs typeface="Times New Roman" panose="02020603050405020304" pitchFamily="18" charset="0"/>
              </a:rPr>
              <a:t> </a:t>
            </a:r>
            <a:r>
              <a:rPr lang="en-US" altLang="en-US" sz="2400" dirty="0"/>
              <a:t>is computable</a:t>
            </a:r>
            <a:endParaRPr lang="en-US" altLang="en-US" sz="2400" dirty="0">
              <a:sym typeface="Wingdings" panose="05000000000000000000" pitchFamily="2" charset="2"/>
            </a:endParaRPr>
          </a:p>
          <a:p>
            <a:pPr marL="342900" indent="-342900" algn="l">
              <a:buFont typeface="Wingdings" panose="05000000000000000000" pitchFamily="2" charset="2"/>
              <a:buChar char="è"/>
            </a:pPr>
            <a:r>
              <a:rPr lang="en-US" altLang="en-US" sz="2400" dirty="0">
                <a:sym typeface="Symbol" panose="05050102010706020507" pitchFamily="18" charset="2"/>
              </a:rPr>
              <a:t>A</a:t>
            </a:r>
          </a:p>
        </p:txBody>
      </p:sp>
      <p:sp>
        <p:nvSpPr>
          <p:cNvPr id="55" name="Text Box 6">
            <a:extLst>
              <a:ext uri="{FF2B5EF4-FFF2-40B4-BE49-F238E27FC236}">
                <a16:creationId xmlns:a16="http://schemas.microsoft.com/office/drawing/2014/main" id="{73561354-2C41-45D6-87E8-8D88CA1EB920}"/>
              </a:ext>
            </a:extLst>
          </p:cNvPr>
          <p:cNvSpPr txBox="1">
            <a:spLocks noChangeArrowheads="1"/>
          </p:cNvSpPr>
          <p:nvPr/>
        </p:nvSpPr>
        <p:spPr bwMode="auto">
          <a:xfrm>
            <a:off x="1639347" y="3031688"/>
            <a:ext cx="13484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B </a:t>
            </a:r>
            <a:r>
              <a:rPr lang="en-US" altLang="en-US" sz="2400" dirty="0">
                <a:sym typeface="Wingdings" panose="05000000000000000000" pitchFamily="2" charset="2"/>
              </a:rPr>
              <a:t></a:t>
            </a:r>
            <a:endParaRPr lang="en-US" altLang="en-US" sz="2400" dirty="0">
              <a:sym typeface="Symbol" panose="05050102010706020507" pitchFamily="18" charset="2"/>
            </a:endParaRPr>
          </a:p>
        </p:txBody>
      </p:sp>
      <p:sp>
        <p:nvSpPr>
          <p:cNvPr id="56" name="Text Box 6">
            <a:extLst>
              <a:ext uri="{FF2B5EF4-FFF2-40B4-BE49-F238E27FC236}">
                <a16:creationId xmlns:a16="http://schemas.microsoft.com/office/drawing/2014/main" id="{07846CB3-5AB9-486E-9DF0-17079F7EF519}"/>
              </a:ext>
            </a:extLst>
          </p:cNvPr>
          <p:cNvSpPr txBox="1">
            <a:spLocks noChangeArrowheads="1"/>
          </p:cNvSpPr>
          <p:nvPr/>
        </p:nvSpPr>
        <p:spPr bwMode="auto">
          <a:xfrm>
            <a:off x="1645072" y="4941168"/>
            <a:ext cx="45281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But </a:t>
            </a:r>
            <a:r>
              <a:rPr lang="en-US" altLang="en-US" sz="2400" dirty="0">
                <a:sym typeface="Symbol" panose="05050102010706020507" pitchFamily="18" charset="2"/>
              </a:rPr>
              <a:t></a:t>
            </a:r>
            <a:r>
              <a:rPr lang="en-US" altLang="en-US" sz="2400" dirty="0"/>
              <a:t>A is true. So </a:t>
            </a:r>
            <a:r>
              <a:rPr lang="en-US" altLang="en-US" sz="2400" dirty="0">
                <a:sym typeface="Symbol" panose="05050102010706020507" pitchFamily="18" charset="2"/>
              </a:rPr>
              <a:t></a:t>
            </a:r>
            <a:r>
              <a:rPr lang="en-US" altLang="en-US" sz="2400" dirty="0"/>
              <a:t>B is true.</a:t>
            </a:r>
            <a:endParaRPr lang="en-US" altLang="en-US" sz="2400" dirty="0">
              <a:sym typeface="Symbol" panose="05050102010706020507" pitchFamily="18" charset="2"/>
            </a:endParaRPr>
          </a:p>
        </p:txBody>
      </p:sp>
      <p:grpSp>
        <p:nvGrpSpPr>
          <p:cNvPr id="57" name="Group 29">
            <a:extLst>
              <a:ext uri="{FF2B5EF4-FFF2-40B4-BE49-F238E27FC236}">
                <a16:creationId xmlns:a16="http://schemas.microsoft.com/office/drawing/2014/main" id="{CEE92C6F-6BF2-4DA1-B54C-0CD040F47286}"/>
              </a:ext>
            </a:extLst>
          </p:cNvPr>
          <p:cNvGrpSpPr>
            <a:grpSpLocks/>
          </p:cNvGrpSpPr>
          <p:nvPr/>
        </p:nvGrpSpPr>
        <p:grpSpPr bwMode="auto">
          <a:xfrm>
            <a:off x="8588035" y="6290325"/>
            <a:ext cx="520469" cy="523051"/>
            <a:chOff x="2065" y="1551"/>
            <a:chExt cx="1628" cy="1988"/>
          </a:xfrm>
        </p:grpSpPr>
        <p:sp>
          <p:nvSpPr>
            <p:cNvPr id="58" name="Freeform 30">
              <a:extLst>
                <a:ext uri="{FF2B5EF4-FFF2-40B4-BE49-F238E27FC236}">
                  <a16:creationId xmlns:a16="http://schemas.microsoft.com/office/drawing/2014/main" id="{B7239BB5-1843-4F7C-BE03-2EEC6E30633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1">
              <a:extLst>
                <a:ext uri="{FF2B5EF4-FFF2-40B4-BE49-F238E27FC236}">
                  <a16:creationId xmlns:a16="http://schemas.microsoft.com/office/drawing/2014/main" id="{31BED0E7-3B4B-4DC0-B722-DACA5545A02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2">
              <a:extLst>
                <a:ext uri="{FF2B5EF4-FFF2-40B4-BE49-F238E27FC236}">
                  <a16:creationId xmlns:a16="http://schemas.microsoft.com/office/drawing/2014/main" id="{413FC484-A6F1-4C86-958A-5C7B75F1447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3">
              <a:extLst>
                <a:ext uri="{FF2B5EF4-FFF2-40B4-BE49-F238E27FC236}">
                  <a16:creationId xmlns:a16="http://schemas.microsoft.com/office/drawing/2014/main" id="{617CC884-712F-441D-B128-9229D515912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4">
              <a:extLst>
                <a:ext uri="{FF2B5EF4-FFF2-40B4-BE49-F238E27FC236}">
                  <a16:creationId xmlns:a16="http://schemas.microsoft.com/office/drawing/2014/main" id="{E7CC9F1D-5BB5-4194-B010-A0259C5BC48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5">
              <a:extLst>
                <a:ext uri="{FF2B5EF4-FFF2-40B4-BE49-F238E27FC236}">
                  <a16:creationId xmlns:a16="http://schemas.microsoft.com/office/drawing/2014/main" id="{5116E299-AA6A-4952-9A0F-0FBC612C1F4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6">
              <a:extLst>
                <a:ext uri="{FF2B5EF4-FFF2-40B4-BE49-F238E27FC236}">
                  <a16:creationId xmlns:a16="http://schemas.microsoft.com/office/drawing/2014/main" id="{09DEC131-8971-42BF-9E41-813F381F221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7">
              <a:extLst>
                <a:ext uri="{FF2B5EF4-FFF2-40B4-BE49-F238E27FC236}">
                  <a16:creationId xmlns:a16="http://schemas.microsoft.com/office/drawing/2014/main" id="{45A105C6-73C0-4EA6-AAD4-EBC73F463E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8">
              <a:extLst>
                <a:ext uri="{FF2B5EF4-FFF2-40B4-BE49-F238E27FC236}">
                  <a16:creationId xmlns:a16="http://schemas.microsoft.com/office/drawing/2014/main" id="{66C8B86B-093E-430A-BED8-032446425AC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9">
              <a:extLst>
                <a:ext uri="{FF2B5EF4-FFF2-40B4-BE49-F238E27FC236}">
                  <a16:creationId xmlns:a16="http://schemas.microsoft.com/office/drawing/2014/main" id="{A8889135-FD18-4B05-81C3-86D7019AE89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0">
              <a:extLst>
                <a:ext uri="{FF2B5EF4-FFF2-40B4-BE49-F238E27FC236}">
                  <a16:creationId xmlns:a16="http://schemas.microsoft.com/office/drawing/2014/main" id="{BAB26614-D883-407A-9F5F-6A96BAC7371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1">
              <a:extLst>
                <a:ext uri="{FF2B5EF4-FFF2-40B4-BE49-F238E27FC236}">
                  <a16:creationId xmlns:a16="http://schemas.microsoft.com/office/drawing/2014/main" id="{D4C9D849-02BF-4DE4-8E10-E44971E8285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2">
              <a:extLst>
                <a:ext uri="{FF2B5EF4-FFF2-40B4-BE49-F238E27FC236}">
                  <a16:creationId xmlns:a16="http://schemas.microsoft.com/office/drawing/2014/main" id="{ED41F659-191F-432B-81D6-2831BFCDAA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3">
              <a:extLst>
                <a:ext uri="{FF2B5EF4-FFF2-40B4-BE49-F238E27FC236}">
                  <a16:creationId xmlns:a16="http://schemas.microsoft.com/office/drawing/2014/main" id="{628C22BF-C4D9-49D0-B2A0-80807859FAC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4">
              <a:extLst>
                <a:ext uri="{FF2B5EF4-FFF2-40B4-BE49-F238E27FC236}">
                  <a16:creationId xmlns:a16="http://schemas.microsoft.com/office/drawing/2014/main" id="{9D40A4E4-23E3-4DB1-A4DA-3A82493B3B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5">
              <a:extLst>
                <a:ext uri="{FF2B5EF4-FFF2-40B4-BE49-F238E27FC236}">
                  <a16:creationId xmlns:a16="http://schemas.microsoft.com/office/drawing/2014/main" id="{151DC8CC-2657-4107-9ED8-7A703F13B6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6">
              <a:extLst>
                <a:ext uri="{FF2B5EF4-FFF2-40B4-BE49-F238E27FC236}">
                  <a16:creationId xmlns:a16="http://schemas.microsoft.com/office/drawing/2014/main" id="{B36E6116-BC7F-4A5A-895D-AED55A454B7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 name="AutoShape 35">
            <a:extLst>
              <a:ext uri="{FF2B5EF4-FFF2-40B4-BE49-F238E27FC236}">
                <a16:creationId xmlns:a16="http://schemas.microsoft.com/office/drawing/2014/main" id="{B5B7B0F8-D5F8-49EB-9119-57EE10494992}"/>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t>That was not so bad,</a:t>
            </a:r>
          </a:p>
        </p:txBody>
      </p:sp>
      <p:grpSp>
        <p:nvGrpSpPr>
          <p:cNvPr id="2" name="Group 1">
            <a:extLst>
              <a:ext uri="{FF2B5EF4-FFF2-40B4-BE49-F238E27FC236}">
                <a16:creationId xmlns:a16="http://schemas.microsoft.com/office/drawing/2014/main" id="{FFF2BDD2-89C7-4013-898C-F95CCB569316}"/>
              </a:ext>
            </a:extLst>
          </p:cNvPr>
          <p:cNvGrpSpPr/>
          <p:nvPr/>
        </p:nvGrpSpPr>
        <p:grpSpPr>
          <a:xfrm>
            <a:off x="-108520" y="5406315"/>
            <a:ext cx="7857663" cy="830997"/>
            <a:chOff x="-108520" y="5838363"/>
            <a:chExt cx="7857663" cy="830997"/>
          </a:xfrm>
        </p:grpSpPr>
        <p:sp>
          <p:nvSpPr>
            <p:cNvPr id="32" name="Rectangle 16"/>
            <p:cNvSpPr>
              <a:spLocks noChangeArrowheads="1"/>
            </p:cNvSpPr>
            <p:nvPr/>
          </p:nvSpPr>
          <p:spPr bwMode="auto">
            <a:xfrm>
              <a:off x="3155578" y="5838363"/>
              <a:ext cx="45935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76" name="Text Box 6">
              <a:extLst>
                <a:ext uri="{FF2B5EF4-FFF2-40B4-BE49-F238E27FC236}">
                  <a16:creationId xmlns:a16="http://schemas.microsoft.com/office/drawing/2014/main" id="{00B3AB74-EDEF-4001-A5FD-7B24FC963C2B}"/>
                </a:ext>
              </a:extLst>
            </p:cNvPr>
            <p:cNvSpPr txBox="1">
              <a:spLocks noChangeArrowheads="1"/>
            </p:cNvSpPr>
            <p:nvPr/>
          </p:nvSpPr>
          <p:spPr bwMode="auto">
            <a:xfrm>
              <a:off x="-108520" y="58526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sp>
        <p:nvSpPr>
          <p:cNvPr id="48" name="AutoShape 35">
            <a:extLst>
              <a:ext uri="{FF2B5EF4-FFF2-40B4-BE49-F238E27FC236}">
                <a16:creationId xmlns:a16="http://schemas.microsoft.com/office/drawing/2014/main" id="{B2656A93-4DCA-4824-B4EE-AE3385C85435}"/>
              </a:ext>
            </a:extLst>
          </p:cNvPr>
          <p:cNvSpPr>
            <a:spLocks noChangeArrowheads="1"/>
          </p:cNvSpPr>
          <p:nvPr/>
        </p:nvSpPr>
        <p:spPr bwMode="auto">
          <a:xfrm>
            <a:off x="7648469" y="5742470"/>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
        <p:nvSpPr>
          <p:cNvPr id="50" name="AutoShape 38">
            <a:extLst>
              <a:ext uri="{FF2B5EF4-FFF2-40B4-BE49-F238E27FC236}">
                <a16:creationId xmlns:a16="http://schemas.microsoft.com/office/drawing/2014/main" id="{F0F19FCE-7989-4465-8377-39AE0A5FC405}"/>
              </a:ext>
            </a:extLst>
          </p:cNvPr>
          <p:cNvSpPr>
            <a:spLocks noChangeArrowheads="1"/>
          </p:cNvSpPr>
          <p:nvPr/>
        </p:nvSpPr>
        <p:spPr bwMode="auto">
          <a:xfrm>
            <a:off x="660204" y="6256164"/>
            <a:ext cx="6000028" cy="557212"/>
          </a:xfrm>
          <a:prstGeom prst="wedgeRoundRectCallout">
            <a:avLst>
              <a:gd name="adj1" fmla="val -35625"/>
              <a:gd name="adj2" fmla="val -614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Goal Accomplished: Proved P</a:t>
            </a:r>
            <a:r>
              <a:rPr lang="en-US" altLang="en-US" sz="2400" baseline="-25000" dirty="0">
                <a:latin typeface="Times New Roman" pitchFamily="18" charset="0"/>
              </a:rPr>
              <a:t>hi</a:t>
            </a:r>
            <a:r>
              <a:rPr lang="en-US" altLang="en-US" sz="2400" dirty="0">
                <a:latin typeface="Times New Roman" pitchFamily="18" charset="0"/>
              </a:rPr>
              <a:t> is undecidable.</a:t>
            </a:r>
          </a:p>
        </p:txBody>
      </p:sp>
    </p:spTree>
    <p:extLst>
      <p:ext uri="{BB962C8B-B14F-4D97-AF65-F5344CB8AC3E}">
        <p14:creationId xmlns:p14="http://schemas.microsoft.com/office/powerpoint/2010/main" val="26535248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 calcmode="lin" valueType="num">
                                      <p:cBhvr additive="base">
                                        <p:cTn id="1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 calcmode="lin" valueType="num">
                                      <p:cBhvr additive="base">
                                        <p:cTn id="19"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1">
                                            <p:txEl>
                                              <p:pRg st="1" end="1"/>
                                            </p:txEl>
                                          </p:spTgt>
                                        </p:tgtEl>
                                        <p:attrNameLst>
                                          <p:attrName>style.visibility</p:attrName>
                                        </p:attrNameLst>
                                      </p:cBhvr>
                                      <p:to>
                                        <p:strVal val="visible"/>
                                      </p:to>
                                    </p:set>
                                    <p:anim calcmode="lin" valueType="num">
                                      <p:cBhvr additive="base">
                                        <p:cTn id="2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2">
                                            <p:txEl>
                                              <p:pRg st="1" end="1"/>
                                            </p:txEl>
                                          </p:spTgt>
                                        </p:tgtEl>
                                        <p:attrNameLst>
                                          <p:attrName>style.visibility</p:attrName>
                                        </p:attrNameLst>
                                      </p:cBhvr>
                                      <p:to>
                                        <p:strVal val="visible"/>
                                      </p:to>
                                    </p:set>
                                    <p:anim calcmode="lin" valueType="num">
                                      <p:cBhvr additive="base">
                                        <p:cTn id="3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5">
                                            <p:txEl>
                                              <p:pRg st="0" end="0"/>
                                            </p:txEl>
                                          </p:spTgt>
                                        </p:tgtEl>
                                        <p:attrNameLst>
                                          <p:attrName>style.visibility</p:attrName>
                                        </p:attrNameLst>
                                      </p:cBhvr>
                                      <p:to>
                                        <p:strVal val="visible"/>
                                      </p:to>
                                    </p:set>
                                    <p:anim calcmode="lin" valueType="num">
                                      <p:cBhvr additive="base">
                                        <p:cTn id="3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5">
                                            <p:txEl>
                                              <p:pRg st="1" end="1"/>
                                            </p:txEl>
                                          </p:spTgt>
                                        </p:tgtEl>
                                        <p:attrNameLst>
                                          <p:attrName>style.visibility</p:attrName>
                                        </p:attrNameLst>
                                      </p:cBhvr>
                                      <p:to>
                                        <p:strVal val="visible"/>
                                      </p:to>
                                    </p:set>
                                    <p:anim calcmode="lin" valueType="num">
                                      <p:cBhvr additive="base">
                                        <p:cTn id="4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4">
                                            <p:txEl>
                                              <p:pRg st="0" end="0"/>
                                            </p:txEl>
                                          </p:spTgt>
                                        </p:tgtEl>
                                        <p:attrNameLst>
                                          <p:attrName>style.visibility</p:attrName>
                                        </p:attrNameLst>
                                      </p:cBhvr>
                                      <p:to>
                                        <p:strVal val="visible"/>
                                      </p:to>
                                    </p:set>
                                    <p:anim calcmode="lin" valueType="num">
                                      <p:cBhvr additive="base">
                                        <p:cTn id="5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4">
                                            <p:txEl>
                                              <p:pRg st="1" end="1"/>
                                            </p:txEl>
                                          </p:spTgt>
                                        </p:tgtEl>
                                        <p:attrNameLst>
                                          <p:attrName>style.visibility</p:attrName>
                                        </p:attrNameLst>
                                      </p:cBhvr>
                                      <p:to>
                                        <p:strVal val="visible"/>
                                      </p:to>
                                    </p:set>
                                    <p:anim calcmode="lin" valueType="num">
                                      <p:cBhvr additive="base">
                                        <p:cTn id="61"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4">
                                            <p:txEl>
                                              <p:pRg st="3" end="3"/>
                                            </p:txEl>
                                          </p:spTgt>
                                        </p:tgtEl>
                                        <p:attrNameLst>
                                          <p:attrName>style.visibility</p:attrName>
                                        </p:attrNameLst>
                                      </p:cBhvr>
                                      <p:to>
                                        <p:strVal val="visible"/>
                                      </p:to>
                                    </p:set>
                                    <p:anim calcmode="lin" valueType="num">
                                      <p:cBhvr additive="base">
                                        <p:cTn id="73" dur="500" fill="hold"/>
                                        <p:tgtEl>
                                          <p:spTgt spid="54">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4">
                                            <p:txEl>
                                              <p:pRg st="4" end="4"/>
                                            </p:txEl>
                                          </p:spTgt>
                                        </p:tgtEl>
                                        <p:attrNameLst>
                                          <p:attrName>style.visibility</p:attrName>
                                        </p:attrNameLst>
                                      </p:cBhvr>
                                      <p:to>
                                        <p:strVal val="visible"/>
                                      </p:to>
                                    </p:set>
                                    <p:anim calcmode="lin" valueType="num">
                                      <p:cBhvr additive="base">
                                        <p:cTn id="79" dur="500" fill="hold"/>
                                        <p:tgtEl>
                                          <p:spTgt spid="54">
                                            <p:txEl>
                                              <p:pRg st="4" end="4"/>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56"/>
                                        </p:tgtEl>
                                        <p:attrNameLst>
                                          <p:attrName>style.visibility</p:attrName>
                                        </p:attrNameLst>
                                      </p:cBhvr>
                                      <p:to>
                                        <p:strVal val="visible"/>
                                      </p:to>
                                    </p:set>
                                    <p:anim calcmode="lin" valueType="num">
                                      <p:cBhvr additive="base">
                                        <p:cTn id="85" dur="500" fill="hold"/>
                                        <p:tgtEl>
                                          <p:spTgt spid="56"/>
                                        </p:tgtEl>
                                        <p:attrNameLst>
                                          <p:attrName>ppt_x</p:attrName>
                                        </p:attrNameLst>
                                      </p:cBhvr>
                                      <p:tavLst>
                                        <p:tav tm="0">
                                          <p:val>
                                            <p:strVal val="0-#ppt_w/2"/>
                                          </p:val>
                                        </p:tav>
                                        <p:tav tm="100000">
                                          <p:val>
                                            <p:strVal val="#ppt_x"/>
                                          </p:val>
                                        </p:tav>
                                      </p:tavLst>
                                    </p:anim>
                                    <p:anim calcmode="lin" valueType="num">
                                      <p:cBhvr additive="base">
                                        <p:cTn id="8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2"/>
                                        </p:tgtEl>
                                        <p:attrNameLst>
                                          <p:attrName>style.visibility</p:attrName>
                                        </p:attrNameLst>
                                      </p:cBhvr>
                                      <p:to>
                                        <p:strVal val="visible"/>
                                      </p:to>
                                    </p:set>
                                    <p:anim calcmode="lin" valueType="num">
                                      <p:cBhvr additive="base">
                                        <p:cTn id="91" dur="500" fill="hold"/>
                                        <p:tgtEl>
                                          <p:spTgt spid="2"/>
                                        </p:tgtEl>
                                        <p:attrNameLst>
                                          <p:attrName>ppt_x</p:attrName>
                                        </p:attrNameLst>
                                      </p:cBhvr>
                                      <p:tavLst>
                                        <p:tav tm="0">
                                          <p:val>
                                            <p:strVal val="0-#ppt_w/2"/>
                                          </p:val>
                                        </p:tav>
                                        <p:tav tm="100000">
                                          <p:val>
                                            <p:strVal val="#ppt_x"/>
                                          </p:val>
                                        </p:tav>
                                      </p:tavLst>
                                    </p:anim>
                                    <p:anim calcmode="lin" valueType="num">
                                      <p:cBhvr additive="base">
                                        <p:cTn id="9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50"/>
                                        </p:tgtEl>
                                        <p:attrNameLst>
                                          <p:attrName>style.visibility</p:attrName>
                                        </p:attrNameLst>
                                      </p:cBhvr>
                                      <p:to>
                                        <p:strVal val="visible"/>
                                      </p:to>
                                    </p:set>
                                    <p:anim calcmode="lin" valueType="num">
                                      <p:cBhvr additive="base">
                                        <p:cTn id="97" dur="500" fill="hold"/>
                                        <p:tgtEl>
                                          <p:spTgt spid="50"/>
                                        </p:tgtEl>
                                        <p:attrNameLst>
                                          <p:attrName>ppt_x</p:attrName>
                                        </p:attrNameLst>
                                      </p:cBhvr>
                                      <p:tavLst>
                                        <p:tav tm="0">
                                          <p:val>
                                            <p:strVal val="0-#ppt_w/2"/>
                                          </p:val>
                                        </p:tav>
                                        <p:tav tm="100000">
                                          <p:val>
                                            <p:strVal val="#ppt_x"/>
                                          </p:val>
                                        </p:tav>
                                      </p:tavLst>
                                    </p:anim>
                                    <p:anim calcmode="lin" valueType="num">
                                      <p:cBhvr additive="base">
                                        <p:cTn id="9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75"/>
                                        </p:tgtEl>
                                        <p:attrNameLst>
                                          <p:attrName>style.visibility</p:attrName>
                                        </p:attrNameLst>
                                      </p:cBhvr>
                                      <p:to>
                                        <p:strVal val="visible"/>
                                      </p:to>
                                    </p:set>
                                    <p:anim calcmode="lin" valueType="num">
                                      <p:cBhvr additive="base">
                                        <p:cTn id="103" dur="500" fill="hold"/>
                                        <p:tgtEl>
                                          <p:spTgt spid="75"/>
                                        </p:tgtEl>
                                        <p:attrNameLst>
                                          <p:attrName>ppt_x</p:attrName>
                                        </p:attrNameLst>
                                      </p:cBhvr>
                                      <p:tavLst>
                                        <p:tav tm="0">
                                          <p:val>
                                            <p:strVal val="#ppt_x"/>
                                          </p:val>
                                        </p:tav>
                                        <p:tav tm="100000">
                                          <p:val>
                                            <p:strVal val="#ppt_x"/>
                                          </p:val>
                                        </p:tav>
                                      </p:tavLst>
                                    </p:anim>
                                    <p:anim calcmode="lin" valueType="num">
                                      <p:cBhvr additive="base">
                                        <p:cTn id="104" dur="500" fill="hold"/>
                                        <p:tgtEl>
                                          <p:spTgt spid="75"/>
                                        </p:tgtEl>
                                        <p:attrNameLst>
                                          <p:attrName>ppt_y</p:attrName>
                                        </p:attrNameLst>
                                      </p:cBhvr>
                                      <p:tavLst>
                                        <p:tav tm="0">
                                          <p:val>
                                            <p:strVal val="1+#ppt_h/2"/>
                                          </p:val>
                                        </p:tav>
                                        <p:tav tm="100000">
                                          <p:val>
                                            <p:strVal val="#ppt_y"/>
                                          </p:val>
                                        </p:tav>
                                      </p:tavLst>
                                    </p:anim>
                                  </p:childTnLst>
                                </p:cTn>
                              </p:par>
                              <p:par>
                                <p:cTn id="105" presetID="1" presetClass="exit" presetSubtype="0" fill="hold" grpId="0" nodeType="withEffect">
                                  <p:stCondLst>
                                    <p:cond delay="0"/>
                                  </p:stCondLst>
                                  <p:childTnLst>
                                    <p:set>
                                      <p:cBhvr>
                                        <p:cTn id="106" dur="1" fill="hold">
                                          <p:stCondLst>
                                            <p:cond delay="0"/>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55" grpId="0"/>
      <p:bldP spid="56" grpId="0"/>
      <p:bldP spid="75" grpId="0" animBg="1"/>
      <p:bldP spid="48" grpId="0" animBg="1"/>
      <p:bldP spid="50"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5011738" y="1931988"/>
            <a:ext cx="3859212" cy="4822825"/>
            <a:chOff x="2250" y="528"/>
            <a:chExt cx="3609" cy="3728"/>
          </a:xfrm>
        </p:grpSpPr>
        <p:sp>
          <p:nvSpPr>
            <p:cNvPr id="80909"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091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21"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grpSp>
        <p:nvGrpSpPr>
          <p:cNvPr id="93" name="Group 92"/>
          <p:cNvGrpSpPr>
            <a:grpSpLocks/>
          </p:cNvGrpSpPr>
          <p:nvPr/>
        </p:nvGrpSpPr>
        <p:grpSpPr bwMode="auto">
          <a:xfrm>
            <a:off x="4952865" y="764704"/>
            <a:ext cx="4114935" cy="6017096"/>
            <a:chOff x="4952999" y="689168"/>
            <a:chExt cx="4114800" cy="6016432"/>
          </a:xfrm>
        </p:grpSpPr>
        <p:sp>
          <p:nvSpPr>
            <p:cNvPr id="80907"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0908" name="Rectangle 2"/>
            <p:cNvSpPr>
              <a:spLocks noChangeArrowheads="1"/>
            </p:cNvSpPr>
            <p:nvPr/>
          </p:nvSpPr>
          <p:spPr bwMode="auto">
            <a:xfrm>
              <a:off x="6012259" y="689168"/>
              <a:ext cx="2223613"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rgbClr val="FF00FF"/>
                  </a:solidFill>
                  <a:latin typeface="Times New Roman" pitchFamily="18" charset="0"/>
                </a:rPr>
                <a:t>Recognizable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96"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
        <p:nvSpPr>
          <p:cNvPr id="56" name="Rectangle 4"/>
          <p:cNvSpPr>
            <a:spLocks noChangeArrowheads="1"/>
          </p:cNvSpPr>
          <p:nvPr/>
        </p:nvSpPr>
        <p:spPr bwMode="auto">
          <a:xfrm>
            <a:off x="152400" y="3048000"/>
            <a:ext cx="6748463"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a:latin typeface="Times New Roman" pitchFamily="18" charset="0"/>
                <a:cs typeface="Times New Roman" pitchFamily="18" charset="0"/>
              </a:rPr>
              <a:t>Halting(M,I)</a:t>
            </a:r>
            <a:br>
              <a:rPr lang="en-US" altLang="en-US" sz="2400" dirty="0">
                <a:latin typeface="Times New Roman" pitchFamily="18" charset="0"/>
                <a:cs typeface="Times New Roman" pitchFamily="18" charset="0"/>
              </a:rPr>
            </a:br>
            <a:r>
              <a:rPr lang="en-US" altLang="en-US" sz="2400" dirty="0">
                <a:latin typeface="Times New Roman" pitchFamily="18" charset="0"/>
                <a:cs typeface="Times New Roman" pitchFamily="18" charset="0"/>
              </a:rPr>
              <a:t>   Input: TM M and input I</a:t>
            </a:r>
          </a:p>
          <a:p>
            <a:pPr eaLnBrk="1" hangingPunct="1">
              <a:spcBef>
                <a:spcPct val="0"/>
              </a:spcBef>
            </a:pPr>
            <a:r>
              <a:rPr lang="en-US" altLang="en-US" sz="2400" dirty="0">
                <a:latin typeface="Times New Roman" pitchFamily="18" charset="0"/>
                <a:cs typeface="Times New Roman" pitchFamily="18" charset="0"/>
              </a:rPr>
              <a:t>   Output: </a:t>
            </a:r>
            <a:r>
              <a:rPr lang="en-US" altLang="en-US" sz="2400" dirty="0">
                <a:latin typeface="Times New Roman" pitchFamily="18" charset="0"/>
                <a:cs typeface="Times New Roman" pitchFamily="18" charset="0"/>
                <a:sym typeface="Symbol" pitchFamily="18" charset="2"/>
              </a:rPr>
              <a:t>Yes if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Run M on I</a:t>
            </a:r>
          </a:p>
          <a:p>
            <a:pPr eaLnBrk="1" hangingPunct="1">
              <a:spcBef>
                <a:spcPct val="0"/>
              </a:spcBef>
            </a:pPr>
            <a:r>
              <a:rPr lang="en-US" altLang="en-US" sz="2400" dirty="0">
                <a:latin typeface="Times New Roman" pitchFamily="18" charset="0"/>
                <a:cs typeface="Times New Roman" pitchFamily="18" charset="0"/>
                <a:sym typeface="Symbol" pitchFamily="18" charset="2"/>
              </a:rPr>
              <a:t>         if( it halts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end loop</a:t>
            </a:r>
          </a:p>
        </p:txBody>
      </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13"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sp>
        <p:nvSpPr>
          <p:cNvPr id="14" name="Rectangle 1"/>
          <p:cNvSpPr>
            <a:spLocks noChangeArrowheads="1"/>
          </p:cNvSpPr>
          <p:nvPr/>
        </p:nvSpPr>
        <p:spPr bwMode="auto">
          <a:xfrm>
            <a:off x="34925" y="1684338"/>
            <a:ext cx="1514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Decidable:</a:t>
            </a:r>
          </a:p>
        </p:txBody>
      </p:sp>
      <p:sp>
        <p:nvSpPr>
          <p:cNvPr id="15" name="Text Box 16"/>
          <p:cNvSpPr txBox="1">
            <a:spLocks noChangeArrowheads="1"/>
          </p:cNvSpPr>
          <p:nvPr/>
        </p:nvSpPr>
        <p:spPr bwMode="auto">
          <a:xfrm>
            <a:off x="152400" y="616743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Tree>
    <p:extLst>
      <p:ext uri="{BB962C8B-B14F-4D97-AF65-F5344CB8AC3E}">
        <p14:creationId xmlns:p14="http://schemas.microsoft.com/office/powerpoint/2010/main" val="923309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fill="hold"/>
                                        <p:tgtEl>
                                          <p:spTgt spid="96"/>
                                        </p:tgtEl>
                                        <p:attrNameLst>
                                          <p:attrName>ppt_x</p:attrName>
                                        </p:attrNameLst>
                                      </p:cBhvr>
                                      <p:tavLst>
                                        <p:tav tm="0">
                                          <p:val>
                                            <p:strVal val="0-#ppt_w/2"/>
                                          </p:val>
                                        </p:tav>
                                        <p:tav tm="100000">
                                          <p:val>
                                            <p:strVal val="#ppt_x"/>
                                          </p:val>
                                        </p:tav>
                                      </p:tavLst>
                                    </p:anim>
                                    <p:anim calcmode="lin" valueType="num">
                                      <p:cBhvr additive="base">
                                        <p:cTn id="8" dur="500" fill="hold"/>
                                        <p:tgtEl>
                                          <p:spTgt spid="9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additive="base">
                                        <p:cTn id="17" dur="500" fill="hold"/>
                                        <p:tgtEl>
                                          <p:spTgt spid="93"/>
                                        </p:tgtEl>
                                        <p:attrNameLst>
                                          <p:attrName>ppt_x</p:attrName>
                                        </p:attrNameLst>
                                      </p:cBhvr>
                                      <p:tavLst>
                                        <p:tav tm="0">
                                          <p:val>
                                            <p:strVal val="#ppt_x"/>
                                          </p:val>
                                        </p:tav>
                                        <p:tav tm="100000">
                                          <p:val>
                                            <p:strVal val="#ppt_x"/>
                                          </p:val>
                                        </p:tav>
                                      </p:tavLst>
                                    </p:anim>
                                    <p:anim calcmode="lin" valueType="num">
                                      <p:cBhvr additive="base">
                                        <p:cTn id="18"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56">
                                            <p:txEl>
                                              <p:pRg st="0" end="0"/>
                                            </p:txEl>
                                          </p:spTgt>
                                        </p:tgtEl>
                                        <p:attrNameLst>
                                          <p:attrName>style.visibility</p:attrName>
                                        </p:attrNameLst>
                                      </p:cBhvr>
                                      <p:to>
                                        <p:strVal val="visible"/>
                                      </p:to>
                                    </p:set>
                                    <p:anim calcmode="lin" valueType="num">
                                      <p:cBhvr additive="base">
                                        <p:cTn id="39"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6">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56">
                                            <p:txEl>
                                              <p:pRg st="1" end="1"/>
                                            </p:txEl>
                                          </p:spTgt>
                                        </p:tgtEl>
                                        <p:attrNameLst>
                                          <p:attrName>style.visibility</p:attrName>
                                        </p:attrNameLst>
                                      </p:cBhvr>
                                      <p:to>
                                        <p:strVal val="visible"/>
                                      </p:to>
                                    </p:set>
                                    <p:anim calcmode="lin" valueType="num">
                                      <p:cBhvr additive="base">
                                        <p:cTn id="43"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56">
                                            <p:txEl>
                                              <p:pRg st="2" end="2"/>
                                            </p:txEl>
                                          </p:spTgt>
                                        </p:tgtEl>
                                        <p:attrNameLst>
                                          <p:attrName>style.visibility</p:attrName>
                                        </p:attrNameLst>
                                      </p:cBhvr>
                                      <p:to>
                                        <p:strVal val="visible"/>
                                      </p:to>
                                    </p:set>
                                    <p:anim calcmode="lin" valueType="num">
                                      <p:cBhvr additive="base">
                                        <p:cTn id="49" dur="500" fill="hold"/>
                                        <p:tgtEl>
                                          <p:spTgt spid="56">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6">
                                            <p:txEl>
                                              <p:pRg st="2" end="2"/>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56">
                                            <p:txEl>
                                              <p:pRg st="3" end="3"/>
                                            </p:txEl>
                                          </p:spTgt>
                                        </p:tgtEl>
                                        <p:attrNameLst>
                                          <p:attrName>style.visibility</p:attrName>
                                        </p:attrNameLst>
                                      </p:cBhvr>
                                      <p:to>
                                        <p:strVal val="visible"/>
                                      </p:to>
                                    </p:set>
                                    <p:anim calcmode="lin" valueType="num">
                                      <p:cBhvr additive="base">
                                        <p:cTn id="53" dur="500" fill="hold"/>
                                        <p:tgtEl>
                                          <p:spTgt spid="56">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6">
                                            <p:txEl>
                                              <p:pRg st="3" end="3"/>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56">
                                            <p:txEl>
                                              <p:pRg st="4" end="4"/>
                                            </p:txEl>
                                          </p:spTgt>
                                        </p:tgtEl>
                                        <p:attrNameLst>
                                          <p:attrName>style.visibility</p:attrName>
                                        </p:attrNameLst>
                                      </p:cBhvr>
                                      <p:to>
                                        <p:strVal val="visible"/>
                                      </p:to>
                                    </p:set>
                                    <p:anim calcmode="lin" valueType="num">
                                      <p:cBhvr additive="base">
                                        <p:cTn id="57" dur="500" fill="hold"/>
                                        <p:tgtEl>
                                          <p:spTgt spid="56">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64" presetClass="path" presetSubtype="0" accel="50000" decel="50000" fill="hold" grpId="1" nodeType="clickEffect">
                                  <p:stCondLst>
                                    <p:cond delay="0"/>
                                  </p:stCondLst>
                                  <p:childTnLst>
                                    <p:animMotion origin="layout" path="M -3.88889E-6 -3.7037E-7 L 0.66285 -0.69699 " pathEditMode="relative" rAng="0" ptsTypes="AA">
                                      <p:cBhvr>
                                        <p:cTn id="62" dur="1000" fill="hold"/>
                                        <p:tgtEl>
                                          <p:spTgt spid="15"/>
                                        </p:tgtEl>
                                        <p:attrNameLst>
                                          <p:attrName>ppt_x</p:attrName>
                                          <p:attrName>ppt_y</p:attrName>
                                        </p:attrNameLst>
                                      </p:cBhvr>
                                      <p:rCtr x="33142" y="-348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6" grpId="0"/>
      <p:bldP spid="13" grpId="0"/>
      <p:bldP spid="14" grpId="0"/>
      <p:bldP spid="15" grpId="0"/>
      <p:bldP spid="15" grpId="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5011738" y="1931988"/>
            <a:ext cx="3859212" cy="4822825"/>
            <a:chOff x="2250" y="528"/>
            <a:chExt cx="3609" cy="3728"/>
          </a:xfrm>
        </p:grpSpPr>
        <p:sp>
          <p:nvSpPr>
            <p:cNvPr id="81934"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1935"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grpSp>
        <p:nvGrpSpPr>
          <p:cNvPr id="81924" name="Group 92"/>
          <p:cNvGrpSpPr>
            <a:grpSpLocks/>
          </p:cNvGrpSpPr>
          <p:nvPr/>
        </p:nvGrpSpPr>
        <p:grpSpPr bwMode="auto">
          <a:xfrm>
            <a:off x="4952865" y="764704"/>
            <a:ext cx="4114935" cy="6017096"/>
            <a:chOff x="4952999" y="689168"/>
            <a:chExt cx="4114800" cy="6016432"/>
          </a:xfrm>
        </p:grpSpPr>
        <p:sp>
          <p:nvSpPr>
            <p:cNvPr id="81932"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1933" name="Rectangle 2"/>
            <p:cNvSpPr>
              <a:spLocks noChangeArrowheads="1"/>
            </p:cNvSpPr>
            <p:nvPr/>
          </p:nvSpPr>
          <p:spPr bwMode="auto">
            <a:xfrm>
              <a:off x="6012259" y="689168"/>
              <a:ext cx="2223613"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rgbClr val="FF00FF"/>
                  </a:solidFill>
                  <a:latin typeface="Times New Roman" pitchFamily="18" charset="0"/>
                </a:rPr>
                <a:t>Recognizable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13" name="Rectangle 4"/>
          <p:cNvSpPr>
            <a:spLocks noChangeArrowheads="1"/>
          </p:cNvSpPr>
          <p:nvPr/>
        </p:nvSpPr>
        <p:spPr bwMode="auto">
          <a:xfrm>
            <a:off x="228600" y="3124200"/>
            <a:ext cx="5867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err="1">
                <a:latin typeface="Times New Roman" pitchFamily="18" charset="0"/>
                <a:cs typeface="Times New Roman" pitchFamily="18" charset="0"/>
              </a:rPr>
              <a:t>HasSolution</a:t>
            </a:r>
            <a:r>
              <a:rPr lang="en-US" altLang="en-US" sz="2400" dirty="0">
                <a:latin typeface="Times New Roman" pitchFamily="18" charset="0"/>
                <a:cs typeface="Times New Roman" pitchFamily="18" charset="0"/>
              </a:rPr>
              <a:t>(M)</a:t>
            </a:r>
          </a:p>
          <a:p>
            <a:pPr eaLnBrk="1" hangingPunct="1">
              <a:spcBef>
                <a:spcPct val="0"/>
              </a:spcBef>
            </a:pPr>
            <a:r>
              <a:rPr lang="en-US" altLang="en-US" sz="2400" dirty="0">
                <a:latin typeface="Times New Roman" pitchFamily="18" charset="0"/>
                <a:cs typeface="Times New Roman" pitchFamily="18" charset="0"/>
              </a:rPr>
              <a:t>   Input: TM M</a:t>
            </a:r>
          </a:p>
          <a:p>
            <a:pPr eaLnBrk="1" hangingPunct="1">
              <a:spcBef>
                <a:spcPct val="0"/>
              </a:spcBef>
            </a:pPr>
            <a:r>
              <a:rPr lang="en-US" altLang="en-US" sz="2400" dirty="0">
                <a:latin typeface="Times New Roman" pitchFamily="18" charset="0"/>
                <a:cs typeface="Times New Roman" pitchFamily="18" charset="0"/>
              </a:rPr>
              <a:t>   Output: Yes if </a:t>
            </a:r>
            <a:r>
              <a:rPr lang="en-US" altLang="en-US" sz="2400" dirty="0">
                <a:latin typeface="Times New Roman" pitchFamily="18" charset="0"/>
                <a:cs typeface="Times New Roman" pitchFamily="18" charset="0"/>
                <a:sym typeface="Symbol" pitchFamily="18" charset="2"/>
              </a:rPr>
              <a:t>I,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a:t>
            </a:r>
            <a:r>
              <a:rPr lang="en-US" altLang="en-US" sz="2400" dirty="0">
                <a:latin typeface="Times New Roman" pitchFamily="18" charset="0"/>
                <a:cs typeface="Times New Roman" pitchFamily="18" charset="0"/>
              </a:rPr>
              <a:t>loop  </a:t>
            </a:r>
            <a:r>
              <a:rPr lang="en-US" altLang="en-US" sz="2400" dirty="0">
                <a:latin typeface="Times New Roman" pitchFamily="18" charset="0"/>
                <a:cs typeface="Times New Roman" pitchFamily="18" charset="0"/>
                <a:sym typeface="Symbol" pitchFamily="18" charset="2"/>
              </a:rPr>
              <a:t>I</a:t>
            </a:r>
          </a:p>
          <a:p>
            <a:pPr eaLnBrk="1" hangingPunct="1">
              <a:spcBef>
                <a:spcPct val="0"/>
              </a:spcBef>
            </a:pPr>
            <a:r>
              <a:rPr lang="en-US" altLang="en-US" sz="2400" dirty="0">
                <a:latin typeface="Times New Roman" pitchFamily="18" charset="0"/>
                <a:cs typeface="Times New Roman" pitchFamily="18" charset="0"/>
                <a:sym typeface="Symbol" pitchFamily="18" charset="2"/>
              </a:rPr>
              <a:t>         Run M on I.</a:t>
            </a:r>
          </a:p>
          <a:p>
            <a:pPr eaLnBrk="1" hangingPunct="1">
              <a:spcBef>
                <a:spcPct val="0"/>
              </a:spcBef>
            </a:pPr>
            <a:r>
              <a:rPr lang="en-US" altLang="en-US" sz="2400" dirty="0">
                <a:latin typeface="Times New Roman" pitchFamily="18" charset="0"/>
                <a:cs typeface="Times New Roman" pitchFamily="18" charset="0"/>
                <a:sym typeface="Symbol" pitchFamily="18" charset="2"/>
              </a:rPr>
              <a:t>         if( it halts ) </a:t>
            </a:r>
          </a:p>
          <a:p>
            <a:pPr eaLnBrk="1" hangingPunct="1">
              <a:spcBef>
                <a:spcPct val="0"/>
              </a:spcBef>
            </a:pP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end loop</a:t>
            </a:r>
          </a:p>
        </p:txBody>
      </p:sp>
      <p:sp>
        <p:nvSpPr>
          <p:cNvPr id="14" name="Text Box 4"/>
          <p:cNvSpPr txBox="1">
            <a:spLocks noChangeArrowheads="1"/>
          </p:cNvSpPr>
          <p:nvPr/>
        </p:nvSpPr>
        <p:spPr bwMode="auto">
          <a:xfrm>
            <a:off x="3475072" y="4999622"/>
            <a:ext cx="45037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50000"/>
              </a:spcBef>
            </a:pPr>
            <a:r>
              <a:rPr lang="en-US" altLang="en-US" sz="2400">
                <a:solidFill>
                  <a:srgbClr val="FF0000"/>
                </a:solidFill>
                <a:latin typeface="Times New Roman" pitchFamily="18" charset="0"/>
                <a:cs typeface="Times New Roman" pitchFamily="18" charset="0"/>
              </a:rPr>
              <a:t>If M does not halt on the first I, then we never get to the second.</a:t>
            </a:r>
          </a:p>
        </p:txBody>
      </p:sp>
      <p:sp>
        <p:nvSpPr>
          <p:cNvPr id="15"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
        <p:nvSpPr>
          <p:cNvPr id="16"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
        <p:nvSpPr>
          <p:cNvPr id="81930"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sp>
        <p:nvSpPr>
          <p:cNvPr id="81931" name="Rectangle 1"/>
          <p:cNvSpPr>
            <a:spLocks noChangeArrowheads="1"/>
          </p:cNvSpPr>
          <p:nvPr/>
        </p:nvSpPr>
        <p:spPr bwMode="auto">
          <a:xfrm>
            <a:off x="34925" y="1684338"/>
            <a:ext cx="1514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Decidable:</a:t>
            </a:r>
          </a:p>
        </p:txBody>
      </p:sp>
      <p:sp>
        <p:nvSpPr>
          <p:cNvPr id="20" name="Text Box 16"/>
          <p:cNvSpPr txBox="1">
            <a:spLocks noChangeArrowheads="1"/>
          </p:cNvSpPr>
          <p:nvPr/>
        </p:nvSpPr>
        <p:spPr bwMode="auto">
          <a:xfrm>
            <a:off x="6228184" y="1412776"/>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22" name="Text Box 6"/>
          <p:cNvSpPr txBox="1">
            <a:spLocks noChangeArrowheads="1"/>
          </p:cNvSpPr>
          <p:nvPr/>
        </p:nvSpPr>
        <p:spPr bwMode="auto">
          <a:xfrm>
            <a:off x="33831" y="6423719"/>
            <a:ext cx="5578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rgbClr val="FFC000"/>
                </a:solidFill>
              </a:rPr>
              <a:t>{“M” | </a:t>
            </a:r>
            <a:r>
              <a:rPr lang="en-US" altLang="en-US" sz="2400" dirty="0">
                <a:solidFill>
                  <a:srgbClr val="FFC000"/>
                </a:solidFill>
                <a:cs typeface="Times New Roman" pitchFamily="18" charset="0"/>
                <a:sym typeface="Symbol" pitchFamily="18" charset="2"/>
              </a:rPr>
              <a:t>I, M halts on I</a:t>
            </a:r>
            <a:r>
              <a:rPr lang="en-US" altLang="en-US" sz="2400" dirty="0">
                <a:solidFill>
                  <a:srgbClr val="FFC000"/>
                </a:solidFill>
              </a:rPr>
              <a:t>}</a:t>
            </a:r>
          </a:p>
        </p:txBody>
      </p:sp>
    </p:spTree>
    <p:extLst>
      <p:ext uri="{BB962C8B-B14F-4D97-AF65-F5344CB8AC3E}">
        <p14:creationId xmlns:p14="http://schemas.microsoft.com/office/powerpoint/2010/main" val="8228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additive="base">
                                        <p:cTn id="2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3">
                                            <p:txEl>
                                              <p:pRg st="3" end="3"/>
                                            </p:txEl>
                                          </p:spTgt>
                                        </p:tgtEl>
                                        <p:attrNameLst>
                                          <p:attrName>style.visibility</p:attrName>
                                        </p:attrNameLst>
                                      </p:cBhvr>
                                      <p:to>
                                        <p:strVal val="visible"/>
                                      </p:to>
                                    </p:set>
                                    <p:anim calcmode="lin" valueType="num">
                                      <p:cBhvr additive="base">
                                        <p:cTn id="2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
                                            <p:txEl>
                                              <p:pRg st="3" end="3"/>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3">
                                            <p:txEl>
                                              <p:pRg st="4" end="4"/>
                                            </p:txEl>
                                          </p:spTgt>
                                        </p:tgtEl>
                                        <p:attrNameLst>
                                          <p:attrName>style.visibility</p:attrName>
                                        </p:attrNameLst>
                                      </p:cBhvr>
                                      <p:to>
                                        <p:strVal val="visible"/>
                                      </p:to>
                                    </p:set>
                                    <p:anim calcmode="lin" valueType="num">
                                      <p:cBhvr additive="base">
                                        <p:cTn id="31"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4" end="4"/>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3">
                                            <p:txEl>
                                              <p:pRg st="5" end="5"/>
                                            </p:txEl>
                                          </p:spTgt>
                                        </p:tgtEl>
                                        <p:attrNameLst>
                                          <p:attrName>style.visibility</p:attrName>
                                        </p:attrNameLst>
                                      </p:cBhvr>
                                      <p:to>
                                        <p:strVal val="visible"/>
                                      </p:to>
                                    </p:set>
                                    <p:anim calcmode="lin" valueType="num">
                                      <p:cBhvr additive="base">
                                        <p:cTn id="35"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3">
                                            <p:txEl>
                                              <p:pRg st="5" end="5"/>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3">
                                            <p:txEl>
                                              <p:pRg st="6" end="6"/>
                                            </p:txEl>
                                          </p:spTgt>
                                        </p:tgtEl>
                                        <p:attrNameLst>
                                          <p:attrName>style.visibility</p:attrName>
                                        </p:attrNameLst>
                                      </p:cBhvr>
                                      <p:to>
                                        <p:strVal val="visible"/>
                                      </p:to>
                                    </p:set>
                                    <p:anim calcmode="lin" valueType="num">
                                      <p:cBhvr additive="base">
                                        <p:cTn id="39"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3">
                                            <p:txEl>
                                              <p:pRg st="6" end="6"/>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3">
                                            <p:txEl>
                                              <p:pRg st="7" end="7"/>
                                            </p:txEl>
                                          </p:spTgt>
                                        </p:tgtEl>
                                        <p:attrNameLst>
                                          <p:attrName>style.visibility</p:attrName>
                                        </p:attrNameLst>
                                      </p:cBhvr>
                                      <p:to>
                                        <p:strVal val="visible"/>
                                      </p:to>
                                    </p:set>
                                    <p:anim calcmode="lin" valueType="num">
                                      <p:cBhvr additive="base">
                                        <p:cTn id="43"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utoUpdateAnimBg="0"/>
      <p:bldP spid="2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2"/>
          <p:cNvGrpSpPr>
            <a:grpSpLocks/>
          </p:cNvGrpSpPr>
          <p:nvPr/>
        </p:nvGrpSpPr>
        <p:grpSpPr bwMode="auto">
          <a:xfrm>
            <a:off x="5011738" y="1931988"/>
            <a:ext cx="3859212" cy="4822825"/>
            <a:chOff x="2250" y="528"/>
            <a:chExt cx="3609" cy="3728"/>
          </a:xfrm>
        </p:grpSpPr>
        <p:sp>
          <p:nvSpPr>
            <p:cNvPr id="82959"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296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grpSp>
        <p:nvGrpSpPr>
          <p:cNvPr id="82948" name="Group 92"/>
          <p:cNvGrpSpPr>
            <a:grpSpLocks/>
          </p:cNvGrpSpPr>
          <p:nvPr/>
        </p:nvGrpSpPr>
        <p:grpSpPr bwMode="auto">
          <a:xfrm>
            <a:off x="4952865" y="764704"/>
            <a:ext cx="4114935" cy="6017096"/>
            <a:chOff x="4952999" y="689168"/>
            <a:chExt cx="4114800" cy="6016432"/>
          </a:xfrm>
        </p:grpSpPr>
        <p:sp>
          <p:nvSpPr>
            <p:cNvPr id="82957"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2958" name="Rectangle 2"/>
            <p:cNvSpPr>
              <a:spLocks noChangeArrowheads="1"/>
            </p:cNvSpPr>
            <p:nvPr/>
          </p:nvSpPr>
          <p:spPr bwMode="auto">
            <a:xfrm>
              <a:off x="6012259" y="689168"/>
              <a:ext cx="2223613"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rgbClr val="FF00FF"/>
                  </a:solidFill>
                  <a:latin typeface="Times New Roman" pitchFamily="18" charset="0"/>
                </a:rPr>
                <a:t>Recognizable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13" name="Rectangle 4"/>
          <p:cNvSpPr>
            <a:spLocks noChangeArrowheads="1"/>
          </p:cNvSpPr>
          <p:nvPr/>
        </p:nvSpPr>
        <p:spPr bwMode="auto">
          <a:xfrm>
            <a:off x="228600" y="31242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err="1">
                <a:latin typeface="Times New Roman" pitchFamily="18" charset="0"/>
                <a:cs typeface="Times New Roman" pitchFamily="18" charset="0"/>
              </a:rPr>
              <a:t>HasSolution</a:t>
            </a:r>
            <a:r>
              <a:rPr lang="en-US" altLang="en-US" sz="2400" dirty="0">
                <a:latin typeface="Times New Roman" pitchFamily="18" charset="0"/>
                <a:cs typeface="Times New Roman" pitchFamily="18" charset="0"/>
              </a:rPr>
              <a:t>(M)</a:t>
            </a:r>
          </a:p>
          <a:p>
            <a:pPr eaLnBrk="1" hangingPunct="1">
              <a:spcBef>
                <a:spcPct val="0"/>
              </a:spcBef>
            </a:pPr>
            <a:r>
              <a:rPr lang="en-US" altLang="en-US" sz="2400" dirty="0">
                <a:latin typeface="Times New Roman" pitchFamily="18" charset="0"/>
                <a:cs typeface="Times New Roman" pitchFamily="18" charset="0"/>
              </a:rPr>
              <a:t>   Input: TM M</a:t>
            </a:r>
          </a:p>
          <a:p>
            <a:pPr eaLnBrk="1" hangingPunct="1">
              <a:spcBef>
                <a:spcPct val="0"/>
              </a:spcBef>
            </a:pPr>
            <a:r>
              <a:rPr lang="en-US" altLang="en-US" sz="2400" dirty="0">
                <a:latin typeface="Times New Roman" pitchFamily="18" charset="0"/>
                <a:cs typeface="Times New Roman" pitchFamily="18" charset="0"/>
              </a:rPr>
              <a:t>   Output: Yes if </a:t>
            </a:r>
            <a:r>
              <a:rPr lang="en-US" altLang="en-US" sz="2400" dirty="0">
                <a:latin typeface="Times New Roman" pitchFamily="18" charset="0"/>
                <a:cs typeface="Times New Roman" pitchFamily="18" charset="0"/>
                <a:sym typeface="Symbol" pitchFamily="18" charset="2"/>
              </a:rPr>
              <a:t>I,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a:t>
            </a:r>
            <a:r>
              <a:rPr lang="en-US" altLang="en-US" sz="2400" dirty="0">
                <a:latin typeface="Times New Roman" pitchFamily="18" charset="0"/>
                <a:cs typeface="Times New Roman" pitchFamily="18" charset="0"/>
              </a:rPr>
              <a:t>loop </a:t>
            </a:r>
            <a:r>
              <a:rPr lang="en-US" altLang="en-US" sz="2400" dirty="0">
                <a:latin typeface="Times New Roman" pitchFamily="18" charset="0"/>
                <a:sym typeface="Symbol" pitchFamily="18" charset="2"/>
              </a:rPr>
              <a:t></a:t>
            </a:r>
            <a:r>
              <a:rPr lang="en-US" altLang="en-US" sz="2400" dirty="0" err="1">
                <a:latin typeface="Times New Roman" pitchFamily="18" charset="0"/>
                <a:sym typeface="Symbol" pitchFamily="18" charset="2"/>
              </a:rPr>
              <a:t>I,t</a:t>
            </a:r>
            <a:r>
              <a:rPr lang="en-US" altLang="en-US" sz="2400" dirty="0">
                <a:latin typeface="Times New Roman" pitchFamily="18" charset="0"/>
                <a:sym typeface="Symbol" pitchFamily="18" charset="2"/>
              </a:rPr>
              <a:t></a:t>
            </a:r>
          </a:p>
          <a:p>
            <a:pPr eaLnBrk="1" hangingPunct="1">
              <a:spcBef>
                <a:spcPct val="0"/>
              </a:spcBef>
            </a:pPr>
            <a:endParaRPr lang="en-US" altLang="en-US" sz="2400" dirty="0">
              <a:latin typeface="Times New Roman" pitchFamily="18" charset="0"/>
              <a:cs typeface="Times New Roman" pitchFamily="18" charset="0"/>
              <a:sym typeface="Symbol" pitchFamily="18" charset="2"/>
            </a:endParaRPr>
          </a:p>
          <a:p>
            <a:pPr eaLnBrk="1" hangingPunct="1">
              <a:spcBef>
                <a:spcPct val="0"/>
              </a:spcBef>
            </a:pPr>
            <a:r>
              <a:rPr lang="en-US" altLang="en-US" sz="2400" dirty="0">
                <a:latin typeface="Times New Roman" pitchFamily="18" charset="0"/>
                <a:cs typeface="Times New Roman" pitchFamily="18" charset="0"/>
                <a:sym typeface="Symbol" pitchFamily="18" charset="2"/>
              </a:rPr>
              <a:t>            if( M halts on I after t time steps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a:t>
            </a:r>
          </a:p>
          <a:p>
            <a:pPr eaLnBrk="1" hangingPunct="1">
              <a:spcBef>
                <a:spcPct val="0"/>
              </a:spcBef>
            </a:pPr>
            <a:r>
              <a:rPr lang="en-US" altLang="en-US" sz="2400" dirty="0">
                <a:latin typeface="Times New Roman" pitchFamily="18" charset="0"/>
                <a:cs typeface="Times New Roman" pitchFamily="18" charset="0"/>
              </a:rPr>
              <a:t>   end loop</a:t>
            </a:r>
          </a:p>
        </p:txBody>
      </p:sp>
      <p:sp>
        <p:nvSpPr>
          <p:cNvPr id="16" name="Text Box 4"/>
          <p:cNvSpPr txBox="1">
            <a:spLocks noChangeArrowheads="1"/>
          </p:cNvSpPr>
          <p:nvPr/>
        </p:nvSpPr>
        <p:spPr bwMode="auto">
          <a:xfrm>
            <a:off x="3048000" y="5427663"/>
            <a:ext cx="7696200"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a:solidFill>
                  <a:srgbClr val="66FF66"/>
                </a:solidFill>
                <a:latin typeface="Times New Roman" pitchFamily="18" charset="0"/>
                <a:cs typeface="Times New Roman" pitchFamily="18" charset="0"/>
              </a:rPr>
              <a:t>If M halts on I after t time steps,</a:t>
            </a:r>
            <a:br>
              <a:rPr lang="en-US" altLang="en-US" sz="2400" dirty="0">
                <a:solidFill>
                  <a:srgbClr val="66FF66"/>
                </a:solidFill>
                <a:latin typeface="Times New Roman" pitchFamily="18" charset="0"/>
                <a:cs typeface="Times New Roman" pitchFamily="18" charset="0"/>
              </a:rPr>
            </a:br>
            <a:r>
              <a:rPr lang="en-US" altLang="en-US" sz="2400" dirty="0">
                <a:solidFill>
                  <a:srgbClr val="66FF66"/>
                </a:solidFill>
                <a:latin typeface="Times New Roman" pitchFamily="18" charset="0"/>
                <a:cs typeface="Times New Roman" pitchFamily="18" charset="0"/>
              </a:rPr>
              <a:t>the tuple </a:t>
            </a:r>
            <a:r>
              <a:rPr lang="en-US" altLang="en-US" sz="2400" dirty="0">
                <a:solidFill>
                  <a:srgbClr val="66FF66"/>
                </a:solidFill>
                <a:latin typeface="Times New Roman" pitchFamily="18" charset="0"/>
                <a:sym typeface="Symbol" pitchFamily="18" charset="2"/>
              </a:rPr>
              <a:t></a:t>
            </a:r>
            <a:r>
              <a:rPr lang="en-US" altLang="en-US" sz="2400" dirty="0" err="1">
                <a:solidFill>
                  <a:srgbClr val="66FF66"/>
                </a:solidFill>
                <a:latin typeface="Times New Roman" pitchFamily="18" charset="0"/>
                <a:sym typeface="Symbol" pitchFamily="18" charset="2"/>
              </a:rPr>
              <a:t>I,t</a:t>
            </a:r>
            <a:r>
              <a:rPr lang="en-US" altLang="en-US" sz="2400" dirty="0">
                <a:solidFill>
                  <a:srgbClr val="66FF66"/>
                </a:solidFill>
                <a:latin typeface="Times New Roman" pitchFamily="18" charset="0"/>
                <a:sym typeface="Symbol" pitchFamily="18" charset="2"/>
              </a:rPr>
              <a:t> will eventually be reached</a:t>
            </a:r>
            <a:br>
              <a:rPr lang="en-US" altLang="en-US" sz="2400" dirty="0">
                <a:solidFill>
                  <a:srgbClr val="66FF66"/>
                </a:solidFill>
                <a:latin typeface="Times New Roman" pitchFamily="18" charset="0"/>
                <a:sym typeface="Symbol" pitchFamily="18" charset="2"/>
              </a:rPr>
            </a:br>
            <a:r>
              <a:rPr lang="en-US" altLang="en-US" sz="2400" dirty="0">
                <a:solidFill>
                  <a:srgbClr val="66FF66"/>
                </a:solidFill>
                <a:latin typeface="Times New Roman" pitchFamily="18" charset="0"/>
                <a:sym typeface="Symbol" pitchFamily="18" charset="2"/>
              </a:rPr>
              <a:t>and this algorithm will halt and accept.</a:t>
            </a:r>
          </a:p>
        </p:txBody>
      </p:sp>
      <p:sp>
        <p:nvSpPr>
          <p:cNvPr id="15"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
        <p:nvSpPr>
          <p:cNvPr id="17"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
        <p:nvSpPr>
          <p:cNvPr id="82955"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sp>
        <p:nvSpPr>
          <p:cNvPr id="82956" name="Rectangle 1"/>
          <p:cNvSpPr>
            <a:spLocks noChangeArrowheads="1"/>
          </p:cNvSpPr>
          <p:nvPr/>
        </p:nvSpPr>
        <p:spPr bwMode="auto">
          <a:xfrm>
            <a:off x="34925" y="1684338"/>
            <a:ext cx="1514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Decidable:</a:t>
            </a:r>
          </a:p>
        </p:txBody>
      </p:sp>
      <p:sp>
        <p:nvSpPr>
          <p:cNvPr id="18" name="Text Box 16"/>
          <p:cNvSpPr txBox="1">
            <a:spLocks noChangeArrowheads="1"/>
          </p:cNvSpPr>
          <p:nvPr/>
        </p:nvSpPr>
        <p:spPr bwMode="auto">
          <a:xfrm>
            <a:off x="6228184" y="1412776"/>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19" name="Text Box 6"/>
          <p:cNvSpPr txBox="1">
            <a:spLocks noChangeArrowheads="1"/>
          </p:cNvSpPr>
          <p:nvPr/>
        </p:nvSpPr>
        <p:spPr bwMode="auto">
          <a:xfrm>
            <a:off x="33831" y="6423719"/>
            <a:ext cx="5578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rgbClr val="FFC000"/>
                </a:solidFill>
              </a:rPr>
              <a:t>{“M” | </a:t>
            </a:r>
            <a:r>
              <a:rPr lang="en-US" altLang="en-US" sz="2400" dirty="0">
                <a:solidFill>
                  <a:srgbClr val="FFC000"/>
                </a:solidFill>
                <a:cs typeface="Times New Roman" pitchFamily="18" charset="0"/>
                <a:sym typeface="Symbol" pitchFamily="18" charset="2"/>
              </a:rPr>
              <a:t>I, M halts on I</a:t>
            </a:r>
            <a:r>
              <a:rPr lang="en-US" altLang="en-US" sz="2400" dirty="0">
                <a:solidFill>
                  <a:srgbClr val="FFC000"/>
                </a:solidFill>
              </a:rPr>
              <a:t>}</a:t>
            </a:r>
          </a:p>
        </p:txBody>
      </p:sp>
    </p:spTree>
    <p:extLst>
      <p:ext uri="{BB962C8B-B14F-4D97-AF65-F5344CB8AC3E}">
        <p14:creationId xmlns:p14="http://schemas.microsoft.com/office/powerpoint/2010/main" val="2014814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3" end="3"/>
                                            </p:txEl>
                                          </p:spTgt>
                                        </p:tgtEl>
                                        <p:attrNameLst>
                                          <p:attrName>style.visibility</p:attrName>
                                        </p:attrNameLst>
                                      </p:cBhvr>
                                      <p:to>
                                        <p:strVal val="visible"/>
                                      </p:to>
                                    </p:set>
                                    <p:anim calcmode="lin" valueType="num">
                                      <p:cBhvr additive="base">
                                        <p:cTn id="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5" end="5"/>
                                            </p:txEl>
                                          </p:spTgt>
                                        </p:tgtEl>
                                        <p:attrNameLst>
                                          <p:attrName>style.visibility</p:attrName>
                                        </p:attrNameLst>
                                      </p:cBhvr>
                                      <p:to>
                                        <p:strVal val="visible"/>
                                      </p:to>
                                    </p:set>
                                    <p:anim calcmode="lin" valueType="num">
                                      <p:cBhvr additive="base">
                                        <p:cTn id="11"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5" end="5"/>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
                                            <p:txEl>
                                              <p:pRg st="6" end="6"/>
                                            </p:txEl>
                                          </p:spTgt>
                                        </p:tgtEl>
                                        <p:attrNameLst>
                                          <p:attrName>style.visibility</p:attrName>
                                        </p:attrNameLst>
                                      </p:cBhvr>
                                      <p:to>
                                        <p:strVal val="visible"/>
                                      </p:to>
                                    </p:set>
                                    <p:anim calcmode="lin" valueType="num">
                                      <p:cBhvr additive="base">
                                        <p:cTn id="15"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3">
                                            <p:txEl>
                                              <p:pRg st="6" end="6"/>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3">
                                            <p:txEl>
                                              <p:pRg st="7" end="7"/>
                                            </p:txEl>
                                          </p:spTgt>
                                        </p:tgtEl>
                                        <p:attrNameLst>
                                          <p:attrName>style.visibility</p:attrName>
                                        </p:attrNameLst>
                                      </p:cBhvr>
                                      <p:to>
                                        <p:strVal val="visible"/>
                                      </p:to>
                                    </p:set>
                                    <p:anim calcmode="lin" valueType="num">
                                      <p:cBhvr additive="base">
                                        <p:cTn id="19"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 calcmode="lin" valueType="num">
                                      <p:cBhvr additive="base">
                                        <p:cTn id="25"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5.55556E-7 1.11111E-6 L 0.55747 -0.77454 " pathEditMode="relative" rAng="0" ptsTypes="AA">
                                      <p:cBhvr>
                                        <p:cTn id="30" dur="2000" fill="hold"/>
                                        <p:tgtEl>
                                          <p:spTgt spid="19"/>
                                        </p:tgtEl>
                                        <p:attrNameLst>
                                          <p:attrName>ppt_x</p:attrName>
                                          <p:attrName>ppt_y</p:attrName>
                                        </p:attrNameLst>
                                      </p:cBhvr>
                                      <p:rCtr x="27865" y="-3872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Freeform 7"/>
          <p:cNvSpPr>
            <a:spLocks/>
          </p:cNvSpPr>
          <p:nvPr/>
        </p:nvSpPr>
        <p:spPr bwMode="auto">
          <a:xfrm>
            <a:off x="4471988" y="925513"/>
            <a:ext cx="4519612" cy="3657600"/>
          </a:xfrm>
          <a:custGeom>
            <a:avLst/>
            <a:gdLst>
              <a:gd name="T0" fmla="*/ 2147483647 w 2847"/>
              <a:gd name="T1" fmla="*/ 0 h 2304"/>
              <a:gd name="T2" fmla="*/ 0 w 2847"/>
              <a:gd name="T3" fmla="*/ 2147483647 h 2304"/>
              <a:gd name="T4" fmla="*/ 2147483647 w 2847"/>
              <a:gd name="T5" fmla="*/ 2147483647 h 2304"/>
              <a:gd name="T6" fmla="*/ 0 60000 65536"/>
              <a:gd name="T7" fmla="*/ 0 60000 65536"/>
              <a:gd name="T8" fmla="*/ 0 60000 65536"/>
            </a:gdLst>
            <a:ahLst/>
            <a:cxnLst>
              <a:cxn ang="T6">
                <a:pos x="T0" y="T1"/>
              </a:cxn>
              <a:cxn ang="T7">
                <a:pos x="T2" y="T3"/>
              </a:cxn>
              <a:cxn ang="T8">
                <a:pos x="T4" y="T5"/>
              </a:cxn>
            </a:cxnLst>
            <a:rect l="0" t="0" r="r" b="b"/>
            <a:pathLst>
              <a:path w="2847" h="2304">
                <a:moveTo>
                  <a:pt x="15" y="0"/>
                </a:moveTo>
                <a:lnTo>
                  <a:pt x="0" y="2304"/>
                </a:lnTo>
                <a:lnTo>
                  <a:pt x="2847" y="2304"/>
                </a:lnTo>
              </a:path>
            </a:pathLst>
          </a:custGeom>
          <a:noFill/>
          <a:ln w="381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262600" name="Rectangle 8"/>
          <p:cNvSpPr>
            <a:spLocks noChangeArrowheads="1"/>
          </p:cNvSpPr>
          <p:nvPr/>
        </p:nvSpPr>
        <p:spPr bwMode="auto">
          <a:xfrm>
            <a:off x="3886200" y="3973513"/>
            <a:ext cx="727075" cy="519112"/>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1</a:t>
            </a:r>
          </a:p>
        </p:txBody>
      </p:sp>
      <p:sp>
        <p:nvSpPr>
          <p:cNvPr id="1262610" name="Rectangle 18"/>
          <p:cNvSpPr>
            <a:spLocks noChangeArrowheads="1"/>
          </p:cNvSpPr>
          <p:nvPr/>
        </p:nvSpPr>
        <p:spPr bwMode="auto">
          <a:xfrm>
            <a:off x="3886200" y="3440113"/>
            <a:ext cx="727075" cy="519112"/>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2</a:t>
            </a:r>
          </a:p>
        </p:txBody>
      </p:sp>
      <p:sp>
        <p:nvSpPr>
          <p:cNvPr id="1262619" name="Rectangle 27"/>
          <p:cNvSpPr>
            <a:spLocks noChangeArrowheads="1"/>
          </p:cNvSpPr>
          <p:nvPr/>
        </p:nvSpPr>
        <p:spPr bwMode="auto">
          <a:xfrm>
            <a:off x="3886200" y="29067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3</a:t>
            </a:r>
          </a:p>
        </p:txBody>
      </p:sp>
      <p:sp>
        <p:nvSpPr>
          <p:cNvPr id="1262628" name="Rectangle 36"/>
          <p:cNvSpPr>
            <a:spLocks noChangeArrowheads="1"/>
          </p:cNvSpPr>
          <p:nvPr/>
        </p:nvSpPr>
        <p:spPr bwMode="auto">
          <a:xfrm>
            <a:off x="3886200" y="23733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4</a:t>
            </a:r>
          </a:p>
        </p:txBody>
      </p:sp>
      <p:sp>
        <p:nvSpPr>
          <p:cNvPr id="1262637" name="Rectangle 45"/>
          <p:cNvSpPr>
            <a:spLocks noChangeArrowheads="1"/>
          </p:cNvSpPr>
          <p:nvPr/>
        </p:nvSpPr>
        <p:spPr bwMode="auto">
          <a:xfrm>
            <a:off x="3886200" y="18399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5</a:t>
            </a:r>
          </a:p>
        </p:txBody>
      </p:sp>
      <p:sp>
        <p:nvSpPr>
          <p:cNvPr id="1262646" name="Rectangle 54"/>
          <p:cNvSpPr>
            <a:spLocks noChangeArrowheads="1"/>
          </p:cNvSpPr>
          <p:nvPr/>
        </p:nvSpPr>
        <p:spPr bwMode="auto">
          <a:xfrm>
            <a:off x="3886200" y="13065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6</a:t>
            </a:r>
          </a:p>
        </p:txBody>
      </p:sp>
      <p:sp>
        <p:nvSpPr>
          <p:cNvPr id="1262655" name="Rectangle 63"/>
          <p:cNvSpPr>
            <a:spLocks noChangeArrowheads="1"/>
          </p:cNvSpPr>
          <p:nvPr/>
        </p:nvSpPr>
        <p:spPr bwMode="auto">
          <a:xfrm>
            <a:off x="4454525" y="4521200"/>
            <a:ext cx="5299075" cy="584200"/>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I</a:t>
            </a:r>
            <a:r>
              <a:rPr lang="en-US" baseline="-25000" dirty="0"/>
              <a:t>1</a:t>
            </a:r>
            <a:r>
              <a:rPr lang="en-US" dirty="0"/>
              <a:t>  </a:t>
            </a:r>
            <a:r>
              <a:rPr lang="en-US" dirty="0">
                <a:effectLst>
                  <a:outerShdw blurRad="38100" dist="38100" dir="2700000" algn="tl">
                    <a:srgbClr val="000000"/>
                  </a:outerShdw>
                </a:effectLst>
              </a:rPr>
              <a:t>I</a:t>
            </a:r>
            <a:r>
              <a:rPr lang="en-US" baseline="-25000" dirty="0"/>
              <a:t>2</a:t>
            </a:r>
            <a:r>
              <a:rPr lang="en-US" dirty="0"/>
              <a:t>  </a:t>
            </a:r>
            <a:r>
              <a:rPr lang="en-US" dirty="0">
                <a:effectLst>
                  <a:outerShdw blurRad="38100" dist="38100" dir="2700000" algn="tl">
                    <a:srgbClr val="000000"/>
                  </a:outerShdw>
                </a:effectLst>
              </a:rPr>
              <a:t>I</a:t>
            </a:r>
            <a:r>
              <a:rPr lang="en-US" baseline="-25000" dirty="0"/>
              <a:t>3</a:t>
            </a:r>
            <a:r>
              <a:rPr lang="en-US" dirty="0"/>
              <a:t>   </a:t>
            </a:r>
            <a:r>
              <a:rPr lang="en-US" dirty="0">
                <a:effectLst>
                  <a:outerShdw blurRad="38100" dist="38100" dir="2700000" algn="tl">
                    <a:srgbClr val="000000"/>
                  </a:outerShdw>
                </a:effectLst>
              </a:rPr>
              <a:t>I</a:t>
            </a:r>
            <a:r>
              <a:rPr lang="en-US" baseline="-25000" dirty="0"/>
              <a:t>4  </a:t>
            </a:r>
            <a:r>
              <a:rPr lang="en-US" dirty="0"/>
              <a:t> </a:t>
            </a:r>
            <a:r>
              <a:rPr lang="en-US" dirty="0">
                <a:effectLst>
                  <a:outerShdw blurRad="38100" dist="38100" dir="2700000" algn="tl">
                    <a:srgbClr val="000000"/>
                  </a:outerShdw>
                </a:effectLst>
              </a:rPr>
              <a:t>I</a:t>
            </a:r>
            <a:r>
              <a:rPr lang="en-US" baseline="-25000" dirty="0"/>
              <a:t>5   </a:t>
            </a:r>
            <a:r>
              <a:rPr lang="en-US" dirty="0">
                <a:effectLst>
                  <a:outerShdw blurRad="38100" dist="38100" dir="2700000" algn="tl">
                    <a:srgbClr val="000000"/>
                  </a:outerShdw>
                </a:effectLst>
              </a:rPr>
              <a:t>I</a:t>
            </a:r>
            <a:r>
              <a:rPr lang="en-US" baseline="-25000" dirty="0"/>
              <a:t>6   </a:t>
            </a:r>
            <a:r>
              <a:rPr lang="en-US" dirty="0">
                <a:effectLst>
                  <a:outerShdw blurRad="38100" dist="38100" dir="2700000" algn="tl">
                    <a:srgbClr val="000000"/>
                  </a:outerShdw>
                </a:effectLst>
              </a:rPr>
              <a:t>I</a:t>
            </a:r>
            <a:r>
              <a:rPr lang="en-US" baseline="-25000" dirty="0"/>
              <a:t>7</a:t>
            </a:r>
            <a:r>
              <a:rPr lang="en-US" dirty="0">
                <a:effectLst>
                  <a:outerShdw blurRad="38100" dist="38100" dir="2700000" algn="tl">
                    <a:srgbClr val="000000"/>
                  </a:outerShdw>
                </a:effectLst>
              </a:rPr>
              <a:t>  I</a:t>
            </a:r>
            <a:r>
              <a:rPr lang="en-US" baseline="-25000" dirty="0"/>
              <a:t>8</a:t>
            </a:r>
            <a:r>
              <a:rPr lang="en-US" dirty="0">
                <a:effectLst>
                  <a:outerShdw blurRad="38100" dist="38100" dir="2700000" algn="tl">
                    <a:srgbClr val="000000"/>
                  </a:outerShdw>
                </a:effectLst>
              </a:rPr>
              <a:t> …</a:t>
            </a:r>
          </a:p>
        </p:txBody>
      </p:sp>
      <p:sp>
        <p:nvSpPr>
          <p:cNvPr id="1262667" name="Line 75"/>
          <p:cNvSpPr>
            <a:spLocks noChangeShapeType="1"/>
          </p:cNvSpPr>
          <p:nvPr/>
        </p:nvSpPr>
        <p:spPr bwMode="auto">
          <a:xfrm>
            <a:off x="4791075" y="3197225"/>
            <a:ext cx="1000125" cy="106680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62668" name="Line 76"/>
          <p:cNvSpPr>
            <a:spLocks noChangeShapeType="1"/>
          </p:cNvSpPr>
          <p:nvPr/>
        </p:nvSpPr>
        <p:spPr bwMode="auto">
          <a:xfrm>
            <a:off x="4791075" y="2649538"/>
            <a:ext cx="1787525" cy="1719262"/>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62669" name="Line 77"/>
          <p:cNvSpPr>
            <a:spLocks noChangeShapeType="1"/>
          </p:cNvSpPr>
          <p:nvPr/>
        </p:nvSpPr>
        <p:spPr bwMode="auto">
          <a:xfrm>
            <a:off x="4791075" y="2101850"/>
            <a:ext cx="2268538" cy="226695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62670" name="Line 78"/>
          <p:cNvSpPr>
            <a:spLocks noChangeShapeType="1"/>
          </p:cNvSpPr>
          <p:nvPr/>
        </p:nvSpPr>
        <p:spPr bwMode="auto">
          <a:xfrm>
            <a:off x="4791075" y="1554163"/>
            <a:ext cx="2828925" cy="2814637"/>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62671" name="Line 79"/>
          <p:cNvSpPr>
            <a:spLocks noChangeShapeType="1"/>
          </p:cNvSpPr>
          <p:nvPr/>
        </p:nvSpPr>
        <p:spPr bwMode="auto">
          <a:xfrm>
            <a:off x="4791075" y="1006475"/>
            <a:ext cx="3276600" cy="325755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4"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24" name="Line 75"/>
          <p:cNvSpPr>
            <a:spLocks noChangeShapeType="1"/>
          </p:cNvSpPr>
          <p:nvPr/>
        </p:nvSpPr>
        <p:spPr bwMode="auto">
          <a:xfrm>
            <a:off x="4841875" y="3897313"/>
            <a:ext cx="415925" cy="411162"/>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7" name="Line 75"/>
          <p:cNvSpPr>
            <a:spLocks noChangeShapeType="1"/>
          </p:cNvSpPr>
          <p:nvPr/>
        </p:nvSpPr>
        <p:spPr bwMode="auto">
          <a:xfrm>
            <a:off x="4800600" y="4227513"/>
            <a:ext cx="41275" cy="10160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8" name="Rectangle 54"/>
          <p:cNvSpPr>
            <a:spLocks noChangeArrowheads="1"/>
          </p:cNvSpPr>
          <p:nvPr/>
        </p:nvSpPr>
        <p:spPr bwMode="auto">
          <a:xfrm>
            <a:off x="3886200" y="863600"/>
            <a:ext cx="758825" cy="58420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7</a:t>
            </a:r>
          </a:p>
        </p:txBody>
      </p:sp>
      <p:sp>
        <p:nvSpPr>
          <p:cNvPr id="29" name="Rectangle 54"/>
          <p:cNvSpPr>
            <a:spLocks noChangeArrowheads="1"/>
          </p:cNvSpPr>
          <p:nvPr/>
        </p:nvSpPr>
        <p:spPr bwMode="auto">
          <a:xfrm>
            <a:off x="3581400" y="420688"/>
            <a:ext cx="1103313" cy="58420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t=8</a:t>
            </a:r>
          </a:p>
        </p:txBody>
      </p:sp>
      <p:sp>
        <p:nvSpPr>
          <p:cNvPr id="83988" name="Rectangle 2"/>
          <p:cNvSpPr>
            <a:spLocks noChangeArrowheads="1"/>
          </p:cNvSpPr>
          <p:nvPr/>
        </p:nvSpPr>
        <p:spPr bwMode="auto">
          <a:xfrm>
            <a:off x="6203950" y="1524000"/>
            <a:ext cx="806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a:latin typeface="Times New Roman" pitchFamily="18" charset="0"/>
                <a:sym typeface="Symbol" pitchFamily="18" charset="2"/>
              </a:rPr>
              <a:t>I,t</a:t>
            </a:r>
          </a:p>
        </p:txBody>
      </p:sp>
      <p:sp>
        <p:nvSpPr>
          <p:cNvPr id="83990" name="Rectangle 4"/>
          <p:cNvSpPr>
            <a:spLocks noChangeArrowheads="1"/>
          </p:cNvSpPr>
          <p:nvPr/>
        </p:nvSpPr>
        <p:spPr bwMode="auto">
          <a:xfrm>
            <a:off x="228600" y="31242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err="1">
                <a:latin typeface="Times New Roman" pitchFamily="18" charset="0"/>
                <a:cs typeface="Times New Roman" pitchFamily="18" charset="0"/>
              </a:rPr>
              <a:t>HasSolution</a:t>
            </a:r>
            <a:r>
              <a:rPr lang="en-US" altLang="en-US" sz="2400" dirty="0">
                <a:latin typeface="Times New Roman" pitchFamily="18" charset="0"/>
                <a:cs typeface="Times New Roman" pitchFamily="18" charset="0"/>
              </a:rPr>
              <a:t>(M)</a:t>
            </a:r>
          </a:p>
          <a:p>
            <a:pPr eaLnBrk="1" hangingPunct="1">
              <a:spcBef>
                <a:spcPct val="0"/>
              </a:spcBef>
            </a:pPr>
            <a:r>
              <a:rPr lang="en-US" altLang="en-US" sz="2400" dirty="0">
                <a:latin typeface="Times New Roman" pitchFamily="18" charset="0"/>
                <a:cs typeface="Times New Roman" pitchFamily="18" charset="0"/>
              </a:rPr>
              <a:t>   Input: TM M</a:t>
            </a:r>
          </a:p>
          <a:p>
            <a:pPr eaLnBrk="1" hangingPunct="1">
              <a:spcBef>
                <a:spcPct val="0"/>
              </a:spcBef>
            </a:pPr>
            <a:r>
              <a:rPr lang="en-US" altLang="en-US" sz="2400" dirty="0">
                <a:latin typeface="Times New Roman" pitchFamily="18" charset="0"/>
                <a:cs typeface="Times New Roman" pitchFamily="18" charset="0"/>
              </a:rPr>
              <a:t>   Output: Yes if </a:t>
            </a:r>
            <a:r>
              <a:rPr lang="en-US" altLang="en-US" sz="2400" dirty="0">
                <a:latin typeface="Times New Roman" pitchFamily="18" charset="0"/>
                <a:cs typeface="Times New Roman" pitchFamily="18" charset="0"/>
                <a:sym typeface="Symbol" pitchFamily="18" charset="2"/>
              </a:rPr>
              <a:t>I,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a:t>
            </a:r>
            <a:r>
              <a:rPr lang="en-US" altLang="en-US" sz="2400" dirty="0">
                <a:latin typeface="Times New Roman" pitchFamily="18" charset="0"/>
                <a:cs typeface="Times New Roman" pitchFamily="18" charset="0"/>
              </a:rPr>
              <a:t>loop </a:t>
            </a:r>
            <a:r>
              <a:rPr lang="en-US" altLang="en-US" sz="2400" dirty="0">
                <a:latin typeface="Times New Roman" pitchFamily="18" charset="0"/>
                <a:sym typeface="Symbol" pitchFamily="18" charset="2"/>
              </a:rPr>
              <a:t></a:t>
            </a:r>
            <a:r>
              <a:rPr lang="en-US" altLang="en-US" sz="2400" dirty="0" err="1">
                <a:latin typeface="Times New Roman" pitchFamily="18" charset="0"/>
                <a:sym typeface="Symbol" pitchFamily="18" charset="2"/>
              </a:rPr>
              <a:t>I,t</a:t>
            </a:r>
            <a:r>
              <a:rPr lang="en-US" altLang="en-US" sz="2400" dirty="0">
                <a:latin typeface="Times New Roman" pitchFamily="18" charset="0"/>
                <a:sym typeface="Symbol" pitchFamily="18" charset="2"/>
              </a:rPr>
              <a:t></a:t>
            </a:r>
          </a:p>
          <a:p>
            <a:pPr eaLnBrk="1" hangingPunct="1">
              <a:spcBef>
                <a:spcPct val="0"/>
              </a:spcBef>
            </a:pPr>
            <a:endParaRPr lang="en-US" altLang="en-US" sz="2400" dirty="0">
              <a:latin typeface="Times New Roman" pitchFamily="18" charset="0"/>
              <a:cs typeface="Times New Roman" pitchFamily="18" charset="0"/>
              <a:sym typeface="Symbol" pitchFamily="18" charset="2"/>
            </a:endParaRPr>
          </a:p>
          <a:p>
            <a:pPr eaLnBrk="1" hangingPunct="1">
              <a:spcBef>
                <a:spcPct val="0"/>
              </a:spcBef>
            </a:pPr>
            <a:r>
              <a:rPr lang="en-US" altLang="en-US" sz="2400" dirty="0">
                <a:latin typeface="Times New Roman" pitchFamily="18" charset="0"/>
                <a:cs typeface="Times New Roman" pitchFamily="18" charset="0"/>
                <a:sym typeface="Symbol" pitchFamily="18" charset="2"/>
              </a:rPr>
              <a:t>            if( M halts on I after t time steps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a:t>
            </a:r>
          </a:p>
          <a:p>
            <a:pPr eaLnBrk="1" hangingPunct="1">
              <a:spcBef>
                <a:spcPct val="0"/>
              </a:spcBef>
            </a:pPr>
            <a:r>
              <a:rPr lang="en-US" altLang="en-US" sz="2400" dirty="0">
                <a:latin typeface="Times New Roman" pitchFamily="18" charset="0"/>
                <a:cs typeface="Times New Roman" pitchFamily="18" charset="0"/>
              </a:rPr>
              <a:t>   end loop</a:t>
            </a:r>
          </a:p>
        </p:txBody>
      </p:sp>
    </p:spTree>
    <p:extLst>
      <p:ext uri="{BB962C8B-B14F-4D97-AF65-F5344CB8AC3E}">
        <p14:creationId xmlns:p14="http://schemas.microsoft.com/office/powerpoint/2010/main" val="37043081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9"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9"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0-#ppt_w/2"/>
                                          </p:val>
                                        </p:tav>
                                        <p:tav tm="100000">
                                          <p:val>
                                            <p:strVal val="#ppt_x"/>
                                          </p:val>
                                        </p:tav>
                                      </p:tavLst>
                                    </p:anim>
                                    <p:anim calcmode="lin" valueType="num">
                                      <p:cBhvr additive="base">
                                        <p:cTn id="13" dur="500" fill="hold"/>
                                        <p:tgtEl>
                                          <p:spTgt spid="24"/>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1262667"/>
                                        </p:tgtEl>
                                        <p:attrNameLst>
                                          <p:attrName>style.visibility</p:attrName>
                                        </p:attrNameLst>
                                      </p:cBhvr>
                                      <p:to>
                                        <p:strVal val="visible"/>
                                      </p:to>
                                    </p:set>
                                    <p:anim calcmode="lin" valueType="num">
                                      <p:cBhvr additive="base">
                                        <p:cTn id="17" dur="500" fill="hold"/>
                                        <p:tgtEl>
                                          <p:spTgt spid="1262667"/>
                                        </p:tgtEl>
                                        <p:attrNameLst>
                                          <p:attrName>ppt_x</p:attrName>
                                        </p:attrNameLst>
                                      </p:cBhvr>
                                      <p:tavLst>
                                        <p:tav tm="0">
                                          <p:val>
                                            <p:strVal val="0-#ppt_w/2"/>
                                          </p:val>
                                        </p:tav>
                                        <p:tav tm="100000">
                                          <p:val>
                                            <p:strVal val="#ppt_x"/>
                                          </p:val>
                                        </p:tav>
                                      </p:tavLst>
                                    </p:anim>
                                    <p:anim calcmode="lin" valueType="num">
                                      <p:cBhvr additive="base">
                                        <p:cTn id="18" dur="500" fill="hold"/>
                                        <p:tgtEl>
                                          <p:spTgt spid="1262667"/>
                                        </p:tgtEl>
                                        <p:attrNameLst>
                                          <p:attrName>ppt_y</p:attrName>
                                        </p:attrNameLst>
                                      </p:cBhvr>
                                      <p:tavLst>
                                        <p:tav tm="0">
                                          <p:val>
                                            <p:strVal val="0-#ppt_h/2"/>
                                          </p:val>
                                        </p:tav>
                                        <p:tav tm="100000">
                                          <p:val>
                                            <p:strVal val="#ppt_y"/>
                                          </p:val>
                                        </p:tav>
                                      </p:tavLst>
                                    </p:anim>
                                  </p:childTnLst>
                                </p:cTn>
                              </p:par>
                            </p:childTnLst>
                          </p:cTn>
                        </p:par>
                        <p:par>
                          <p:cTn id="19" fill="hold" nodeType="afterGroup">
                            <p:stCondLst>
                              <p:cond delay="1500"/>
                            </p:stCondLst>
                            <p:childTnLst>
                              <p:par>
                                <p:cTn id="20" presetID="2" presetClass="entr" presetSubtype="9" fill="hold" grpId="0" nodeType="afterEffect">
                                  <p:stCondLst>
                                    <p:cond delay="0"/>
                                  </p:stCondLst>
                                  <p:childTnLst>
                                    <p:set>
                                      <p:cBhvr>
                                        <p:cTn id="21" dur="1" fill="hold">
                                          <p:stCondLst>
                                            <p:cond delay="0"/>
                                          </p:stCondLst>
                                        </p:cTn>
                                        <p:tgtEl>
                                          <p:spTgt spid="1262668"/>
                                        </p:tgtEl>
                                        <p:attrNameLst>
                                          <p:attrName>style.visibility</p:attrName>
                                        </p:attrNameLst>
                                      </p:cBhvr>
                                      <p:to>
                                        <p:strVal val="visible"/>
                                      </p:to>
                                    </p:set>
                                    <p:anim calcmode="lin" valueType="num">
                                      <p:cBhvr additive="base">
                                        <p:cTn id="22" dur="500" fill="hold"/>
                                        <p:tgtEl>
                                          <p:spTgt spid="1262668"/>
                                        </p:tgtEl>
                                        <p:attrNameLst>
                                          <p:attrName>ppt_x</p:attrName>
                                        </p:attrNameLst>
                                      </p:cBhvr>
                                      <p:tavLst>
                                        <p:tav tm="0">
                                          <p:val>
                                            <p:strVal val="0-#ppt_w/2"/>
                                          </p:val>
                                        </p:tav>
                                        <p:tav tm="100000">
                                          <p:val>
                                            <p:strVal val="#ppt_x"/>
                                          </p:val>
                                        </p:tav>
                                      </p:tavLst>
                                    </p:anim>
                                    <p:anim calcmode="lin" valueType="num">
                                      <p:cBhvr additive="base">
                                        <p:cTn id="23" dur="500" fill="hold"/>
                                        <p:tgtEl>
                                          <p:spTgt spid="1262668"/>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2000"/>
                            </p:stCondLst>
                            <p:childTnLst>
                              <p:par>
                                <p:cTn id="25" presetID="2" presetClass="entr" presetSubtype="9" fill="hold" grpId="0" nodeType="afterEffect">
                                  <p:stCondLst>
                                    <p:cond delay="0"/>
                                  </p:stCondLst>
                                  <p:childTnLst>
                                    <p:set>
                                      <p:cBhvr>
                                        <p:cTn id="26" dur="1" fill="hold">
                                          <p:stCondLst>
                                            <p:cond delay="0"/>
                                          </p:stCondLst>
                                        </p:cTn>
                                        <p:tgtEl>
                                          <p:spTgt spid="1262669"/>
                                        </p:tgtEl>
                                        <p:attrNameLst>
                                          <p:attrName>style.visibility</p:attrName>
                                        </p:attrNameLst>
                                      </p:cBhvr>
                                      <p:to>
                                        <p:strVal val="visible"/>
                                      </p:to>
                                    </p:set>
                                    <p:anim calcmode="lin" valueType="num">
                                      <p:cBhvr additive="base">
                                        <p:cTn id="27" dur="500" fill="hold"/>
                                        <p:tgtEl>
                                          <p:spTgt spid="1262669"/>
                                        </p:tgtEl>
                                        <p:attrNameLst>
                                          <p:attrName>ppt_x</p:attrName>
                                        </p:attrNameLst>
                                      </p:cBhvr>
                                      <p:tavLst>
                                        <p:tav tm="0">
                                          <p:val>
                                            <p:strVal val="0-#ppt_w/2"/>
                                          </p:val>
                                        </p:tav>
                                        <p:tav tm="100000">
                                          <p:val>
                                            <p:strVal val="#ppt_x"/>
                                          </p:val>
                                        </p:tav>
                                      </p:tavLst>
                                    </p:anim>
                                    <p:anim calcmode="lin" valueType="num">
                                      <p:cBhvr additive="base">
                                        <p:cTn id="28" dur="500" fill="hold"/>
                                        <p:tgtEl>
                                          <p:spTgt spid="1262669"/>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2500"/>
                            </p:stCondLst>
                            <p:childTnLst>
                              <p:par>
                                <p:cTn id="30" presetID="2" presetClass="entr" presetSubtype="9" fill="hold" grpId="0" nodeType="afterEffect">
                                  <p:stCondLst>
                                    <p:cond delay="0"/>
                                  </p:stCondLst>
                                  <p:childTnLst>
                                    <p:set>
                                      <p:cBhvr>
                                        <p:cTn id="31" dur="1" fill="hold">
                                          <p:stCondLst>
                                            <p:cond delay="0"/>
                                          </p:stCondLst>
                                        </p:cTn>
                                        <p:tgtEl>
                                          <p:spTgt spid="1262670"/>
                                        </p:tgtEl>
                                        <p:attrNameLst>
                                          <p:attrName>style.visibility</p:attrName>
                                        </p:attrNameLst>
                                      </p:cBhvr>
                                      <p:to>
                                        <p:strVal val="visible"/>
                                      </p:to>
                                    </p:set>
                                    <p:anim calcmode="lin" valueType="num">
                                      <p:cBhvr additive="base">
                                        <p:cTn id="32" dur="500" fill="hold"/>
                                        <p:tgtEl>
                                          <p:spTgt spid="1262670"/>
                                        </p:tgtEl>
                                        <p:attrNameLst>
                                          <p:attrName>ppt_x</p:attrName>
                                        </p:attrNameLst>
                                      </p:cBhvr>
                                      <p:tavLst>
                                        <p:tav tm="0">
                                          <p:val>
                                            <p:strVal val="0-#ppt_w/2"/>
                                          </p:val>
                                        </p:tav>
                                        <p:tav tm="100000">
                                          <p:val>
                                            <p:strVal val="#ppt_x"/>
                                          </p:val>
                                        </p:tav>
                                      </p:tavLst>
                                    </p:anim>
                                    <p:anim calcmode="lin" valueType="num">
                                      <p:cBhvr additive="base">
                                        <p:cTn id="33" dur="500" fill="hold"/>
                                        <p:tgtEl>
                                          <p:spTgt spid="1262670"/>
                                        </p:tgtEl>
                                        <p:attrNameLst>
                                          <p:attrName>ppt_y</p:attrName>
                                        </p:attrNameLst>
                                      </p:cBhvr>
                                      <p:tavLst>
                                        <p:tav tm="0">
                                          <p:val>
                                            <p:strVal val="0-#ppt_h/2"/>
                                          </p:val>
                                        </p:tav>
                                        <p:tav tm="100000">
                                          <p:val>
                                            <p:strVal val="#ppt_y"/>
                                          </p:val>
                                        </p:tav>
                                      </p:tavLst>
                                    </p:anim>
                                  </p:childTnLst>
                                </p:cTn>
                              </p:par>
                            </p:childTnLst>
                          </p:cTn>
                        </p:par>
                        <p:par>
                          <p:cTn id="34" fill="hold" nodeType="afterGroup">
                            <p:stCondLst>
                              <p:cond delay="3000"/>
                            </p:stCondLst>
                            <p:childTnLst>
                              <p:par>
                                <p:cTn id="35" presetID="2" presetClass="entr" presetSubtype="9" fill="hold" grpId="0" nodeType="afterEffect">
                                  <p:stCondLst>
                                    <p:cond delay="0"/>
                                  </p:stCondLst>
                                  <p:childTnLst>
                                    <p:set>
                                      <p:cBhvr>
                                        <p:cTn id="36" dur="1" fill="hold">
                                          <p:stCondLst>
                                            <p:cond delay="0"/>
                                          </p:stCondLst>
                                        </p:cTn>
                                        <p:tgtEl>
                                          <p:spTgt spid="1262671"/>
                                        </p:tgtEl>
                                        <p:attrNameLst>
                                          <p:attrName>style.visibility</p:attrName>
                                        </p:attrNameLst>
                                      </p:cBhvr>
                                      <p:to>
                                        <p:strVal val="visible"/>
                                      </p:to>
                                    </p:set>
                                    <p:anim calcmode="lin" valueType="num">
                                      <p:cBhvr additive="base">
                                        <p:cTn id="37" dur="500" fill="hold"/>
                                        <p:tgtEl>
                                          <p:spTgt spid="1262671"/>
                                        </p:tgtEl>
                                        <p:attrNameLst>
                                          <p:attrName>ppt_x</p:attrName>
                                        </p:attrNameLst>
                                      </p:cBhvr>
                                      <p:tavLst>
                                        <p:tav tm="0">
                                          <p:val>
                                            <p:strVal val="0-#ppt_w/2"/>
                                          </p:val>
                                        </p:tav>
                                        <p:tav tm="100000">
                                          <p:val>
                                            <p:strVal val="#ppt_x"/>
                                          </p:val>
                                        </p:tav>
                                      </p:tavLst>
                                    </p:anim>
                                    <p:anim calcmode="lin" valueType="num">
                                      <p:cBhvr additive="base">
                                        <p:cTn id="38" dur="500" fill="hold"/>
                                        <p:tgtEl>
                                          <p:spTgt spid="126267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2667" grpId="0" animBg="1"/>
      <p:bldP spid="1262668" grpId="0" animBg="1"/>
      <p:bldP spid="1262669" grpId="0" animBg="1"/>
      <p:bldP spid="1262670" grpId="0" animBg="1"/>
      <p:bldP spid="1262671" grpId="0" animBg="1"/>
      <p:bldP spid="24" grpId="0" animBg="1"/>
      <p:bldP spid="2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Freeform 7"/>
          <p:cNvSpPr>
            <a:spLocks/>
          </p:cNvSpPr>
          <p:nvPr/>
        </p:nvSpPr>
        <p:spPr bwMode="auto">
          <a:xfrm>
            <a:off x="4471988" y="925513"/>
            <a:ext cx="4519612" cy="3657600"/>
          </a:xfrm>
          <a:custGeom>
            <a:avLst/>
            <a:gdLst>
              <a:gd name="T0" fmla="*/ 2147483647 w 2847"/>
              <a:gd name="T1" fmla="*/ 0 h 2304"/>
              <a:gd name="T2" fmla="*/ 0 w 2847"/>
              <a:gd name="T3" fmla="*/ 2147483647 h 2304"/>
              <a:gd name="T4" fmla="*/ 2147483647 w 2847"/>
              <a:gd name="T5" fmla="*/ 2147483647 h 2304"/>
              <a:gd name="T6" fmla="*/ 0 60000 65536"/>
              <a:gd name="T7" fmla="*/ 0 60000 65536"/>
              <a:gd name="T8" fmla="*/ 0 60000 65536"/>
            </a:gdLst>
            <a:ahLst/>
            <a:cxnLst>
              <a:cxn ang="T6">
                <a:pos x="T0" y="T1"/>
              </a:cxn>
              <a:cxn ang="T7">
                <a:pos x="T2" y="T3"/>
              </a:cxn>
              <a:cxn ang="T8">
                <a:pos x="T4" y="T5"/>
              </a:cxn>
            </a:cxnLst>
            <a:rect l="0" t="0" r="r" b="b"/>
            <a:pathLst>
              <a:path w="2847" h="2304">
                <a:moveTo>
                  <a:pt x="15" y="0"/>
                </a:moveTo>
                <a:lnTo>
                  <a:pt x="0" y="2304"/>
                </a:lnTo>
                <a:lnTo>
                  <a:pt x="2847" y="2304"/>
                </a:lnTo>
              </a:path>
            </a:pathLst>
          </a:custGeom>
          <a:noFill/>
          <a:ln w="381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262600" name="Rectangle 8"/>
          <p:cNvSpPr>
            <a:spLocks noChangeArrowheads="1"/>
          </p:cNvSpPr>
          <p:nvPr/>
        </p:nvSpPr>
        <p:spPr bwMode="auto">
          <a:xfrm>
            <a:off x="3886200" y="3973513"/>
            <a:ext cx="727075" cy="519112"/>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1</a:t>
            </a:r>
          </a:p>
        </p:txBody>
      </p:sp>
      <p:sp>
        <p:nvSpPr>
          <p:cNvPr id="1262610" name="Rectangle 18"/>
          <p:cNvSpPr>
            <a:spLocks noChangeArrowheads="1"/>
          </p:cNvSpPr>
          <p:nvPr/>
        </p:nvSpPr>
        <p:spPr bwMode="auto">
          <a:xfrm>
            <a:off x="3886200" y="3440113"/>
            <a:ext cx="727075" cy="519112"/>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2</a:t>
            </a:r>
          </a:p>
        </p:txBody>
      </p:sp>
      <p:sp>
        <p:nvSpPr>
          <p:cNvPr id="1262619" name="Rectangle 27"/>
          <p:cNvSpPr>
            <a:spLocks noChangeArrowheads="1"/>
          </p:cNvSpPr>
          <p:nvPr/>
        </p:nvSpPr>
        <p:spPr bwMode="auto">
          <a:xfrm>
            <a:off x="3886200" y="29067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3</a:t>
            </a:r>
          </a:p>
        </p:txBody>
      </p:sp>
      <p:sp>
        <p:nvSpPr>
          <p:cNvPr id="1262628" name="Rectangle 36"/>
          <p:cNvSpPr>
            <a:spLocks noChangeArrowheads="1"/>
          </p:cNvSpPr>
          <p:nvPr/>
        </p:nvSpPr>
        <p:spPr bwMode="auto">
          <a:xfrm>
            <a:off x="3886200" y="23733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4</a:t>
            </a:r>
          </a:p>
        </p:txBody>
      </p:sp>
      <p:sp>
        <p:nvSpPr>
          <p:cNvPr id="1262637" name="Rectangle 45"/>
          <p:cNvSpPr>
            <a:spLocks noChangeArrowheads="1"/>
          </p:cNvSpPr>
          <p:nvPr/>
        </p:nvSpPr>
        <p:spPr bwMode="auto">
          <a:xfrm>
            <a:off x="3886200" y="18399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5</a:t>
            </a:r>
          </a:p>
        </p:txBody>
      </p:sp>
      <p:sp>
        <p:nvSpPr>
          <p:cNvPr id="1262646" name="Rectangle 54"/>
          <p:cNvSpPr>
            <a:spLocks noChangeArrowheads="1"/>
          </p:cNvSpPr>
          <p:nvPr/>
        </p:nvSpPr>
        <p:spPr bwMode="auto">
          <a:xfrm>
            <a:off x="3886200" y="1306513"/>
            <a:ext cx="727075" cy="519112"/>
          </a:xfrm>
          <a:prstGeom prst="rect">
            <a:avLst/>
          </a:prstGeom>
          <a:noFill/>
          <a:ln w="38100" cap="sq">
            <a:noFill/>
            <a:miter lim="800000"/>
            <a:headEnd/>
            <a:tailEnd/>
          </a:ln>
          <a:effectLst/>
        </p:spPr>
        <p:txBody>
          <a:bodyPr wrap="none" lIns="274320" rIns="274320">
            <a:spAutoFit/>
          </a:bodyPr>
          <a:lstStyle/>
          <a:p>
            <a:pPr algn="l">
              <a:defRPr/>
            </a:pPr>
            <a:r>
              <a:rPr lang="en-US">
                <a:effectLst>
                  <a:outerShdw blurRad="38100" dist="38100" dir="2700000" algn="tl">
                    <a:srgbClr val="000000"/>
                  </a:outerShdw>
                </a:effectLst>
              </a:rPr>
              <a:t>6</a:t>
            </a:r>
          </a:p>
        </p:txBody>
      </p:sp>
      <p:sp>
        <p:nvSpPr>
          <p:cNvPr id="1262655" name="Rectangle 63"/>
          <p:cNvSpPr>
            <a:spLocks noChangeArrowheads="1"/>
          </p:cNvSpPr>
          <p:nvPr/>
        </p:nvSpPr>
        <p:spPr bwMode="auto">
          <a:xfrm>
            <a:off x="4454525" y="4521200"/>
            <a:ext cx="5299075" cy="584200"/>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I</a:t>
            </a:r>
            <a:r>
              <a:rPr lang="en-US" baseline="-25000" dirty="0"/>
              <a:t>1</a:t>
            </a:r>
            <a:r>
              <a:rPr lang="en-US" dirty="0"/>
              <a:t>  </a:t>
            </a:r>
            <a:r>
              <a:rPr lang="en-US" dirty="0">
                <a:effectLst>
                  <a:outerShdw blurRad="38100" dist="38100" dir="2700000" algn="tl">
                    <a:srgbClr val="000000"/>
                  </a:outerShdw>
                </a:effectLst>
              </a:rPr>
              <a:t>I</a:t>
            </a:r>
            <a:r>
              <a:rPr lang="en-US" baseline="-25000" dirty="0"/>
              <a:t>2</a:t>
            </a:r>
            <a:r>
              <a:rPr lang="en-US" dirty="0"/>
              <a:t>  </a:t>
            </a:r>
            <a:r>
              <a:rPr lang="en-US" dirty="0">
                <a:effectLst>
                  <a:outerShdw blurRad="38100" dist="38100" dir="2700000" algn="tl">
                    <a:srgbClr val="000000"/>
                  </a:outerShdw>
                </a:effectLst>
              </a:rPr>
              <a:t>I</a:t>
            </a:r>
            <a:r>
              <a:rPr lang="en-US" baseline="-25000" dirty="0"/>
              <a:t>3</a:t>
            </a:r>
            <a:r>
              <a:rPr lang="en-US" dirty="0"/>
              <a:t>   </a:t>
            </a:r>
            <a:r>
              <a:rPr lang="en-US" dirty="0">
                <a:effectLst>
                  <a:outerShdw blurRad="38100" dist="38100" dir="2700000" algn="tl">
                    <a:srgbClr val="000000"/>
                  </a:outerShdw>
                </a:effectLst>
              </a:rPr>
              <a:t>I</a:t>
            </a:r>
            <a:r>
              <a:rPr lang="en-US" baseline="-25000" dirty="0"/>
              <a:t>4  </a:t>
            </a:r>
            <a:r>
              <a:rPr lang="en-US" dirty="0"/>
              <a:t> </a:t>
            </a:r>
            <a:r>
              <a:rPr lang="en-US" dirty="0">
                <a:effectLst>
                  <a:outerShdw blurRad="38100" dist="38100" dir="2700000" algn="tl">
                    <a:srgbClr val="000000"/>
                  </a:outerShdw>
                </a:effectLst>
              </a:rPr>
              <a:t>I</a:t>
            </a:r>
            <a:r>
              <a:rPr lang="en-US" baseline="-25000" dirty="0"/>
              <a:t>5   </a:t>
            </a:r>
            <a:r>
              <a:rPr lang="en-US" dirty="0">
                <a:effectLst>
                  <a:outerShdw blurRad="38100" dist="38100" dir="2700000" algn="tl">
                    <a:srgbClr val="000000"/>
                  </a:outerShdw>
                </a:effectLst>
              </a:rPr>
              <a:t>I</a:t>
            </a:r>
            <a:r>
              <a:rPr lang="en-US" baseline="-25000" dirty="0"/>
              <a:t>6   </a:t>
            </a:r>
            <a:r>
              <a:rPr lang="en-US" dirty="0">
                <a:effectLst>
                  <a:outerShdw blurRad="38100" dist="38100" dir="2700000" algn="tl">
                    <a:srgbClr val="000000"/>
                  </a:outerShdw>
                </a:effectLst>
              </a:rPr>
              <a:t>I</a:t>
            </a:r>
            <a:r>
              <a:rPr lang="en-US" baseline="-25000" dirty="0"/>
              <a:t>7</a:t>
            </a:r>
            <a:r>
              <a:rPr lang="en-US" dirty="0">
                <a:effectLst>
                  <a:outerShdw blurRad="38100" dist="38100" dir="2700000" algn="tl">
                    <a:srgbClr val="000000"/>
                  </a:outerShdw>
                </a:effectLst>
              </a:rPr>
              <a:t>  I</a:t>
            </a:r>
            <a:r>
              <a:rPr lang="en-US" baseline="-25000" dirty="0"/>
              <a:t>8</a:t>
            </a:r>
            <a:r>
              <a:rPr lang="en-US" dirty="0">
                <a:effectLst>
                  <a:outerShdw blurRad="38100" dist="38100" dir="2700000" algn="tl">
                    <a:srgbClr val="000000"/>
                  </a:outerShdw>
                </a:effectLst>
              </a:rPr>
              <a:t> …</a:t>
            </a:r>
          </a:p>
        </p:txBody>
      </p:sp>
      <p:sp>
        <p:nvSpPr>
          <p:cNvPr id="85002" name="Line 75"/>
          <p:cNvSpPr>
            <a:spLocks noChangeShapeType="1"/>
          </p:cNvSpPr>
          <p:nvPr/>
        </p:nvSpPr>
        <p:spPr bwMode="auto">
          <a:xfrm>
            <a:off x="4791075" y="3197225"/>
            <a:ext cx="1000125" cy="106680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5003" name="Line 76"/>
          <p:cNvSpPr>
            <a:spLocks noChangeShapeType="1"/>
          </p:cNvSpPr>
          <p:nvPr/>
        </p:nvSpPr>
        <p:spPr bwMode="auto">
          <a:xfrm>
            <a:off x="4791075" y="2649538"/>
            <a:ext cx="1787525" cy="1719262"/>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5004" name="Line 77"/>
          <p:cNvSpPr>
            <a:spLocks noChangeShapeType="1"/>
          </p:cNvSpPr>
          <p:nvPr/>
        </p:nvSpPr>
        <p:spPr bwMode="auto">
          <a:xfrm>
            <a:off x="4791075" y="2101850"/>
            <a:ext cx="2268538" cy="226695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5005" name="Line 78"/>
          <p:cNvSpPr>
            <a:spLocks noChangeShapeType="1"/>
          </p:cNvSpPr>
          <p:nvPr/>
        </p:nvSpPr>
        <p:spPr bwMode="auto">
          <a:xfrm>
            <a:off x="4791075" y="1554163"/>
            <a:ext cx="2828925" cy="2814637"/>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5006" name="Line 79"/>
          <p:cNvSpPr>
            <a:spLocks noChangeShapeType="1"/>
          </p:cNvSpPr>
          <p:nvPr/>
        </p:nvSpPr>
        <p:spPr bwMode="auto">
          <a:xfrm>
            <a:off x="4791075" y="1006475"/>
            <a:ext cx="3276600" cy="325755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4"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85008" name="Line 75"/>
          <p:cNvSpPr>
            <a:spLocks noChangeShapeType="1"/>
          </p:cNvSpPr>
          <p:nvPr/>
        </p:nvSpPr>
        <p:spPr bwMode="auto">
          <a:xfrm>
            <a:off x="4841875" y="3897313"/>
            <a:ext cx="415925" cy="411162"/>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85009" name="Line 75"/>
          <p:cNvSpPr>
            <a:spLocks noChangeShapeType="1"/>
          </p:cNvSpPr>
          <p:nvPr/>
        </p:nvSpPr>
        <p:spPr bwMode="auto">
          <a:xfrm>
            <a:off x="4800600" y="4227513"/>
            <a:ext cx="41275" cy="101600"/>
          </a:xfrm>
          <a:prstGeom prst="line">
            <a:avLst/>
          </a:prstGeom>
          <a:noFill/>
          <a:ln w="38100" cap="sq">
            <a:solidFill>
              <a:srgbClr val="FF00FF"/>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8" name="Rectangle 54"/>
          <p:cNvSpPr>
            <a:spLocks noChangeArrowheads="1"/>
          </p:cNvSpPr>
          <p:nvPr/>
        </p:nvSpPr>
        <p:spPr bwMode="auto">
          <a:xfrm>
            <a:off x="3886200" y="863600"/>
            <a:ext cx="758825" cy="58420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7</a:t>
            </a:r>
          </a:p>
        </p:txBody>
      </p:sp>
      <p:sp>
        <p:nvSpPr>
          <p:cNvPr id="29" name="Rectangle 54"/>
          <p:cNvSpPr>
            <a:spLocks noChangeArrowheads="1"/>
          </p:cNvSpPr>
          <p:nvPr/>
        </p:nvSpPr>
        <p:spPr bwMode="auto">
          <a:xfrm>
            <a:off x="3581400" y="420688"/>
            <a:ext cx="1103313" cy="58420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t=8</a:t>
            </a:r>
          </a:p>
        </p:txBody>
      </p:sp>
      <p:sp>
        <p:nvSpPr>
          <p:cNvPr id="30" name="Rectangle 4"/>
          <p:cNvSpPr>
            <a:spLocks noChangeArrowheads="1"/>
          </p:cNvSpPr>
          <p:nvPr/>
        </p:nvSpPr>
        <p:spPr bwMode="auto">
          <a:xfrm>
            <a:off x="228600" y="31242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err="1">
                <a:latin typeface="Times New Roman" pitchFamily="18" charset="0"/>
                <a:cs typeface="Times New Roman" pitchFamily="18" charset="0"/>
              </a:rPr>
              <a:t>HasSolution</a:t>
            </a:r>
            <a:r>
              <a:rPr lang="en-US" altLang="en-US" sz="2400" dirty="0">
                <a:latin typeface="Times New Roman" pitchFamily="18" charset="0"/>
                <a:cs typeface="Times New Roman" pitchFamily="18" charset="0"/>
              </a:rPr>
              <a:t>(M)</a:t>
            </a:r>
          </a:p>
          <a:p>
            <a:pPr eaLnBrk="1" hangingPunct="1">
              <a:spcBef>
                <a:spcPct val="0"/>
              </a:spcBef>
            </a:pPr>
            <a:r>
              <a:rPr lang="en-US" altLang="en-US" sz="2400" dirty="0">
                <a:latin typeface="Times New Roman" pitchFamily="18" charset="0"/>
                <a:cs typeface="Times New Roman" pitchFamily="18" charset="0"/>
              </a:rPr>
              <a:t>   Input: TM M</a:t>
            </a:r>
          </a:p>
          <a:p>
            <a:pPr eaLnBrk="1" hangingPunct="1">
              <a:spcBef>
                <a:spcPct val="0"/>
              </a:spcBef>
            </a:pPr>
            <a:r>
              <a:rPr lang="en-US" altLang="en-US" sz="2400" dirty="0">
                <a:latin typeface="Times New Roman" pitchFamily="18" charset="0"/>
                <a:cs typeface="Times New Roman" pitchFamily="18" charset="0"/>
              </a:rPr>
              <a:t>   Output: Yes if </a:t>
            </a:r>
            <a:r>
              <a:rPr lang="en-US" altLang="en-US" sz="2400" dirty="0">
                <a:latin typeface="Times New Roman" pitchFamily="18" charset="0"/>
                <a:cs typeface="Times New Roman" pitchFamily="18" charset="0"/>
                <a:sym typeface="Symbol" pitchFamily="18" charset="2"/>
              </a:rPr>
              <a:t>I,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a:t>
            </a:r>
            <a:r>
              <a:rPr lang="en-US" altLang="en-US" sz="2400" dirty="0">
                <a:latin typeface="Times New Roman" pitchFamily="18" charset="0"/>
                <a:cs typeface="Times New Roman" pitchFamily="18" charset="0"/>
              </a:rPr>
              <a:t>loop </a:t>
            </a:r>
            <a:r>
              <a:rPr lang="en-US" altLang="en-US" sz="2400" dirty="0" err="1">
                <a:latin typeface="Times New Roman" pitchFamily="18" charset="0"/>
                <a:cs typeface="Times New Roman" pitchFamily="18" charset="0"/>
              </a:rPr>
              <a:t>i</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sym typeface="Symbol" pitchFamily="18" charset="2"/>
              </a:rPr>
              <a:t>         loop j = 1..i</a:t>
            </a:r>
          </a:p>
          <a:p>
            <a:pPr eaLnBrk="1" hangingPunct="1">
              <a:spcBef>
                <a:spcPct val="0"/>
              </a:spcBef>
            </a:pPr>
            <a:r>
              <a:rPr lang="en-US" altLang="en-US" sz="2400" dirty="0">
                <a:latin typeface="Times New Roman" pitchFamily="18" charset="0"/>
                <a:cs typeface="Times New Roman" pitchFamily="18" charset="0"/>
                <a:sym typeface="Symbol" pitchFamily="18" charset="2"/>
              </a:rPr>
              <a:t>            if( M halts on </a:t>
            </a:r>
            <a:r>
              <a:rPr lang="en-US" altLang="en-US" sz="2400" dirty="0" err="1">
                <a:latin typeface="Times New Roman" pitchFamily="18" charset="0"/>
                <a:cs typeface="Times New Roman" pitchFamily="18" charset="0"/>
                <a:sym typeface="Symbol" pitchFamily="18" charset="2"/>
              </a:rPr>
              <a:t>I</a:t>
            </a:r>
            <a:r>
              <a:rPr lang="en-US" altLang="en-US" sz="2400" baseline="-25000" dirty="0" err="1">
                <a:latin typeface="Times New Roman" pitchFamily="18" charset="0"/>
                <a:cs typeface="Times New Roman" pitchFamily="18" charset="0"/>
                <a:sym typeface="Symbol" pitchFamily="18" charset="2"/>
              </a:rPr>
              <a:t>j</a:t>
            </a:r>
            <a:r>
              <a:rPr lang="en-US" altLang="en-US" sz="2400" dirty="0">
                <a:latin typeface="Times New Roman" pitchFamily="18" charset="0"/>
                <a:cs typeface="Times New Roman" pitchFamily="18" charset="0"/>
                <a:sym typeface="Symbol" pitchFamily="18" charset="2"/>
              </a:rPr>
              <a:t> after t=</a:t>
            </a:r>
            <a:r>
              <a:rPr lang="en-US" altLang="en-US" sz="2400" dirty="0" err="1">
                <a:latin typeface="Times New Roman" pitchFamily="18" charset="0"/>
                <a:cs typeface="Times New Roman" pitchFamily="18" charset="0"/>
                <a:sym typeface="Symbol" pitchFamily="18" charset="2"/>
              </a:rPr>
              <a:t>i</a:t>
            </a:r>
            <a:r>
              <a:rPr lang="en-US" altLang="en-US" sz="2400" dirty="0">
                <a:latin typeface="Times New Roman" pitchFamily="18" charset="0"/>
                <a:cs typeface="Times New Roman" pitchFamily="18" charset="0"/>
                <a:sym typeface="Symbol" pitchFamily="18" charset="2"/>
              </a:rPr>
              <a:t>-j time steps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end loop</a:t>
            </a:r>
          </a:p>
          <a:p>
            <a:pPr eaLnBrk="1" hangingPunct="1">
              <a:spcBef>
                <a:spcPct val="0"/>
              </a:spcBef>
            </a:pPr>
            <a:r>
              <a:rPr lang="en-US" altLang="en-US" sz="2400" dirty="0">
                <a:latin typeface="Times New Roman" pitchFamily="18" charset="0"/>
                <a:cs typeface="Times New Roman" pitchFamily="18" charset="0"/>
              </a:rPr>
              <a:t>   end loop</a:t>
            </a:r>
          </a:p>
          <a:p>
            <a:pPr eaLnBrk="1" hangingPunct="1">
              <a:spcBef>
                <a:spcPct val="0"/>
              </a:spcBef>
            </a:pPr>
            <a:endParaRPr lang="en-US" altLang="en-US" sz="2400" dirty="0">
              <a:latin typeface="Times New Roman" pitchFamily="18" charset="0"/>
              <a:cs typeface="Times New Roman" pitchFamily="18" charset="0"/>
            </a:endParaRPr>
          </a:p>
        </p:txBody>
      </p:sp>
      <p:sp>
        <p:nvSpPr>
          <p:cNvPr id="85013" name="Rectangle 2"/>
          <p:cNvSpPr>
            <a:spLocks noChangeArrowheads="1"/>
          </p:cNvSpPr>
          <p:nvPr/>
        </p:nvSpPr>
        <p:spPr bwMode="auto">
          <a:xfrm>
            <a:off x="6203950" y="1524000"/>
            <a:ext cx="806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a:latin typeface="Times New Roman" pitchFamily="18" charset="0"/>
                <a:sym typeface="Symbol" pitchFamily="18" charset="2"/>
              </a:rPr>
              <a:t>I,t</a:t>
            </a:r>
          </a:p>
        </p:txBody>
      </p:sp>
    </p:spTree>
    <p:extLst>
      <p:ext uri="{BB962C8B-B14F-4D97-AF65-F5344CB8AC3E}">
        <p14:creationId xmlns:p14="http://schemas.microsoft.com/office/powerpoint/2010/main" val="3596650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3" end="3"/>
                                            </p:txEl>
                                          </p:spTgt>
                                        </p:tgtEl>
                                        <p:attrNameLst>
                                          <p:attrName>style.visibility</p:attrName>
                                        </p:attrNameLst>
                                      </p:cBhvr>
                                      <p:to>
                                        <p:strVal val="visible"/>
                                      </p:to>
                                    </p:set>
                                    <p:anim calcmode="lin" valueType="num">
                                      <p:cBhvr additive="base">
                                        <p:cTn id="7"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0">
                                            <p:txEl>
                                              <p:pRg st="4" end="4"/>
                                            </p:txEl>
                                          </p:spTgt>
                                        </p:tgtEl>
                                        <p:attrNameLst>
                                          <p:attrName>style.visibility</p:attrName>
                                        </p:attrNameLst>
                                      </p:cBhvr>
                                      <p:to>
                                        <p:strVal val="visible"/>
                                      </p:to>
                                    </p:set>
                                    <p:anim calcmode="lin" valueType="num">
                                      <p:cBhvr additive="base">
                                        <p:cTn id="11" dur="500" fill="hold"/>
                                        <p:tgtEl>
                                          <p:spTgt spid="30">
                                            <p:txEl>
                                              <p:pRg st="4" end="4"/>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0">
                                            <p:txEl>
                                              <p:pRg st="4" end="4"/>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0">
                                            <p:txEl>
                                              <p:pRg st="5" end="5"/>
                                            </p:txEl>
                                          </p:spTgt>
                                        </p:tgtEl>
                                        <p:attrNameLst>
                                          <p:attrName>style.visibility</p:attrName>
                                        </p:attrNameLst>
                                      </p:cBhvr>
                                      <p:to>
                                        <p:strVal val="visible"/>
                                      </p:to>
                                    </p:set>
                                    <p:anim calcmode="lin" valueType="num">
                                      <p:cBhvr additive="base">
                                        <p:cTn id="15"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0">
                                            <p:txEl>
                                              <p:pRg st="5" end="5"/>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0">
                                            <p:txEl>
                                              <p:pRg st="6" end="6"/>
                                            </p:txEl>
                                          </p:spTgt>
                                        </p:tgtEl>
                                        <p:attrNameLst>
                                          <p:attrName>style.visibility</p:attrName>
                                        </p:attrNameLst>
                                      </p:cBhvr>
                                      <p:to>
                                        <p:strVal val="visible"/>
                                      </p:to>
                                    </p:set>
                                    <p:anim calcmode="lin" valueType="num">
                                      <p:cBhvr additive="base">
                                        <p:cTn id="19"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nvGrpSpPr>
        <p:grpSpPr bwMode="auto">
          <a:xfrm>
            <a:off x="5011738" y="1931988"/>
            <a:ext cx="3859212" cy="4822825"/>
            <a:chOff x="2250" y="528"/>
            <a:chExt cx="3609" cy="3728"/>
          </a:xfrm>
        </p:grpSpPr>
        <p:sp>
          <p:nvSpPr>
            <p:cNvPr id="86031"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603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grpSp>
        <p:nvGrpSpPr>
          <p:cNvPr id="86020" name="Group 92"/>
          <p:cNvGrpSpPr>
            <a:grpSpLocks/>
          </p:cNvGrpSpPr>
          <p:nvPr/>
        </p:nvGrpSpPr>
        <p:grpSpPr bwMode="auto">
          <a:xfrm>
            <a:off x="4952865" y="764704"/>
            <a:ext cx="4114935" cy="6017096"/>
            <a:chOff x="4952999" y="689168"/>
            <a:chExt cx="4114800" cy="6016432"/>
          </a:xfrm>
        </p:grpSpPr>
        <p:sp>
          <p:nvSpPr>
            <p:cNvPr id="86029"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6030" name="Rectangle 2"/>
            <p:cNvSpPr>
              <a:spLocks noChangeArrowheads="1"/>
            </p:cNvSpPr>
            <p:nvPr/>
          </p:nvSpPr>
          <p:spPr bwMode="auto">
            <a:xfrm>
              <a:off x="6012259" y="689168"/>
              <a:ext cx="2223613"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rgbClr val="FF00FF"/>
                  </a:solidFill>
                  <a:latin typeface="Times New Roman" pitchFamily="18" charset="0"/>
                </a:rPr>
                <a:t>Recognizable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a:t>
            </a:r>
          </a:p>
        </p:txBody>
      </p:sp>
      <p:sp>
        <p:nvSpPr>
          <p:cNvPr id="86023" name="Text Box 4"/>
          <p:cNvSpPr txBox="1">
            <a:spLocks noChangeArrowheads="1"/>
          </p:cNvSpPr>
          <p:nvPr/>
        </p:nvSpPr>
        <p:spPr bwMode="auto">
          <a:xfrm>
            <a:off x="3048000" y="5427663"/>
            <a:ext cx="7696200"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a:solidFill>
                  <a:srgbClr val="66FF66"/>
                </a:solidFill>
                <a:latin typeface="Times New Roman" pitchFamily="18" charset="0"/>
                <a:cs typeface="Times New Roman" pitchFamily="18" charset="0"/>
              </a:rPr>
              <a:t>If M halts on I after t time steps,</a:t>
            </a:r>
            <a:br>
              <a:rPr lang="en-US" altLang="en-US" sz="2400" dirty="0">
                <a:solidFill>
                  <a:srgbClr val="66FF66"/>
                </a:solidFill>
                <a:latin typeface="Times New Roman" pitchFamily="18" charset="0"/>
                <a:cs typeface="Times New Roman" pitchFamily="18" charset="0"/>
              </a:rPr>
            </a:br>
            <a:r>
              <a:rPr lang="en-US" altLang="en-US" sz="2400" dirty="0">
                <a:solidFill>
                  <a:srgbClr val="66FF66"/>
                </a:solidFill>
                <a:latin typeface="Times New Roman" pitchFamily="18" charset="0"/>
                <a:cs typeface="Times New Roman" pitchFamily="18" charset="0"/>
              </a:rPr>
              <a:t>the tuple </a:t>
            </a:r>
            <a:r>
              <a:rPr lang="en-US" altLang="en-US" sz="2400" dirty="0">
                <a:solidFill>
                  <a:srgbClr val="66FF66"/>
                </a:solidFill>
                <a:latin typeface="Times New Roman" pitchFamily="18" charset="0"/>
                <a:sym typeface="Symbol" pitchFamily="18" charset="2"/>
              </a:rPr>
              <a:t></a:t>
            </a:r>
            <a:r>
              <a:rPr lang="en-US" altLang="en-US" sz="2400" dirty="0" err="1">
                <a:solidFill>
                  <a:srgbClr val="66FF66"/>
                </a:solidFill>
                <a:latin typeface="Times New Roman" pitchFamily="18" charset="0"/>
                <a:sym typeface="Symbol" pitchFamily="18" charset="2"/>
              </a:rPr>
              <a:t>I,t</a:t>
            </a:r>
            <a:r>
              <a:rPr lang="en-US" altLang="en-US" sz="2400" dirty="0">
                <a:solidFill>
                  <a:srgbClr val="66FF66"/>
                </a:solidFill>
                <a:latin typeface="Times New Roman" pitchFamily="18" charset="0"/>
                <a:sym typeface="Symbol" pitchFamily="18" charset="2"/>
              </a:rPr>
              <a:t> will eventually be reached</a:t>
            </a:r>
            <a:br>
              <a:rPr lang="en-US" altLang="en-US" sz="2400" dirty="0">
                <a:solidFill>
                  <a:srgbClr val="66FF66"/>
                </a:solidFill>
                <a:latin typeface="Times New Roman" pitchFamily="18" charset="0"/>
                <a:sym typeface="Symbol" pitchFamily="18" charset="2"/>
              </a:rPr>
            </a:br>
            <a:r>
              <a:rPr lang="en-US" altLang="en-US" sz="2400" dirty="0">
                <a:solidFill>
                  <a:srgbClr val="66FF66"/>
                </a:solidFill>
                <a:latin typeface="Times New Roman" pitchFamily="18" charset="0"/>
                <a:sym typeface="Symbol" pitchFamily="18" charset="2"/>
              </a:rPr>
              <a:t>and this algorithm will halt and accept.</a:t>
            </a:r>
          </a:p>
        </p:txBody>
      </p:sp>
      <p:sp>
        <p:nvSpPr>
          <p:cNvPr id="86024" name="Rectangle 4"/>
          <p:cNvSpPr>
            <a:spLocks noChangeArrowheads="1"/>
          </p:cNvSpPr>
          <p:nvPr/>
        </p:nvSpPr>
        <p:spPr bwMode="auto">
          <a:xfrm>
            <a:off x="228600" y="31242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a:spcBef>
                <a:spcPct val="20000"/>
              </a:spcBef>
              <a:defRPr sz="3200">
                <a:solidFill>
                  <a:schemeClr val="tx1"/>
                </a:solidFill>
                <a:latin typeface="Comic Sans MS" pitchFamily="66" charset="0"/>
              </a:defRPr>
            </a:lvl1pPr>
            <a:lvl2pPr marL="404813" indent="-290513"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err="1">
                <a:latin typeface="Times New Roman" pitchFamily="18" charset="0"/>
                <a:cs typeface="Times New Roman" pitchFamily="18" charset="0"/>
              </a:rPr>
              <a:t>HasSolution</a:t>
            </a:r>
            <a:r>
              <a:rPr lang="en-US" altLang="en-US" sz="2400" dirty="0">
                <a:latin typeface="Times New Roman" pitchFamily="18" charset="0"/>
                <a:cs typeface="Times New Roman" pitchFamily="18" charset="0"/>
              </a:rPr>
              <a:t>(M)</a:t>
            </a:r>
          </a:p>
          <a:p>
            <a:pPr eaLnBrk="1" hangingPunct="1">
              <a:spcBef>
                <a:spcPct val="0"/>
              </a:spcBef>
            </a:pPr>
            <a:r>
              <a:rPr lang="en-US" altLang="en-US" sz="2400" dirty="0">
                <a:latin typeface="Times New Roman" pitchFamily="18" charset="0"/>
                <a:cs typeface="Times New Roman" pitchFamily="18" charset="0"/>
              </a:rPr>
              <a:t>   Input: TM M</a:t>
            </a:r>
          </a:p>
          <a:p>
            <a:pPr eaLnBrk="1" hangingPunct="1">
              <a:spcBef>
                <a:spcPct val="0"/>
              </a:spcBef>
            </a:pPr>
            <a:r>
              <a:rPr lang="en-US" altLang="en-US" sz="2400" dirty="0">
                <a:latin typeface="Times New Roman" pitchFamily="18" charset="0"/>
                <a:cs typeface="Times New Roman" pitchFamily="18" charset="0"/>
              </a:rPr>
              <a:t>   Output: Yes if </a:t>
            </a:r>
            <a:r>
              <a:rPr lang="en-US" altLang="en-US" sz="2400" dirty="0">
                <a:latin typeface="Times New Roman" pitchFamily="18" charset="0"/>
                <a:cs typeface="Times New Roman" pitchFamily="18" charset="0"/>
                <a:sym typeface="Symbol" pitchFamily="18" charset="2"/>
              </a:rPr>
              <a:t>I, M halts on I</a:t>
            </a:r>
          </a:p>
          <a:p>
            <a:pPr eaLnBrk="1" hangingPunct="1">
              <a:spcBef>
                <a:spcPct val="0"/>
              </a:spcBef>
            </a:pPr>
            <a:r>
              <a:rPr lang="en-US" altLang="en-US" sz="2400" dirty="0">
                <a:latin typeface="Times New Roman" pitchFamily="18" charset="0"/>
                <a:cs typeface="Times New Roman" pitchFamily="18" charset="0"/>
                <a:sym typeface="Symbol" pitchFamily="18" charset="2"/>
              </a:rPr>
              <a:t>   </a:t>
            </a:r>
            <a:r>
              <a:rPr lang="en-US" altLang="en-US" sz="2400" dirty="0">
                <a:latin typeface="Times New Roman" pitchFamily="18" charset="0"/>
                <a:cs typeface="Times New Roman" pitchFamily="18" charset="0"/>
              </a:rPr>
              <a:t>loop </a:t>
            </a:r>
            <a:r>
              <a:rPr lang="en-US" altLang="en-US" sz="2400" dirty="0" err="1">
                <a:latin typeface="Times New Roman" pitchFamily="18" charset="0"/>
                <a:cs typeface="Times New Roman" pitchFamily="18" charset="0"/>
              </a:rPr>
              <a:t>i</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sym typeface="Symbol" pitchFamily="18" charset="2"/>
              </a:rPr>
              <a:t>         loop j = 1..i</a:t>
            </a:r>
          </a:p>
          <a:p>
            <a:pPr eaLnBrk="1" hangingPunct="1">
              <a:spcBef>
                <a:spcPct val="0"/>
              </a:spcBef>
            </a:pPr>
            <a:r>
              <a:rPr lang="en-US" altLang="en-US" sz="2400" dirty="0">
                <a:latin typeface="Times New Roman" pitchFamily="18" charset="0"/>
                <a:cs typeface="Times New Roman" pitchFamily="18" charset="0"/>
                <a:sym typeface="Symbol" pitchFamily="18" charset="2"/>
              </a:rPr>
              <a:t>            if( M halts on </a:t>
            </a:r>
            <a:r>
              <a:rPr lang="en-US" altLang="en-US" sz="2400" dirty="0" err="1">
                <a:latin typeface="Times New Roman" pitchFamily="18" charset="0"/>
                <a:cs typeface="Times New Roman" pitchFamily="18" charset="0"/>
                <a:sym typeface="Symbol" pitchFamily="18" charset="2"/>
              </a:rPr>
              <a:t>I</a:t>
            </a:r>
            <a:r>
              <a:rPr lang="en-US" altLang="en-US" sz="2400" baseline="-25000" dirty="0" err="1">
                <a:latin typeface="Times New Roman" pitchFamily="18" charset="0"/>
                <a:cs typeface="Times New Roman" pitchFamily="18" charset="0"/>
                <a:sym typeface="Symbol" pitchFamily="18" charset="2"/>
              </a:rPr>
              <a:t>j</a:t>
            </a:r>
            <a:r>
              <a:rPr lang="en-US" altLang="en-US" sz="2400" dirty="0">
                <a:latin typeface="Times New Roman" pitchFamily="18" charset="0"/>
                <a:cs typeface="Times New Roman" pitchFamily="18" charset="0"/>
                <a:sym typeface="Symbol" pitchFamily="18" charset="2"/>
              </a:rPr>
              <a:t> after t=</a:t>
            </a:r>
            <a:r>
              <a:rPr lang="en-US" altLang="en-US" sz="2400" dirty="0" err="1">
                <a:latin typeface="Times New Roman" pitchFamily="18" charset="0"/>
                <a:cs typeface="Times New Roman" pitchFamily="18" charset="0"/>
                <a:sym typeface="Symbol" pitchFamily="18" charset="2"/>
              </a:rPr>
              <a:t>i</a:t>
            </a:r>
            <a:r>
              <a:rPr lang="en-US" altLang="en-US" sz="2400" dirty="0">
                <a:latin typeface="Times New Roman" pitchFamily="18" charset="0"/>
                <a:cs typeface="Times New Roman" pitchFamily="18" charset="0"/>
                <a:sym typeface="Symbol" pitchFamily="18" charset="2"/>
              </a:rPr>
              <a:t>-j time steps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halt and accept</a:t>
            </a:r>
            <a:endParaRPr lang="en-US" altLang="en-US" sz="2400" dirty="0">
              <a:latin typeface="Times New Roman" pitchFamily="18" charset="0"/>
              <a:cs typeface="Times New Roman" pitchFamily="18" charset="0"/>
            </a:endParaRPr>
          </a:p>
          <a:p>
            <a:pPr eaLnBrk="1" hangingPunct="1">
              <a:spcBef>
                <a:spcPct val="0"/>
              </a:spcBef>
            </a:pPr>
            <a:r>
              <a:rPr lang="en-US" altLang="en-US" sz="2400" dirty="0">
                <a:latin typeface="Times New Roman" pitchFamily="18" charset="0"/>
                <a:cs typeface="Times New Roman" pitchFamily="18" charset="0"/>
              </a:rPr>
              <a:t>         end loop</a:t>
            </a:r>
          </a:p>
          <a:p>
            <a:pPr eaLnBrk="1" hangingPunct="1">
              <a:spcBef>
                <a:spcPct val="0"/>
              </a:spcBef>
            </a:pPr>
            <a:r>
              <a:rPr lang="en-US" altLang="en-US" sz="2400" dirty="0">
                <a:latin typeface="Times New Roman" pitchFamily="18" charset="0"/>
                <a:cs typeface="Times New Roman" pitchFamily="18" charset="0"/>
              </a:rPr>
              <a:t>   end loop</a:t>
            </a:r>
          </a:p>
          <a:p>
            <a:pPr eaLnBrk="1" hangingPunct="1">
              <a:spcBef>
                <a:spcPct val="0"/>
              </a:spcBef>
            </a:pPr>
            <a:endParaRPr lang="en-US" altLang="en-US" sz="2400" dirty="0">
              <a:latin typeface="Times New Roman" pitchFamily="18" charset="0"/>
              <a:cs typeface="Times New Roman" pitchFamily="18" charset="0"/>
            </a:endParaRPr>
          </a:p>
        </p:txBody>
      </p:sp>
      <p:sp>
        <p:nvSpPr>
          <p:cNvPr id="15"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
        <p:nvSpPr>
          <p:cNvPr id="16"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
        <p:nvSpPr>
          <p:cNvPr id="86027"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sp>
        <p:nvSpPr>
          <p:cNvPr id="86028" name="Rectangle 1"/>
          <p:cNvSpPr>
            <a:spLocks noChangeArrowheads="1"/>
          </p:cNvSpPr>
          <p:nvPr/>
        </p:nvSpPr>
        <p:spPr bwMode="auto">
          <a:xfrm>
            <a:off x="34925" y="1684338"/>
            <a:ext cx="1514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Decidable:</a:t>
            </a:r>
          </a:p>
        </p:txBody>
      </p:sp>
      <p:sp>
        <p:nvSpPr>
          <p:cNvPr id="17" name="Text Box 6"/>
          <p:cNvSpPr txBox="1">
            <a:spLocks noChangeArrowheads="1"/>
          </p:cNvSpPr>
          <p:nvPr/>
        </p:nvSpPr>
        <p:spPr bwMode="auto">
          <a:xfrm>
            <a:off x="33831" y="6423719"/>
            <a:ext cx="5578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rgbClr val="FFC000"/>
                </a:solidFill>
              </a:rPr>
              <a:t>{“M” | </a:t>
            </a:r>
            <a:r>
              <a:rPr lang="en-US" altLang="en-US" sz="2400" dirty="0">
                <a:solidFill>
                  <a:srgbClr val="FFC000"/>
                </a:solidFill>
                <a:cs typeface="Times New Roman" pitchFamily="18" charset="0"/>
                <a:sym typeface="Symbol" pitchFamily="18" charset="2"/>
              </a:rPr>
              <a:t>I, M halts on I</a:t>
            </a:r>
            <a:r>
              <a:rPr lang="en-US" altLang="en-US" sz="2400" dirty="0">
                <a:solidFill>
                  <a:srgbClr val="FFC000"/>
                </a:solidFill>
              </a:rPr>
              <a:t>}</a:t>
            </a:r>
          </a:p>
        </p:txBody>
      </p:sp>
      <p:sp>
        <p:nvSpPr>
          <p:cNvPr id="18" name="Text Box 16"/>
          <p:cNvSpPr txBox="1">
            <a:spLocks noChangeArrowheads="1"/>
          </p:cNvSpPr>
          <p:nvPr/>
        </p:nvSpPr>
        <p:spPr bwMode="auto">
          <a:xfrm>
            <a:off x="6228184" y="1412776"/>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Tree>
    <p:extLst>
      <p:ext uri="{BB962C8B-B14F-4D97-AF65-F5344CB8AC3E}">
        <p14:creationId xmlns:p14="http://schemas.microsoft.com/office/powerpoint/2010/main" val="1277159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5.55556E-7 1.11111E-6 L 0.55747 -0.77454 " pathEditMode="relative" rAng="0" ptsTypes="AA">
                                      <p:cBhvr>
                                        <p:cTn id="6" dur="2000" fill="hold"/>
                                        <p:tgtEl>
                                          <p:spTgt spid="17"/>
                                        </p:tgtEl>
                                        <p:attrNameLst>
                                          <p:attrName>ppt_x</p:attrName>
                                          <p:attrName>ppt_y</p:attrName>
                                        </p:attrNameLst>
                                      </p:cBhvr>
                                      <p:rCtr x="27865" y="-3872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nvGrpSpPr>
        <p:grpSpPr bwMode="auto">
          <a:xfrm>
            <a:off x="5011738" y="1931988"/>
            <a:ext cx="3859212" cy="4822825"/>
            <a:chOff x="2250" y="528"/>
            <a:chExt cx="3609" cy="3728"/>
          </a:xfrm>
        </p:grpSpPr>
        <p:sp>
          <p:nvSpPr>
            <p:cNvPr id="87057"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7058"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87044" name="Group 92"/>
          <p:cNvGrpSpPr>
            <a:grpSpLocks/>
          </p:cNvGrpSpPr>
          <p:nvPr/>
        </p:nvGrpSpPr>
        <p:grpSpPr bwMode="auto">
          <a:xfrm>
            <a:off x="4703763" y="847725"/>
            <a:ext cx="4364037" cy="5934075"/>
            <a:chOff x="4703905" y="772180"/>
            <a:chExt cx="4363894" cy="5933420"/>
          </a:xfrm>
        </p:grpSpPr>
        <p:sp>
          <p:nvSpPr>
            <p:cNvPr id="87055"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7056" name="Rectangle 2"/>
            <p:cNvSpPr>
              <a:spLocks noChangeArrowheads="1"/>
            </p:cNvSpPr>
            <p:nvPr/>
          </p:nvSpPr>
          <p:spPr bwMode="auto">
            <a:xfrm>
              <a:off x="4703905" y="772180"/>
              <a:ext cx="4055919"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rgbClr val="FF00FF"/>
                  </a:solidFill>
                  <a:latin typeface="Times New Roman" pitchFamily="18" charset="0"/>
                </a:rPr>
                <a:t>Recognizable/Enumerable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Recognizable/Enumerable</a:t>
            </a:r>
          </a:p>
        </p:txBody>
      </p:sp>
      <p:sp>
        <p:nvSpPr>
          <p:cNvPr id="54281" name="Text Box 4"/>
          <p:cNvSpPr txBox="1">
            <a:spLocks noChangeArrowheads="1"/>
          </p:cNvSpPr>
          <p:nvPr/>
        </p:nvSpPr>
        <p:spPr bwMode="auto">
          <a:xfrm>
            <a:off x="1835696" y="5325194"/>
            <a:ext cx="7696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a:solidFill>
                  <a:srgbClr val="92D050"/>
                </a:solidFill>
                <a:latin typeface="Times New Roman" pitchFamily="18" charset="0"/>
                <a:cs typeface="Times New Roman" pitchFamily="18" charset="0"/>
              </a:rPr>
              <a:t>I is a yes instance</a:t>
            </a:r>
          </a:p>
          <a:p>
            <a:pPr eaLnBrk="1" hangingPunct="1">
              <a:spcBef>
                <a:spcPct val="0"/>
              </a:spcBef>
            </a:pPr>
            <a:r>
              <a:rPr lang="en-US" altLang="en-US" sz="2400" dirty="0" err="1">
                <a:solidFill>
                  <a:srgbClr val="92D050"/>
                </a:solidFill>
                <a:latin typeface="Times New Roman" pitchFamily="18" charset="0"/>
                <a:cs typeface="Times New Roman" pitchFamily="18" charset="0"/>
              </a:rPr>
              <a:t>iff</a:t>
            </a:r>
            <a:r>
              <a:rPr lang="en-US" altLang="en-US" sz="2400" dirty="0">
                <a:solidFill>
                  <a:srgbClr val="92D050"/>
                </a:solidFill>
                <a:latin typeface="Times New Roman" pitchFamily="18" charset="0"/>
                <a:cs typeface="Times New Roman" pitchFamily="18" charset="0"/>
              </a:rPr>
              <a:t> </a:t>
            </a:r>
            <a:r>
              <a:rPr lang="en-US" altLang="en-US" sz="2400" dirty="0" err="1">
                <a:solidFill>
                  <a:srgbClr val="92D050"/>
                </a:solidFill>
                <a:latin typeface="Times New Roman" pitchFamily="18" charset="0"/>
                <a:cs typeface="Times New Roman" pitchFamily="18" charset="0"/>
              </a:rPr>
              <a:t>M</a:t>
            </a:r>
            <a:r>
              <a:rPr lang="en-US" altLang="en-US" sz="2400" baseline="-25000" dirty="0" err="1">
                <a:solidFill>
                  <a:srgbClr val="92D050"/>
                </a:solidFill>
                <a:latin typeface="Times New Roman" pitchFamily="18" charset="0"/>
                <a:cs typeface="Times New Roman" pitchFamily="18" charset="0"/>
              </a:rPr>
              <a:t>Accept</a:t>
            </a:r>
            <a:r>
              <a:rPr lang="en-US" altLang="en-US" sz="2400" dirty="0">
                <a:solidFill>
                  <a:srgbClr val="92D050"/>
                </a:solidFill>
                <a:latin typeface="Times New Roman" pitchFamily="18" charset="0"/>
                <a:cs typeface="Times New Roman" pitchFamily="18" charset="0"/>
              </a:rPr>
              <a:t> halts on I after some t time steps,</a:t>
            </a:r>
            <a:br>
              <a:rPr lang="en-US" altLang="en-US" sz="2400" dirty="0">
                <a:solidFill>
                  <a:srgbClr val="92D050"/>
                </a:solidFill>
                <a:latin typeface="Times New Roman" pitchFamily="18" charset="0"/>
                <a:cs typeface="Times New Roman" pitchFamily="18" charset="0"/>
              </a:rPr>
            </a:br>
            <a:r>
              <a:rPr lang="en-US" altLang="en-US" sz="2400" dirty="0">
                <a:solidFill>
                  <a:srgbClr val="92D050"/>
                </a:solidFill>
                <a:latin typeface="Times New Roman" pitchFamily="18" charset="0"/>
                <a:cs typeface="Times New Roman" pitchFamily="18" charset="0"/>
              </a:rPr>
              <a:t>  (the tuple </a:t>
            </a:r>
            <a:r>
              <a:rPr lang="en-US" altLang="en-US" sz="2400" dirty="0">
                <a:solidFill>
                  <a:srgbClr val="92D050"/>
                </a:solidFill>
                <a:latin typeface="Times New Roman" pitchFamily="18" charset="0"/>
                <a:cs typeface="Times New Roman" pitchFamily="18" charset="0"/>
                <a:sym typeface="Symbol" pitchFamily="18" charset="2"/>
              </a:rPr>
              <a:t></a:t>
            </a:r>
            <a:r>
              <a:rPr lang="en-US" altLang="en-US" sz="2400" dirty="0" err="1">
                <a:solidFill>
                  <a:srgbClr val="92D050"/>
                </a:solidFill>
                <a:latin typeface="Times New Roman" pitchFamily="18" charset="0"/>
                <a:cs typeface="Times New Roman" pitchFamily="18" charset="0"/>
                <a:sym typeface="Symbol" pitchFamily="18" charset="2"/>
              </a:rPr>
              <a:t>I,t</a:t>
            </a:r>
            <a:r>
              <a:rPr lang="en-US" altLang="en-US" sz="2400" dirty="0">
                <a:solidFill>
                  <a:srgbClr val="92D050"/>
                </a:solidFill>
                <a:latin typeface="Times New Roman" pitchFamily="18" charset="0"/>
                <a:cs typeface="Times New Roman" pitchFamily="18" charset="0"/>
                <a:sym typeface="Symbol" pitchFamily="18" charset="2"/>
              </a:rPr>
              <a:t> will eventually be reached)</a:t>
            </a:r>
            <a:br>
              <a:rPr lang="en-US" altLang="en-US" sz="2400" dirty="0">
                <a:solidFill>
                  <a:srgbClr val="92D050"/>
                </a:solidFill>
                <a:latin typeface="Times New Roman" pitchFamily="18" charset="0"/>
                <a:cs typeface="Times New Roman" pitchFamily="18" charset="0"/>
                <a:sym typeface="Symbol" pitchFamily="18" charset="2"/>
              </a:rPr>
            </a:br>
            <a:r>
              <a:rPr lang="en-US" altLang="en-US" sz="2400" dirty="0" err="1">
                <a:solidFill>
                  <a:srgbClr val="92D050"/>
                </a:solidFill>
                <a:latin typeface="Times New Roman" pitchFamily="18" charset="0"/>
                <a:cs typeface="Times New Roman" pitchFamily="18" charset="0"/>
                <a:sym typeface="Symbol" pitchFamily="18" charset="2"/>
              </a:rPr>
              <a:t>iff</a:t>
            </a:r>
            <a:r>
              <a:rPr lang="en-US" altLang="en-US" sz="2400" dirty="0">
                <a:solidFill>
                  <a:srgbClr val="92D050"/>
                </a:solidFill>
                <a:latin typeface="Times New Roman" pitchFamily="18" charset="0"/>
                <a:cs typeface="Times New Roman" pitchFamily="18" charset="0"/>
                <a:sym typeface="Symbol" pitchFamily="18" charset="2"/>
              </a:rPr>
              <a:t> this algorithm will eventually output  I.</a:t>
            </a:r>
          </a:p>
        </p:txBody>
      </p:sp>
      <p:sp>
        <p:nvSpPr>
          <p:cNvPr id="54282" name="Rectangle 4"/>
          <p:cNvSpPr>
            <a:spLocks noChangeArrowheads="1"/>
          </p:cNvSpPr>
          <p:nvPr/>
        </p:nvSpPr>
        <p:spPr bwMode="auto">
          <a:xfrm>
            <a:off x="228600" y="34290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chemeClr val="tx1">
                    <a:lumMod val="95000"/>
                  </a:schemeClr>
                </a:solidFill>
                <a:latin typeface="Times New Roman" panose="02020603050405020304" pitchFamily="18" charset="0"/>
                <a:cs typeface="Times New Roman" panose="02020603050405020304" pitchFamily="18" charset="0"/>
              </a:rPr>
              <a:t>Enumerate</a:t>
            </a:r>
            <a:r>
              <a:rPr lang="en-US" altLang="en-US" sz="2400" dirty="0">
                <a:latin typeface="Times New Roman" pitchFamily="18" charset="0"/>
                <a:cs typeface="Times New Roman" pitchFamily="18" charset="0"/>
              </a:rPr>
              <a:t>()</a:t>
            </a:r>
          </a:p>
          <a:p>
            <a:pPr eaLnBrk="1" hangingPunct="1">
              <a:spcBef>
                <a:spcPct val="0"/>
              </a:spcBef>
              <a:defRPr/>
            </a:pPr>
            <a:r>
              <a:rPr lang="en-US" altLang="en-US" sz="2400" dirty="0">
                <a:latin typeface="Times New Roman" pitchFamily="18" charset="0"/>
                <a:cs typeface="Times New Roman" pitchFamily="18" charset="0"/>
              </a:rPr>
              <a:t>   loop </a:t>
            </a:r>
            <a:r>
              <a:rPr lang="en-US" altLang="en-US" sz="2400" dirty="0">
                <a:latin typeface="Times New Roman" pitchFamily="18" charset="0"/>
                <a:sym typeface="Symbol" pitchFamily="18" charset="2"/>
              </a:rPr>
              <a:t></a:t>
            </a:r>
            <a:r>
              <a:rPr lang="en-US" altLang="en-US" sz="2400" dirty="0" err="1">
                <a:latin typeface="Times New Roman" pitchFamily="18" charset="0"/>
                <a:sym typeface="Symbol" pitchFamily="18" charset="2"/>
              </a:rPr>
              <a:t>I,t</a:t>
            </a:r>
            <a:r>
              <a:rPr lang="en-US" altLang="en-US" sz="2400" dirty="0">
                <a:latin typeface="Times New Roman" pitchFamily="18" charset="0"/>
                <a:sym typeface="Symbol" pitchFamily="18" charset="2"/>
              </a:rPr>
              <a:t></a:t>
            </a:r>
          </a:p>
          <a:p>
            <a:pPr eaLnBrk="1" hangingPunct="1">
              <a:spcBef>
                <a:spcPct val="0"/>
              </a:spcBef>
              <a:defRPr/>
            </a:pPr>
            <a:r>
              <a:rPr lang="en-US" altLang="en-US" sz="2400" dirty="0">
                <a:latin typeface="Times New Roman" pitchFamily="18" charset="0"/>
                <a:cs typeface="Times New Roman" pitchFamily="18" charset="0"/>
                <a:sym typeface="Symbol" pitchFamily="18" charset="2"/>
              </a:rPr>
              <a:t>         if(</a:t>
            </a: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chemeClr val="tx1">
                    <a:lumMod val="95000"/>
                  </a:schemeClr>
                </a:solidFill>
                <a:latin typeface="Times New Roman" panose="02020603050405020304" pitchFamily="18" charset="0"/>
                <a:cs typeface="Times New Roman" panose="02020603050405020304" pitchFamily="18" charset="0"/>
              </a:rPr>
              <a:t>Accept</a:t>
            </a:r>
            <a:r>
              <a:rPr lang="en-US" altLang="en-US" sz="2400" dirty="0">
                <a:latin typeface="Times New Roman" pitchFamily="18" charset="0"/>
                <a:cs typeface="Times New Roman" pitchFamily="18" charset="0"/>
                <a:sym typeface="Symbol" pitchFamily="18" charset="2"/>
              </a:rPr>
              <a:t>(I) halts after t time steps ) </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output  I  </a:t>
            </a:r>
          </a:p>
          <a:p>
            <a:pPr eaLnBrk="1" hangingPunct="1">
              <a:spcBef>
                <a:spcPct val="0"/>
              </a:spcBef>
              <a:defRPr/>
            </a:pPr>
            <a:r>
              <a:rPr lang="en-US" altLang="en-US" sz="2400" dirty="0">
                <a:latin typeface="Times New Roman" pitchFamily="18" charset="0"/>
                <a:cs typeface="Times New Roman" pitchFamily="18" charset="0"/>
              </a:rPr>
              <a:t>   end loop</a:t>
            </a:r>
          </a:p>
          <a:p>
            <a:pPr eaLnBrk="1" hangingPunct="1">
              <a:spcBef>
                <a:spcPct val="0"/>
              </a:spcBef>
              <a:defRPr/>
            </a:pPr>
            <a:endParaRPr lang="en-US" altLang="en-US" sz="2400" dirty="0">
              <a:latin typeface="Times New Roman" pitchFamily="18" charset="0"/>
              <a:cs typeface="Times New Roman" pitchFamily="18" charset="0"/>
            </a:endParaRPr>
          </a:p>
        </p:txBody>
      </p:sp>
      <p:sp>
        <p:nvSpPr>
          <p:cNvPr id="15"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
        <p:nvSpPr>
          <p:cNvPr id="87049"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grpSp>
        <p:nvGrpSpPr>
          <p:cNvPr id="2" name="Group 1"/>
          <p:cNvGrpSpPr>
            <a:grpSpLocks/>
          </p:cNvGrpSpPr>
          <p:nvPr/>
        </p:nvGrpSpPr>
        <p:grpSpPr bwMode="auto">
          <a:xfrm>
            <a:off x="34925" y="1684338"/>
            <a:ext cx="5305425" cy="1504950"/>
            <a:chOff x="34600" y="1684814"/>
            <a:chExt cx="5305128" cy="1504653"/>
          </a:xfrm>
        </p:grpSpPr>
        <p:sp>
          <p:nvSpPr>
            <p:cNvPr id="16" name="Rectangle 1"/>
            <p:cNvSpPr>
              <a:spLocks noChangeArrowheads="1"/>
            </p:cNvSpPr>
            <p:nvPr/>
          </p:nvSpPr>
          <p:spPr bwMode="auto">
            <a:xfrm>
              <a:off x="761634" y="1989554"/>
              <a:ext cx="4578094" cy="119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output  yes instances.</a:t>
              </a:r>
            </a:p>
            <a:p>
              <a:pPr algn="l" eaLnBrk="1" hangingPunct="1">
                <a:spcBef>
                  <a:spcPct val="0"/>
                </a:spcBef>
                <a:buFontTx/>
                <a:buNone/>
                <a:defRPr/>
              </a:pPr>
              <a:r>
                <a:rPr lang="en-US" altLang="en-US" sz="2400" dirty="0">
                  <a:solidFill>
                    <a:schemeClr val="tx1">
                      <a:lumMod val="95000"/>
                    </a:schemeClr>
                  </a:solidFill>
                </a:rPr>
                <a:t>They will never all be outputted.</a:t>
              </a:r>
              <a:br>
                <a:rPr lang="en-US" altLang="en-US" sz="2400" dirty="0">
                  <a:solidFill>
                    <a:schemeClr val="tx1">
                      <a:lumMod val="95000"/>
                    </a:schemeClr>
                  </a:solidFill>
                </a:rPr>
              </a:br>
              <a:r>
                <a:rPr lang="en-US" altLang="en-US" sz="2400" dirty="0">
                  <a:solidFill>
                    <a:schemeClr val="tx1">
                      <a:lumMod val="95000"/>
                    </a:schemeClr>
                  </a:solidFill>
                </a:rPr>
                <a:t>But each </a:t>
              </a:r>
              <a:r>
                <a:rPr lang="en-US" altLang="en-US" sz="2400" dirty="0" err="1">
                  <a:solidFill>
                    <a:schemeClr val="tx1">
                      <a:lumMod val="95000"/>
                    </a:schemeClr>
                  </a:solidFill>
                </a:rPr>
                <a:t>I</a:t>
              </a:r>
              <a:r>
                <a:rPr lang="en-US" altLang="en-US" sz="2400" baseline="-25000" dirty="0" err="1">
                  <a:solidFill>
                    <a:schemeClr val="tx1">
                      <a:lumMod val="95000"/>
                    </a:schemeClr>
                  </a:solidFill>
                </a:rPr>
                <a:t>yes</a:t>
              </a:r>
              <a:r>
                <a:rPr lang="en-US" altLang="en-US" sz="2400" dirty="0">
                  <a:solidFill>
                    <a:schemeClr val="tx1">
                      <a:lumMod val="95000"/>
                    </a:schemeClr>
                  </a:solidFill>
                </a:rPr>
                <a:t> eventually will be. </a:t>
              </a:r>
            </a:p>
          </p:txBody>
        </p:sp>
        <p:sp>
          <p:nvSpPr>
            <p:cNvPr id="87054" name="Rectangle 1"/>
            <p:cNvSpPr>
              <a:spLocks noChangeArrowheads="1"/>
            </p:cNvSpPr>
            <p:nvPr/>
          </p:nvSpPr>
          <p:spPr bwMode="auto">
            <a:xfrm>
              <a:off x="34600" y="1684814"/>
              <a:ext cx="17540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Enumerable:</a:t>
              </a:r>
            </a:p>
          </p:txBody>
        </p:sp>
      </p:grpSp>
      <p:sp>
        <p:nvSpPr>
          <p:cNvPr id="20" name="AutoShape 97"/>
          <p:cNvSpPr>
            <a:spLocks noChangeArrowheads="1"/>
          </p:cNvSpPr>
          <p:nvPr/>
        </p:nvSpPr>
        <p:spPr bwMode="auto">
          <a:xfrm>
            <a:off x="5105400" y="685800"/>
            <a:ext cx="685800" cy="2362200"/>
          </a:xfrm>
          <a:prstGeom prst="curvedLeftArrow">
            <a:avLst>
              <a:gd name="adj1" fmla="val 68889"/>
              <a:gd name="adj2" fmla="val 137778"/>
              <a:gd name="adj3" fmla="val 33333"/>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US" altLang="en-US">
              <a:latin typeface="Times New Roman" pitchFamily="18" charset="0"/>
            </a:endParaRPr>
          </a:p>
        </p:txBody>
      </p:sp>
      <p:sp>
        <p:nvSpPr>
          <p:cNvPr id="23" name="Rectangle 1"/>
          <p:cNvSpPr>
            <a:spLocks noChangeArrowheads="1"/>
          </p:cNvSpPr>
          <p:nvPr/>
        </p:nvSpPr>
        <p:spPr bwMode="auto">
          <a:xfrm>
            <a:off x="-76200" y="833438"/>
            <a:ext cx="104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err="1">
                <a:solidFill>
                  <a:schemeClr val="tx1">
                    <a:lumMod val="95000"/>
                  </a:schemeClr>
                </a:solidFill>
              </a:rPr>
              <a:t>M</a:t>
            </a:r>
            <a:r>
              <a:rPr lang="en-US" altLang="en-US" sz="2400" baseline="-25000" dirty="0" err="1">
                <a:solidFill>
                  <a:schemeClr val="tx1">
                    <a:lumMod val="95000"/>
                  </a:schemeClr>
                </a:solidFill>
              </a:rPr>
              <a:t>Accept</a:t>
            </a:r>
            <a:endParaRPr lang="en-US" altLang="en-US" sz="2400" baseline="-25000" dirty="0">
              <a:solidFill>
                <a:schemeClr val="tx1">
                  <a:lumMod val="95000"/>
                </a:schemeClr>
              </a:solidFill>
            </a:endParaRPr>
          </a:p>
        </p:txBody>
      </p:sp>
    </p:spTree>
    <p:extLst>
      <p:ext uri="{BB962C8B-B14F-4D97-AF65-F5344CB8AC3E}">
        <p14:creationId xmlns:p14="http://schemas.microsoft.com/office/powerpoint/2010/main" val="31960833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1+#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282"/>
                                        </p:tgtEl>
                                        <p:attrNameLst>
                                          <p:attrName>style.visibility</p:attrName>
                                        </p:attrNameLst>
                                      </p:cBhvr>
                                      <p:to>
                                        <p:strVal val="visible"/>
                                      </p:to>
                                    </p:set>
                                    <p:anim calcmode="lin" valueType="num">
                                      <p:cBhvr additive="base">
                                        <p:cTn id="25" dur="500" fill="hold"/>
                                        <p:tgtEl>
                                          <p:spTgt spid="54282"/>
                                        </p:tgtEl>
                                        <p:attrNameLst>
                                          <p:attrName>ppt_x</p:attrName>
                                        </p:attrNameLst>
                                      </p:cBhvr>
                                      <p:tavLst>
                                        <p:tav tm="0">
                                          <p:val>
                                            <p:strVal val="0-#ppt_w/2"/>
                                          </p:val>
                                        </p:tav>
                                        <p:tav tm="100000">
                                          <p:val>
                                            <p:strVal val="#ppt_x"/>
                                          </p:val>
                                        </p:tav>
                                      </p:tavLst>
                                    </p:anim>
                                    <p:anim calcmode="lin" valueType="num">
                                      <p:cBhvr additive="base">
                                        <p:cTn id="26" dur="500" fill="hold"/>
                                        <p:tgtEl>
                                          <p:spTgt spid="5428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4281"/>
                                        </p:tgtEl>
                                        <p:attrNameLst>
                                          <p:attrName>style.visibility</p:attrName>
                                        </p:attrNameLst>
                                      </p:cBhvr>
                                      <p:to>
                                        <p:strVal val="visible"/>
                                      </p:to>
                                    </p:set>
                                    <p:anim calcmode="lin" valueType="num">
                                      <p:cBhvr additive="base">
                                        <p:cTn id="31" dur="500" fill="hold"/>
                                        <p:tgtEl>
                                          <p:spTgt spid="54281"/>
                                        </p:tgtEl>
                                        <p:attrNameLst>
                                          <p:attrName>ppt_x</p:attrName>
                                        </p:attrNameLst>
                                      </p:cBhvr>
                                      <p:tavLst>
                                        <p:tav tm="0">
                                          <p:val>
                                            <p:strVal val="#ppt_x"/>
                                          </p:val>
                                        </p:tav>
                                        <p:tav tm="100000">
                                          <p:val>
                                            <p:strVal val="#ppt_x"/>
                                          </p:val>
                                        </p:tav>
                                      </p:tavLst>
                                    </p:anim>
                                    <p:anim calcmode="lin" valueType="num">
                                      <p:cBhvr additive="base">
                                        <p:cTn id="32" dur="500" fill="hold"/>
                                        <p:tgtEl>
                                          <p:spTgt spid="542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1" grpId="0"/>
      <p:bldP spid="54282" grpId="0"/>
      <p:bldP spid="20" grpId="0" animBg="1"/>
      <p:bldP spid="2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nvGrpSpPr>
        <p:grpSpPr bwMode="auto">
          <a:xfrm>
            <a:off x="5011738" y="1931988"/>
            <a:ext cx="3859212" cy="4822825"/>
            <a:chOff x="2250" y="528"/>
            <a:chExt cx="3609" cy="3728"/>
          </a:xfrm>
        </p:grpSpPr>
        <p:sp>
          <p:nvSpPr>
            <p:cNvPr id="88081" name="Oval 3"/>
            <p:cNvSpPr>
              <a:spLocks noChangeArrowheads="1"/>
            </p:cNvSpPr>
            <p:nvPr/>
          </p:nvSpPr>
          <p:spPr bwMode="auto">
            <a:xfrm>
              <a:off x="2400" y="528"/>
              <a:ext cx="3312" cy="3728"/>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808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88068" name="Group 92"/>
          <p:cNvGrpSpPr>
            <a:grpSpLocks/>
          </p:cNvGrpSpPr>
          <p:nvPr/>
        </p:nvGrpSpPr>
        <p:grpSpPr bwMode="auto">
          <a:xfrm>
            <a:off x="4703763" y="847725"/>
            <a:ext cx="4364037" cy="5934075"/>
            <a:chOff x="4703905" y="772180"/>
            <a:chExt cx="4363894" cy="5933420"/>
          </a:xfrm>
        </p:grpSpPr>
        <p:sp>
          <p:nvSpPr>
            <p:cNvPr id="88079"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88080" name="Rectangle 2"/>
            <p:cNvSpPr>
              <a:spLocks noChangeArrowheads="1"/>
            </p:cNvSpPr>
            <p:nvPr/>
          </p:nvSpPr>
          <p:spPr bwMode="auto">
            <a:xfrm>
              <a:off x="4703905" y="772180"/>
              <a:ext cx="4055919" cy="7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a:solidFill>
                    <a:srgbClr val="FF00FF"/>
                  </a:solidFill>
                  <a:latin typeface="Times New Roman" pitchFamily="18" charset="0"/>
                </a:rPr>
                <a:t>Recognizable/Enumerable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57" name="Rectangle 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rPr>
              <a:t>Recognizable/Enumerable</a:t>
            </a:r>
          </a:p>
        </p:txBody>
      </p:sp>
      <p:sp>
        <p:nvSpPr>
          <p:cNvPr id="54281" name="Text Box 4"/>
          <p:cNvSpPr txBox="1">
            <a:spLocks noChangeArrowheads="1"/>
          </p:cNvSpPr>
          <p:nvPr/>
        </p:nvSpPr>
        <p:spPr bwMode="auto">
          <a:xfrm>
            <a:off x="3048000" y="5580063"/>
            <a:ext cx="7696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rgbClr val="92D050"/>
                </a:solidFill>
                <a:latin typeface="Times New Roman" pitchFamily="18" charset="0"/>
                <a:cs typeface="Times New Roman" pitchFamily="18" charset="0"/>
              </a:rPr>
              <a:t>If I is a yes instances M</a:t>
            </a:r>
            <a:r>
              <a:rPr lang="en-US" altLang="en-US" sz="2400" baseline="-25000">
                <a:solidFill>
                  <a:srgbClr val="92D050"/>
                </a:solidFill>
                <a:latin typeface="Times New Roman" pitchFamily="18" charset="0"/>
                <a:cs typeface="Times New Roman" pitchFamily="18" charset="0"/>
              </a:rPr>
              <a:t>enumerate</a:t>
            </a:r>
            <a:r>
              <a:rPr lang="en-US" altLang="en-US" sz="2400">
                <a:solidFill>
                  <a:srgbClr val="92D050"/>
                </a:solidFill>
                <a:latin typeface="Times New Roman" pitchFamily="18" charset="0"/>
                <a:cs typeface="Times New Roman" pitchFamily="18" charset="0"/>
                <a:sym typeface="Symbol" pitchFamily="18" charset="2"/>
              </a:rPr>
              <a:t> </a:t>
            </a:r>
          </a:p>
          <a:p>
            <a:pPr eaLnBrk="1" hangingPunct="1">
              <a:spcBef>
                <a:spcPct val="0"/>
              </a:spcBef>
            </a:pPr>
            <a:r>
              <a:rPr lang="en-US" altLang="en-US" sz="2400">
                <a:solidFill>
                  <a:srgbClr val="92D050"/>
                </a:solidFill>
                <a:latin typeface="Times New Roman" pitchFamily="18" charset="0"/>
                <a:cs typeface="Times New Roman" pitchFamily="18" charset="0"/>
                <a:sym typeface="Symbol" pitchFamily="18" charset="2"/>
              </a:rPr>
              <a:t>will eventually output it.</a:t>
            </a:r>
            <a:endParaRPr lang="en-US" altLang="en-US" sz="2400" baseline="-25000">
              <a:solidFill>
                <a:srgbClr val="92D050"/>
              </a:solidFill>
              <a:latin typeface="Times New Roman" pitchFamily="18" charset="0"/>
              <a:cs typeface="Times New Roman" pitchFamily="18" charset="0"/>
            </a:endParaRPr>
          </a:p>
        </p:txBody>
      </p:sp>
      <p:sp>
        <p:nvSpPr>
          <p:cNvPr id="54282" name="Rectangle 4"/>
          <p:cNvSpPr>
            <a:spLocks noChangeArrowheads="1"/>
          </p:cNvSpPr>
          <p:nvPr/>
        </p:nvSpPr>
        <p:spPr bwMode="auto">
          <a:xfrm>
            <a:off x="228600" y="3429000"/>
            <a:ext cx="7315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chemeClr val="tx1">
                    <a:lumMod val="95000"/>
                  </a:schemeClr>
                </a:solidFill>
                <a:latin typeface="Times New Roman" panose="02020603050405020304" pitchFamily="18" charset="0"/>
                <a:cs typeface="Times New Roman" panose="02020603050405020304" pitchFamily="18" charset="0"/>
              </a:rPr>
              <a:t>Accept</a:t>
            </a:r>
            <a:r>
              <a:rPr lang="en-US" altLang="en-US" sz="2400" dirty="0">
                <a:latin typeface="Times New Roman" pitchFamily="18" charset="0"/>
                <a:cs typeface="Times New Roman" pitchFamily="18" charset="0"/>
              </a:rPr>
              <a:t>(I)</a:t>
            </a:r>
          </a:p>
          <a:p>
            <a:pPr eaLnBrk="1" hangingPunct="1">
              <a:spcBef>
                <a:spcPct val="0"/>
              </a:spcBef>
              <a:defRPr/>
            </a:pPr>
            <a:r>
              <a:rPr lang="en-US" altLang="en-US" sz="2400" dirty="0">
                <a:latin typeface="Times New Roman" pitchFamily="18" charset="0"/>
                <a:cs typeface="Times New Roman" pitchFamily="18" charset="0"/>
              </a:rPr>
              <a:t>   Run </a:t>
            </a: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chemeClr val="tx1">
                    <a:lumMod val="95000"/>
                  </a:schemeClr>
                </a:solidFill>
                <a:latin typeface="Times New Roman" panose="02020603050405020304" pitchFamily="18" charset="0"/>
                <a:cs typeface="Times New Roman" panose="02020603050405020304" pitchFamily="18" charset="0"/>
              </a:rPr>
              <a:t>enumerate</a:t>
            </a:r>
            <a:r>
              <a:rPr lang="en-US" altLang="en-US" sz="2400" baseline="-25000" dirty="0">
                <a:solidFill>
                  <a:schemeClr val="tx1">
                    <a:lumMod val="95000"/>
                  </a:schemeClr>
                </a:solidFill>
                <a:latin typeface="Times New Roman" panose="02020603050405020304" pitchFamily="18" charset="0"/>
                <a:cs typeface="Times New Roman" panose="02020603050405020304" pitchFamily="18" charset="0"/>
              </a:rPr>
              <a:t>  </a:t>
            </a:r>
            <a:endParaRPr lang="en-US" altLang="en-US" sz="2400" dirty="0">
              <a:latin typeface="Times New Roman" pitchFamily="18" charset="0"/>
              <a:cs typeface="Times New Roman" pitchFamily="18" charset="0"/>
            </a:endParaRPr>
          </a:p>
          <a:p>
            <a:pPr eaLnBrk="1" hangingPunct="1">
              <a:spcBef>
                <a:spcPct val="0"/>
              </a:spcBef>
              <a:defRPr/>
            </a:pPr>
            <a:r>
              <a:rPr lang="en-US" altLang="en-US" sz="2400" dirty="0">
                <a:latin typeface="Times New Roman" pitchFamily="18" charset="0"/>
                <a:cs typeface="Times New Roman" pitchFamily="18" charset="0"/>
                <a:sym typeface="Symbol" pitchFamily="18" charset="2"/>
              </a:rPr>
              <a:t>   if( I gets outputted )</a:t>
            </a:r>
          </a:p>
          <a:p>
            <a:pPr eaLnBrk="1" hangingPunct="1">
              <a:spcBef>
                <a:spcPct val="0"/>
              </a:spcBef>
              <a:defRPr/>
            </a:pPr>
            <a:r>
              <a:rPr lang="en-US" altLang="en-US" sz="2400" dirty="0">
                <a:latin typeface="Times New Roman" pitchFamily="18" charset="0"/>
                <a:cs typeface="Times New Roman" pitchFamily="18" charset="0"/>
                <a:sym typeface="Symbol" pitchFamily="18" charset="2"/>
              </a:rPr>
              <a:t>       halt and accept </a:t>
            </a:r>
            <a:endParaRPr lang="en-US" altLang="en-US" sz="2400" dirty="0">
              <a:latin typeface="Times New Roman" pitchFamily="18" charset="0"/>
              <a:cs typeface="Times New Roman" pitchFamily="18" charset="0"/>
            </a:endParaRPr>
          </a:p>
        </p:txBody>
      </p:sp>
      <p:sp>
        <p:nvSpPr>
          <p:cNvPr id="15"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algn="l"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
        <p:nvSpPr>
          <p:cNvPr id="88073" name="Rectangle 1"/>
          <p:cNvSpPr>
            <a:spLocks noChangeArrowheads="1"/>
          </p:cNvSpPr>
          <p:nvPr/>
        </p:nvSpPr>
        <p:spPr bwMode="auto">
          <a:xfrm>
            <a:off x="25400" y="-4763"/>
            <a:ext cx="1941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Recognizable:</a:t>
            </a:r>
          </a:p>
        </p:txBody>
      </p:sp>
      <p:grpSp>
        <p:nvGrpSpPr>
          <p:cNvPr id="88074" name="Group 1"/>
          <p:cNvGrpSpPr>
            <a:grpSpLocks/>
          </p:cNvGrpSpPr>
          <p:nvPr/>
        </p:nvGrpSpPr>
        <p:grpSpPr bwMode="auto">
          <a:xfrm>
            <a:off x="34925" y="1684338"/>
            <a:ext cx="5305425" cy="1504950"/>
            <a:chOff x="34600" y="1684814"/>
            <a:chExt cx="5305128" cy="1504653"/>
          </a:xfrm>
        </p:grpSpPr>
        <p:sp>
          <p:nvSpPr>
            <p:cNvPr id="16" name="Rectangle 1"/>
            <p:cNvSpPr>
              <a:spLocks noChangeArrowheads="1"/>
            </p:cNvSpPr>
            <p:nvPr/>
          </p:nvSpPr>
          <p:spPr bwMode="auto">
            <a:xfrm>
              <a:off x="761634" y="1989554"/>
              <a:ext cx="4578094" cy="119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a:solidFill>
                    <a:schemeClr val="tx1">
                      <a:lumMod val="95000"/>
                    </a:schemeClr>
                  </a:solidFill>
                </a:rPr>
                <a:t>The TM must output  yes instances.</a:t>
              </a:r>
            </a:p>
            <a:p>
              <a:pPr algn="l" eaLnBrk="1" hangingPunct="1">
                <a:spcBef>
                  <a:spcPct val="0"/>
                </a:spcBef>
                <a:buFontTx/>
                <a:buNone/>
                <a:defRPr/>
              </a:pPr>
              <a:r>
                <a:rPr lang="en-US" altLang="en-US" sz="2400" dirty="0">
                  <a:solidFill>
                    <a:schemeClr val="tx1">
                      <a:lumMod val="95000"/>
                    </a:schemeClr>
                  </a:solidFill>
                </a:rPr>
                <a:t>They will never all be outputted.</a:t>
              </a:r>
              <a:br>
                <a:rPr lang="en-US" altLang="en-US" sz="2400" dirty="0">
                  <a:solidFill>
                    <a:schemeClr val="tx1">
                      <a:lumMod val="95000"/>
                    </a:schemeClr>
                  </a:solidFill>
                </a:rPr>
              </a:br>
              <a:r>
                <a:rPr lang="en-US" altLang="en-US" sz="2400" dirty="0">
                  <a:solidFill>
                    <a:schemeClr val="tx1">
                      <a:lumMod val="95000"/>
                    </a:schemeClr>
                  </a:solidFill>
                </a:rPr>
                <a:t>But each </a:t>
              </a:r>
              <a:r>
                <a:rPr lang="en-US" altLang="en-US" sz="2400" dirty="0" err="1">
                  <a:solidFill>
                    <a:schemeClr val="tx1">
                      <a:lumMod val="95000"/>
                    </a:schemeClr>
                  </a:solidFill>
                </a:rPr>
                <a:t>I</a:t>
              </a:r>
              <a:r>
                <a:rPr lang="en-US" altLang="en-US" sz="2400" baseline="-25000" dirty="0" err="1">
                  <a:solidFill>
                    <a:schemeClr val="tx1">
                      <a:lumMod val="95000"/>
                    </a:schemeClr>
                  </a:solidFill>
                </a:rPr>
                <a:t>yes</a:t>
              </a:r>
              <a:r>
                <a:rPr lang="en-US" altLang="en-US" sz="2400" dirty="0">
                  <a:solidFill>
                    <a:schemeClr val="tx1">
                      <a:lumMod val="95000"/>
                    </a:schemeClr>
                  </a:solidFill>
                </a:rPr>
                <a:t> eventually will be. </a:t>
              </a:r>
            </a:p>
          </p:txBody>
        </p:sp>
        <p:sp>
          <p:nvSpPr>
            <p:cNvPr id="88078" name="Rectangle 1"/>
            <p:cNvSpPr>
              <a:spLocks noChangeArrowheads="1"/>
            </p:cNvSpPr>
            <p:nvPr/>
          </p:nvSpPr>
          <p:spPr bwMode="auto">
            <a:xfrm>
              <a:off x="34600" y="1684814"/>
              <a:ext cx="17540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solidFill>
                    <a:schemeClr val="tx2"/>
                  </a:solidFill>
                  <a:latin typeface="Times New Roman" pitchFamily="18" charset="0"/>
                </a:rPr>
                <a:t>Enumerable:</a:t>
              </a:r>
            </a:p>
          </p:txBody>
        </p:sp>
      </p:grpSp>
      <p:sp>
        <p:nvSpPr>
          <p:cNvPr id="20" name="AutoShape 97"/>
          <p:cNvSpPr>
            <a:spLocks noChangeArrowheads="1"/>
          </p:cNvSpPr>
          <p:nvPr/>
        </p:nvSpPr>
        <p:spPr bwMode="auto">
          <a:xfrm flipV="1">
            <a:off x="5105400" y="685800"/>
            <a:ext cx="685800" cy="2362200"/>
          </a:xfrm>
          <a:prstGeom prst="curvedLeftArrow">
            <a:avLst>
              <a:gd name="adj1" fmla="val 68889"/>
              <a:gd name="adj2" fmla="val 137778"/>
              <a:gd name="adj3" fmla="val 33333"/>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US" altLang="en-US">
              <a:latin typeface="Times New Roman" pitchFamily="18" charset="0"/>
            </a:endParaRPr>
          </a:p>
        </p:txBody>
      </p:sp>
      <p:sp>
        <p:nvSpPr>
          <p:cNvPr id="23" name="Rectangle 1"/>
          <p:cNvSpPr>
            <a:spLocks noChangeArrowheads="1"/>
          </p:cNvSpPr>
          <p:nvPr/>
        </p:nvSpPr>
        <p:spPr bwMode="auto">
          <a:xfrm>
            <a:off x="-76200" y="2281238"/>
            <a:ext cx="13493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400" dirty="0" err="1">
                <a:solidFill>
                  <a:schemeClr val="tx1">
                    <a:lumMod val="95000"/>
                  </a:schemeClr>
                </a:solidFill>
              </a:rPr>
              <a:t>M</a:t>
            </a:r>
            <a:r>
              <a:rPr lang="en-US" altLang="en-US" sz="2400" baseline="-25000" dirty="0" err="1">
                <a:solidFill>
                  <a:schemeClr val="tx1">
                    <a:lumMod val="95000"/>
                  </a:schemeClr>
                </a:solidFill>
              </a:rPr>
              <a:t>Enumerate</a:t>
            </a:r>
            <a:endParaRPr lang="en-US" altLang="en-US" sz="2400" baseline="-25000" dirty="0">
              <a:solidFill>
                <a:schemeClr val="tx1">
                  <a:lumMod val="95000"/>
                </a:schemeClr>
              </a:solidFill>
            </a:endParaRPr>
          </a:p>
        </p:txBody>
      </p:sp>
    </p:spTree>
    <p:extLst>
      <p:ext uri="{BB962C8B-B14F-4D97-AF65-F5344CB8AC3E}">
        <p14:creationId xmlns:p14="http://schemas.microsoft.com/office/powerpoint/2010/main" val="2903436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1+#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1+#ppt_w/2"/>
                                          </p:val>
                                        </p:tav>
                                        <p:tav tm="100000">
                                          <p:val>
                                            <p:strVal val="#ppt_x"/>
                                          </p:val>
                                        </p:tav>
                                      </p:tavLst>
                                    </p:anim>
                                    <p:anim calcmode="lin" valueType="num">
                                      <p:cBhvr additive="base">
                                        <p:cTn id="1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282"/>
                                        </p:tgtEl>
                                        <p:attrNameLst>
                                          <p:attrName>style.visibility</p:attrName>
                                        </p:attrNameLst>
                                      </p:cBhvr>
                                      <p:to>
                                        <p:strVal val="visible"/>
                                      </p:to>
                                    </p:set>
                                    <p:anim calcmode="lin" valueType="num">
                                      <p:cBhvr additive="base">
                                        <p:cTn id="19" dur="500" fill="hold"/>
                                        <p:tgtEl>
                                          <p:spTgt spid="54282"/>
                                        </p:tgtEl>
                                        <p:attrNameLst>
                                          <p:attrName>ppt_x</p:attrName>
                                        </p:attrNameLst>
                                      </p:cBhvr>
                                      <p:tavLst>
                                        <p:tav tm="0">
                                          <p:val>
                                            <p:strVal val="0-#ppt_w/2"/>
                                          </p:val>
                                        </p:tav>
                                        <p:tav tm="100000">
                                          <p:val>
                                            <p:strVal val="#ppt_x"/>
                                          </p:val>
                                        </p:tav>
                                      </p:tavLst>
                                    </p:anim>
                                    <p:anim calcmode="lin" valueType="num">
                                      <p:cBhvr additive="base">
                                        <p:cTn id="20" dur="500" fill="hold"/>
                                        <p:tgtEl>
                                          <p:spTgt spid="5428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4281"/>
                                        </p:tgtEl>
                                        <p:attrNameLst>
                                          <p:attrName>style.visibility</p:attrName>
                                        </p:attrNameLst>
                                      </p:cBhvr>
                                      <p:to>
                                        <p:strVal val="visible"/>
                                      </p:to>
                                    </p:set>
                                    <p:anim calcmode="lin" valueType="num">
                                      <p:cBhvr additive="base">
                                        <p:cTn id="25" dur="500" fill="hold"/>
                                        <p:tgtEl>
                                          <p:spTgt spid="54281"/>
                                        </p:tgtEl>
                                        <p:attrNameLst>
                                          <p:attrName>ppt_x</p:attrName>
                                        </p:attrNameLst>
                                      </p:cBhvr>
                                      <p:tavLst>
                                        <p:tav tm="0">
                                          <p:val>
                                            <p:strVal val="#ppt_x"/>
                                          </p:val>
                                        </p:tav>
                                        <p:tav tm="100000">
                                          <p:val>
                                            <p:strVal val="#ppt_x"/>
                                          </p:val>
                                        </p:tav>
                                      </p:tavLst>
                                    </p:anim>
                                    <p:anim calcmode="lin" valueType="num">
                                      <p:cBhvr additive="base">
                                        <p:cTn id="26" dur="500" fill="hold"/>
                                        <p:tgtEl>
                                          <p:spTgt spid="542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1" grpId="0"/>
      <p:bldP spid="54282" grpId="0"/>
      <p:bldP spid="20" grpId="0" animBg="1"/>
      <p:bldP spid="2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8" name="Text Box 6"/>
          <p:cNvSpPr txBox="1">
            <a:spLocks noChangeArrowheads="1"/>
          </p:cNvSpPr>
          <p:nvPr/>
        </p:nvSpPr>
        <p:spPr bwMode="auto">
          <a:xfrm>
            <a:off x="1297781" y="1062831"/>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p>
          <a:p>
            <a:pPr algn="l"/>
            <a:r>
              <a:rPr lang="en-US" altLang="en-US" sz="2400" dirty="0"/>
              <a:t>{“M” | M halts empty string}</a:t>
            </a:r>
          </a:p>
          <a:p>
            <a:pPr algn="l"/>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r>
              <a:rPr lang="en-US" altLang="en-US" sz="2400" dirty="0">
                <a:sym typeface="Symbol" pitchFamily="18" charset="2"/>
              </a:rPr>
              <a:t> </a:t>
            </a:r>
            <a:r>
              <a:rPr lang="en-US" altLang="en-US" sz="2400" dirty="0"/>
              <a:t>TM M</a:t>
            </a:r>
            <a:r>
              <a:rPr lang="en-US" altLang="en-US" sz="2400" baseline="30000" dirty="0"/>
              <a:t>* </a:t>
            </a:r>
            <a:r>
              <a:rPr lang="en-US" altLang="en-US" sz="2400" dirty="0"/>
              <a:t>{I | M</a:t>
            </a:r>
            <a:r>
              <a:rPr lang="en-US" altLang="en-US" sz="2400" baseline="30000" dirty="0"/>
              <a:t>*</a:t>
            </a:r>
            <a:r>
              <a:rPr lang="en-US" altLang="en-US" sz="2400" dirty="0"/>
              <a:t> halts on I}</a:t>
            </a:r>
          </a:p>
        </p:txBody>
      </p:sp>
      <p:sp>
        <p:nvSpPr>
          <p:cNvPr id="9524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8"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142754" y="1598886"/>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i="1" dirty="0">
                <a:solidFill>
                  <a:schemeClr val="accent2"/>
                </a:solidFill>
                <a:latin typeface="Times New Roman" pitchFamily="18" charset="0"/>
              </a:rPr>
              <a:t>Halting</a:t>
            </a:r>
            <a:endParaRPr lang="en-US" altLang="en-US" sz="2400" i="1" baseline="-25000" dirty="0">
              <a:solidFill>
                <a:schemeClr val="accent2"/>
              </a:solidFill>
              <a:latin typeface="Times New Roman" pitchFamily="18" charset="0"/>
            </a:endParaRPr>
          </a:p>
        </p:txBody>
      </p:sp>
      <p:sp>
        <p:nvSpPr>
          <p:cNvPr id="9" name="Text Box 16"/>
          <p:cNvSpPr txBox="1">
            <a:spLocks noChangeArrowheads="1"/>
          </p:cNvSpPr>
          <p:nvPr/>
        </p:nvSpPr>
        <p:spPr bwMode="auto">
          <a:xfrm>
            <a:off x="942104" y="1555349"/>
            <a:ext cx="8136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600" dirty="0">
                <a:solidFill>
                  <a:schemeClr val="tx2"/>
                </a:solidFill>
              </a:rPr>
              <a:t>=</a:t>
            </a:r>
            <a:endParaRPr lang="en-US" altLang="en-US" sz="3600" i="1" dirty="0">
              <a:solidFill>
                <a:schemeClr val="tx2"/>
              </a:solidFill>
            </a:endParaRPr>
          </a:p>
        </p:txBody>
      </p:sp>
      <p:sp>
        <p:nvSpPr>
          <p:cNvPr id="11" name="Text Box 16"/>
          <p:cNvSpPr txBox="1">
            <a:spLocks noChangeArrowheads="1"/>
          </p:cNvSpPr>
          <p:nvPr/>
        </p:nvSpPr>
        <p:spPr bwMode="auto">
          <a:xfrm>
            <a:off x="7019925" y="5949280"/>
            <a:ext cx="1712913"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5" name="Text Box 16"/>
          <p:cNvSpPr txBox="1">
            <a:spLocks noChangeArrowheads="1"/>
          </p:cNvSpPr>
          <p:nvPr/>
        </p:nvSpPr>
        <p:spPr bwMode="auto">
          <a:xfrm>
            <a:off x="6494620" y="1527296"/>
            <a:ext cx="8136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600" dirty="0">
                <a:solidFill>
                  <a:schemeClr val="tx2"/>
                </a:solidFill>
              </a:rPr>
              <a:t>=</a:t>
            </a:r>
            <a:endParaRPr lang="en-US" altLang="en-US" sz="3600" i="1" dirty="0">
              <a:solidFill>
                <a:schemeClr val="tx2"/>
              </a:solidFill>
            </a:endParaRPr>
          </a:p>
        </p:txBody>
      </p:sp>
      <p:sp>
        <p:nvSpPr>
          <p:cNvPr id="16" name="Text Box 16"/>
          <p:cNvSpPr txBox="1">
            <a:spLocks noChangeArrowheads="1"/>
          </p:cNvSpPr>
          <p:nvPr/>
        </p:nvSpPr>
        <p:spPr bwMode="auto">
          <a:xfrm>
            <a:off x="5940152" y="2060848"/>
            <a:ext cx="22451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Easy to prove</a:t>
            </a:r>
            <a:endParaRPr lang="en-US" altLang="en-US" sz="2400" i="1" dirty="0">
              <a:solidFill>
                <a:schemeClr val="tx2"/>
              </a:solidFill>
            </a:endParaRPr>
          </a:p>
        </p:txBody>
      </p:sp>
      <p:sp>
        <p:nvSpPr>
          <p:cNvPr id="19" name="Text Box 6"/>
          <p:cNvSpPr txBox="1">
            <a:spLocks noChangeArrowheads="1"/>
          </p:cNvSpPr>
          <p:nvPr/>
        </p:nvSpPr>
        <p:spPr bwMode="auto">
          <a:xfrm>
            <a:off x="4572000" y="6351413"/>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does </a:t>
            </a:r>
            <a:r>
              <a:rPr lang="en-US" altLang="en-US" sz="2400" dirty="0">
                <a:solidFill>
                  <a:srgbClr val="FF0000"/>
                </a:solidFill>
              </a:rPr>
              <a:t>not</a:t>
            </a:r>
            <a:r>
              <a:rPr lang="en-US" altLang="en-US" sz="2400" dirty="0"/>
              <a:t> halt on I}</a:t>
            </a:r>
          </a:p>
        </p:txBody>
      </p:sp>
      <p:sp>
        <p:nvSpPr>
          <p:cNvPr id="21"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77208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4" presetClass="path" presetSubtype="0" accel="50000" decel="50000" fill="hold" grpId="1" nodeType="clickEffect">
                                  <p:stCondLst>
                                    <p:cond delay="0"/>
                                  </p:stCondLst>
                                  <p:childTnLst>
                                    <p:animMotion origin="layout" path="M 0.00834 0.00648 L 0.01216 -0.63218 " pathEditMode="relative" rAng="0" ptsTypes="AA">
                                      <p:cBhvr>
                                        <p:cTn id="16" dur="1000" fill="hold"/>
                                        <p:tgtEl>
                                          <p:spTgt spid="11"/>
                                        </p:tgtEl>
                                        <p:attrNameLst>
                                          <p:attrName>ppt_x</p:attrName>
                                          <p:attrName>ppt_y</p:attrName>
                                        </p:attrNameLst>
                                      </p:cBhvr>
                                      <p:rCtr x="191" y="-31944"/>
                                    </p:animMotion>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5" grpId="0"/>
      <p:bldP spid="16" grpId="0"/>
      <p:bldP spid="19"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6"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7"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0430"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grpSp>
        <p:nvGrpSpPr>
          <p:cNvPr id="2" name="Group 17"/>
          <p:cNvGrpSpPr>
            <a:grpSpLocks/>
          </p:cNvGrpSpPr>
          <p:nvPr/>
        </p:nvGrpSpPr>
        <p:grpSpPr bwMode="auto">
          <a:xfrm>
            <a:off x="1258888" y="1470025"/>
            <a:ext cx="2732087" cy="1385888"/>
            <a:chOff x="793" y="926"/>
            <a:chExt cx="1721" cy="873"/>
          </a:xfrm>
        </p:grpSpPr>
        <p:sp>
          <p:nvSpPr>
            <p:cNvPr id="6658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6582" name="Rectangle 19"/>
            <p:cNvSpPr>
              <a:spLocks noChangeArrowheads="1"/>
            </p:cNvSpPr>
            <p:nvPr/>
          </p:nvSpPr>
          <p:spPr bwMode="auto">
            <a:xfrm>
              <a:off x="793" y="926"/>
              <a:ext cx="172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No: </a:t>
              </a:r>
              <a:r>
                <a:rPr lang="en-US" altLang="en-US" sz="2400"/>
                <a:t>Does not halt</a:t>
              </a:r>
            </a:p>
          </p:txBody>
        </p:sp>
      </p:grpSp>
      <p:grpSp>
        <p:nvGrpSpPr>
          <p:cNvPr id="3" name="Group 21"/>
          <p:cNvGrpSpPr>
            <a:grpSpLocks/>
          </p:cNvGrpSpPr>
          <p:nvPr/>
        </p:nvGrpSpPr>
        <p:grpSpPr bwMode="auto">
          <a:xfrm>
            <a:off x="3908425" y="4783138"/>
            <a:ext cx="3271838" cy="519112"/>
            <a:chOff x="2500" y="3285"/>
            <a:chExt cx="2061" cy="327"/>
          </a:xfrm>
        </p:grpSpPr>
        <p:sp>
          <p:nvSpPr>
            <p:cNvPr id="66579"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6580" name="Rectangle 23"/>
            <p:cNvSpPr>
              <a:spLocks noChangeArrowheads="1"/>
            </p:cNvSpPr>
            <p:nvPr/>
          </p:nvSpPr>
          <p:spPr bwMode="auto">
            <a:xfrm>
              <a:off x="2656" y="3285"/>
              <a:ext cx="190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olidFill>
                    <a:srgbClr val="66FF33"/>
                  </a:solidFill>
                </a:rPr>
                <a:t>Yes:</a:t>
              </a:r>
              <a:r>
                <a:rPr lang="en-US" altLang="en-US" sz="2400"/>
                <a:t> Does not halt.</a:t>
              </a:r>
            </a:p>
          </p:txBody>
        </p:sp>
      </p:grpSp>
      <p:grpSp>
        <p:nvGrpSpPr>
          <p:cNvPr id="6" name="Group 5"/>
          <p:cNvGrpSpPr>
            <a:grpSpLocks/>
          </p:cNvGrpSpPr>
          <p:nvPr/>
        </p:nvGrpSpPr>
        <p:grpSpPr bwMode="auto">
          <a:xfrm>
            <a:off x="7216775" y="2513013"/>
            <a:ext cx="1800225" cy="2882900"/>
            <a:chOff x="4194" y="1993"/>
            <a:chExt cx="1422" cy="2207"/>
          </a:xfrm>
        </p:grpSpPr>
        <p:pic>
          <p:nvPicPr>
            <p:cNvPr id="6657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8"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7" name="Group 32"/>
          <p:cNvGrpSpPr>
            <a:grpSpLocks/>
          </p:cNvGrpSpPr>
          <p:nvPr/>
        </p:nvGrpSpPr>
        <p:grpSpPr bwMode="auto">
          <a:xfrm>
            <a:off x="1905000" y="2513013"/>
            <a:ext cx="1800225" cy="2903537"/>
            <a:chOff x="4194" y="1993"/>
            <a:chExt cx="1422" cy="2198"/>
          </a:xfrm>
        </p:grpSpPr>
        <p:pic>
          <p:nvPicPr>
            <p:cNvPr id="6657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6"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4"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Tree>
    <p:extLst>
      <p:ext uri="{BB962C8B-B14F-4D97-AF65-F5344CB8AC3E}">
        <p14:creationId xmlns:p14="http://schemas.microsoft.com/office/powerpoint/2010/main" val="29463310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0430"/>
                                        </p:tgtEl>
                                        <p:attrNameLst>
                                          <p:attrName>style.visibility</p:attrName>
                                        </p:attrNameLst>
                                      </p:cBhvr>
                                      <p:to>
                                        <p:strVal val="visible"/>
                                      </p:to>
                                    </p:set>
                                    <p:anim calcmode="lin" valueType="num">
                                      <p:cBhvr additive="base">
                                        <p:cTn id="31" dur="500" fill="hold"/>
                                        <p:tgtEl>
                                          <p:spTgt spid="60430"/>
                                        </p:tgtEl>
                                        <p:attrNameLst>
                                          <p:attrName>ppt_x</p:attrName>
                                        </p:attrNameLst>
                                      </p:cBhvr>
                                      <p:tavLst>
                                        <p:tav tm="0">
                                          <p:val>
                                            <p:strVal val="#ppt_x"/>
                                          </p:val>
                                        </p:tav>
                                        <p:tav tm="100000">
                                          <p:val>
                                            <p:strVal val="#ppt_x"/>
                                          </p:val>
                                        </p:tav>
                                      </p:tavLst>
                                    </p:anim>
                                    <p:anim calcmode="lin" valueType="num">
                                      <p:cBhvr additive="base">
                                        <p:cTn id="32" dur="500" fill="hold"/>
                                        <p:tgtEl>
                                          <p:spTgt spid="6043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60427"/>
                                        </p:tgtEl>
                                        <p:attrNameLst>
                                          <p:attrName>style.visibility</p:attrName>
                                        </p:attrNameLst>
                                      </p:cBhvr>
                                      <p:to>
                                        <p:strVal val="visible"/>
                                      </p:to>
                                    </p:set>
                                    <p:anim calcmode="lin" valueType="num">
                                      <p:cBhvr additive="base">
                                        <p:cTn id="47" dur="500" fill="hold"/>
                                        <p:tgtEl>
                                          <p:spTgt spid="60427"/>
                                        </p:tgtEl>
                                        <p:attrNameLst>
                                          <p:attrName>ppt_x</p:attrName>
                                        </p:attrNameLst>
                                      </p:cBhvr>
                                      <p:tavLst>
                                        <p:tav tm="0">
                                          <p:val>
                                            <p:strVal val="0-#ppt_w/2"/>
                                          </p:val>
                                        </p:tav>
                                        <p:tav tm="100000">
                                          <p:val>
                                            <p:strVal val="#ppt_x"/>
                                          </p:val>
                                        </p:tav>
                                      </p:tavLst>
                                    </p:anim>
                                    <p:anim calcmode="lin" valueType="num">
                                      <p:cBhvr additive="base">
                                        <p:cTn id="48" dur="500" fill="hold"/>
                                        <p:tgtEl>
                                          <p:spTgt spid="6042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60426"/>
                                        </p:tgtEl>
                                        <p:attrNameLst>
                                          <p:attrName>style.visibility</p:attrName>
                                        </p:attrNameLst>
                                      </p:cBhvr>
                                      <p:to>
                                        <p:strVal val="visible"/>
                                      </p:to>
                                    </p:set>
                                    <p:anim calcmode="lin" valueType="num">
                                      <p:cBhvr additive="base">
                                        <p:cTn id="51" dur="500" fill="hold"/>
                                        <p:tgtEl>
                                          <p:spTgt spid="60426"/>
                                        </p:tgtEl>
                                        <p:attrNameLst>
                                          <p:attrName>ppt_x</p:attrName>
                                        </p:attrNameLst>
                                      </p:cBhvr>
                                      <p:tavLst>
                                        <p:tav tm="0">
                                          <p:val>
                                            <p:strVal val="0-#ppt_w/2"/>
                                          </p:val>
                                        </p:tav>
                                        <p:tav tm="100000">
                                          <p:val>
                                            <p:strVal val="#ppt_x"/>
                                          </p:val>
                                        </p:tav>
                                      </p:tavLst>
                                    </p:anim>
                                    <p:anim calcmode="lin" valueType="num">
                                      <p:cBhvr additive="base">
                                        <p:cTn id="52" dur="500" fill="hold"/>
                                        <p:tgtEl>
                                          <p:spTgt spid="6042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1+#ppt_w/2"/>
                                          </p:val>
                                        </p:tav>
                                        <p:tav tm="100000">
                                          <p:val>
                                            <p:strVal val="#ppt_x"/>
                                          </p:val>
                                        </p:tav>
                                      </p:tavLst>
                                    </p:anim>
                                    <p:anim calcmode="lin" valueType="num">
                                      <p:cBhvr additive="base">
                                        <p:cTn id="5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6"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1+#ppt_w/2"/>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60426" grpId="0"/>
      <p:bldP spid="60427" grpId="0" animBg="1"/>
      <p:bldP spid="376871" grpId="0" animBg="1"/>
      <p:bldP spid="4" grpId="0" autoUpdateAnimBg="0"/>
      <p:bldP spid="60430" grpId="0"/>
      <p:bldP spid="5"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36513" y="673100"/>
            <a:ext cx="9577388" cy="378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Undecidable problems: Halting Problem </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TM M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“J”,I</a:t>
            </a:r>
            <a:r>
              <a:rPr lang="en-US" altLang="en-US" sz="2400" dirty="0">
                <a:sym typeface="Symbol" pitchFamily="18" charset="2"/>
              </a:rPr>
              <a:t></a:t>
            </a:r>
            <a:r>
              <a:rPr lang="en-US" altLang="en-US" sz="2400" dirty="0"/>
              <a:t> | Java program J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“P”,I</a:t>
            </a:r>
            <a:r>
              <a:rPr lang="en-US" altLang="en-US" sz="2400" dirty="0">
                <a:sym typeface="Symbol" pitchFamily="18" charset="2"/>
              </a:rPr>
              <a:t></a:t>
            </a:r>
            <a:r>
              <a:rPr lang="en-US" altLang="en-US" sz="2400" dirty="0"/>
              <a:t> | Primitive Recursive Program P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“P”,I</a:t>
            </a:r>
            <a:r>
              <a:rPr lang="en-US" altLang="en-US" sz="2400" dirty="0">
                <a:sym typeface="Symbol" pitchFamily="18" charset="2"/>
              </a:rPr>
              <a:t></a:t>
            </a:r>
            <a:r>
              <a:rPr lang="en-US" altLang="en-US" sz="2400" dirty="0"/>
              <a:t> | Recursive Program P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Register Machine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“C”,I</a:t>
            </a:r>
            <a:r>
              <a:rPr lang="en-US" altLang="en-US" sz="2400" dirty="0">
                <a:sym typeface="Symbol" pitchFamily="18" charset="2"/>
              </a:rPr>
              <a:t></a:t>
            </a:r>
            <a:r>
              <a:rPr lang="en-US" altLang="en-US" sz="2400" dirty="0"/>
              <a:t> | Uniform circuit C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Quantum Machine M Java halts on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“G”,I</a:t>
            </a:r>
            <a:r>
              <a:rPr lang="en-US" altLang="en-US" sz="2400" dirty="0">
                <a:sym typeface="Symbol" pitchFamily="18" charset="2"/>
              </a:rPr>
              <a:t></a:t>
            </a:r>
            <a:r>
              <a:rPr lang="en-US" altLang="en-US" sz="2400" dirty="0"/>
              <a:t> | Context Sensitive Grammar G generates string input I}</a:t>
            </a:r>
          </a:p>
          <a:p>
            <a:pPr lvl="1" algn="l">
              <a:buFont typeface="Arial" pitchFamily="34" charset="0"/>
              <a:buChar char="•"/>
            </a:pPr>
            <a:r>
              <a:rPr lang="en-US" altLang="en-US" sz="2400" dirty="0"/>
              <a:t> = {</a:t>
            </a:r>
            <a:r>
              <a:rPr lang="en-US" altLang="en-US" sz="2400" dirty="0">
                <a:sym typeface="Symbol" pitchFamily="18" charset="2"/>
              </a:rPr>
              <a:t></a:t>
            </a:r>
            <a:r>
              <a:rPr lang="en-US" altLang="en-US" sz="2400" dirty="0"/>
              <a:t>“H”,I</a:t>
            </a:r>
            <a:r>
              <a:rPr lang="en-US" altLang="en-US" sz="2400" dirty="0">
                <a:sym typeface="Symbol" pitchFamily="18" charset="2"/>
              </a:rPr>
              <a:t></a:t>
            </a:r>
            <a:r>
              <a:rPr lang="en-US" altLang="en-US" sz="2400" dirty="0"/>
              <a:t> | Human H halts on input I}</a:t>
            </a:r>
          </a:p>
        </p:txBody>
      </p:sp>
      <p:cxnSp>
        <p:nvCxnSpPr>
          <p:cNvPr id="9" name="Straight Connector 8"/>
          <p:cNvCxnSpPr>
            <a:cxnSpLocks noChangeShapeType="1"/>
          </p:cNvCxnSpPr>
          <p:nvPr/>
        </p:nvCxnSpPr>
        <p:spPr bwMode="auto">
          <a:xfrm>
            <a:off x="611188" y="3124200"/>
            <a:ext cx="6121400" cy="0"/>
          </a:xfrm>
          <a:prstGeom prst="line">
            <a:avLst/>
          </a:prstGeom>
          <a:noFill/>
          <a:ln w="3492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sp>
        <p:nvSpPr>
          <p:cNvPr id="10" name="Rectangle 9"/>
          <p:cNvSpPr>
            <a:spLocks noChangeArrowheads="1"/>
          </p:cNvSpPr>
          <p:nvPr/>
        </p:nvSpPr>
        <p:spPr bwMode="auto">
          <a:xfrm>
            <a:off x="1979613" y="5037138"/>
            <a:ext cx="46370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n, circuit computed in time size(n)</a:t>
            </a:r>
            <a:endParaRPr lang="en-CA" altLang="en-US" sz="2400"/>
          </a:p>
        </p:txBody>
      </p:sp>
      <p:cxnSp>
        <p:nvCxnSpPr>
          <p:cNvPr id="11" name="Straight Connector 10"/>
          <p:cNvCxnSpPr>
            <a:cxnSpLocks noChangeShapeType="1"/>
          </p:cNvCxnSpPr>
          <p:nvPr/>
        </p:nvCxnSpPr>
        <p:spPr bwMode="auto">
          <a:xfrm>
            <a:off x="611188" y="4194175"/>
            <a:ext cx="4897437" cy="0"/>
          </a:xfrm>
          <a:prstGeom prst="line">
            <a:avLst/>
          </a:prstGeom>
          <a:noFill/>
          <a:ln w="3492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sp>
        <p:nvSpPr>
          <p:cNvPr id="12" name="Rectangle 11"/>
          <p:cNvSpPr>
            <a:spLocks noChangeArrowheads="1"/>
          </p:cNvSpPr>
          <p:nvPr/>
        </p:nvSpPr>
        <p:spPr bwMode="auto">
          <a:xfrm>
            <a:off x="1979613" y="5414963"/>
            <a:ext cx="24812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Every human dies.</a:t>
            </a:r>
            <a:endParaRPr lang="en-CA" altLang="en-US" sz="2400"/>
          </a:p>
        </p:txBody>
      </p:sp>
      <p:cxnSp>
        <p:nvCxnSpPr>
          <p:cNvPr id="15" name="Straight Connector 14"/>
          <p:cNvCxnSpPr>
            <a:cxnSpLocks noChangeShapeType="1"/>
          </p:cNvCxnSpPr>
          <p:nvPr/>
        </p:nvCxnSpPr>
        <p:spPr bwMode="auto">
          <a:xfrm>
            <a:off x="611188" y="2006600"/>
            <a:ext cx="7345362" cy="0"/>
          </a:xfrm>
          <a:prstGeom prst="line">
            <a:avLst/>
          </a:prstGeom>
          <a:noFill/>
          <a:ln w="3492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sp>
        <p:nvSpPr>
          <p:cNvPr id="16" name="Rectangle 15"/>
          <p:cNvSpPr>
            <a:spLocks noChangeArrowheads="1"/>
          </p:cNvSpPr>
          <p:nvPr/>
        </p:nvSpPr>
        <p:spPr bwMode="auto">
          <a:xfrm>
            <a:off x="1979613" y="4652963"/>
            <a:ext cx="5178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Every primitive recursive program halts.</a:t>
            </a:r>
            <a:endParaRPr lang="en-CA" altLang="en-US" sz="2400" dirty="0"/>
          </a:p>
        </p:txBody>
      </p:sp>
      <p:sp>
        <p:nvSpPr>
          <p:cNvPr id="13" name="Text Box 3">
            <a:extLst>
              <a:ext uri="{FF2B5EF4-FFF2-40B4-BE49-F238E27FC236}">
                <a16:creationId xmlns:a16="http://schemas.microsoft.com/office/drawing/2014/main" id="{55DF32C3-CDDF-4E1A-BBE4-DF8881C0AE14}"/>
              </a:ext>
            </a:extLst>
          </p:cNvPr>
          <p:cNvSpPr txBox="1">
            <a:spLocks noChangeArrowheads="1"/>
          </p:cNvSpPr>
          <p:nvPr/>
        </p:nvSpPr>
        <p:spPr bwMode="auto">
          <a:xfrm>
            <a:off x="2943857" y="115888"/>
            <a:ext cx="32769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List of Problems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76838">
                                            <p:txEl>
                                              <p:pRg st="0" end="0"/>
                                            </p:txEl>
                                          </p:spTgt>
                                        </p:tgtEl>
                                        <p:attrNameLst>
                                          <p:attrName>style.visibility</p:attrName>
                                        </p:attrNameLst>
                                      </p:cBhvr>
                                      <p:to>
                                        <p:strVal val="visible"/>
                                      </p:to>
                                    </p:set>
                                    <p:anim calcmode="lin" valueType="num">
                                      <p:cBhvr additive="base">
                                        <p:cTn id="13" dur="500" fill="hold"/>
                                        <p:tgtEl>
                                          <p:spTgt spid="37683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7683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76838">
                                            <p:txEl>
                                              <p:pRg st="1" end="1"/>
                                            </p:txEl>
                                          </p:spTgt>
                                        </p:tgtEl>
                                        <p:attrNameLst>
                                          <p:attrName>style.visibility</p:attrName>
                                        </p:attrNameLst>
                                      </p:cBhvr>
                                      <p:to>
                                        <p:strVal val="visible"/>
                                      </p:to>
                                    </p:set>
                                    <p:anim calcmode="lin" valueType="num">
                                      <p:cBhvr additive="base">
                                        <p:cTn id="17" dur="500" fill="hold"/>
                                        <p:tgtEl>
                                          <p:spTgt spid="37683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768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376838">
                                            <p:txEl>
                                              <p:pRg st="2" end="2"/>
                                            </p:txEl>
                                          </p:spTgt>
                                        </p:tgtEl>
                                        <p:attrNameLst>
                                          <p:attrName>style.visibility</p:attrName>
                                        </p:attrNameLst>
                                      </p:cBhvr>
                                      <p:to>
                                        <p:strVal val="visible"/>
                                      </p:to>
                                    </p:set>
                                    <p:anim calcmode="lin" valueType="num">
                                      <p:cBhvr additive="base">
                                        <p:cTn id="23" dur="500" fill="hold"/>
                                        <p:tgtEl>
                                          <p:spTgt spid="37683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768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376838">
                                            <p:txEl>
                                              <p:pRg st="3" end="3"/>
                                            </p:txEl>
                                          </p:spTgt>
                                        </p:tgtEl>
                                        <p:attrNameLst>
                                          <p:attrName>style.visibility</p:attrName>
                                        </p:attrNameLst>
                                      </p:cBhvr>
                                      <p:to>
                                        <p:strVal val="visible"/>
                                      </p:to>
                                    </p:set>
                                    <p:anim calcmode="lin" valueType="num">
                                      <p:cBhvr additive="base">
                                        <p:cTn id="29" dur="500" fill="hold"/>
                                        <p:tgtEl>
                                          <p:spTgt spid="376838">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76838">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76838">
                                            <p:txEl>
                                              <p:pRg st="4" end="4"/>
                                            </p:txEl>
                                          </p:spTgt>
                                        </p:tgtEl>
                                        <p:attrNameLst>
                                          <p:attrName>style.visibility</p:attrName>
                                        </p:attrNameLst>
                                      </p:cBhvr>
                                      <p:to>
                                        <p:strVal val="visible"/>
                                      </p:to>
                                    </p:set>
                                    <p:anim calcmode="lin" valueType="num">
                                      <p:cBhvr additive="base">
                                        <p:cTn id="33" dur="500" fill="hold"/>
                                        <p:tgtEl>
                                          <p:spTgt spid="376838">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76838">
                                            <p:txEl>
                                              <p:pRg st="4" end="4"/>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76838">
                                            <p:txEl>
                                              <p:pRg st="5" end="5"/>
                                            </p:txEl>
                                          </p:spTgt>
                                        </p:tgtEl>
                                        <p:attrNameLst>
                                          <p:attrName>style.visibility</p:attrName>
                                        </p:attrNameLst>
                                      </p:cBhvr>
                                      <p:to>
                                        <p:strVal val="visible"/>
                                      </p:to>
                                    </p:set>
                                    <p:anim calcmode="lin" valueType="num">
                                      <p:cBhvr additive="base">
                                        <p:cTn id="37" dur="500" fill="hold"/>
                                        <p:tgtEl>
                                          <p:spTgt spid="37683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xEl>
                                              <p:pRg st="5" end="5"/>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76838">
                                            <p:txEl>
                                              <p:pRg st="6" end="6"/>
                                            </p:txEl>
                                          </p:spTgt>
                                        </p:tgtEl>
                                        <p:attrNameLst>
                                          <p:attrName>style.visibility</p:attrName>
                                        </p:attrNameLst>
                                      </p:cBhvr>
                                      <p:to>
                                        <p:strVal val="visible"/>
                                      </p:to>
                                    </p:set>
                                    <p:anim calcmode="lin" valueType="num">
                                      <p:cBhvr additive="base">
                                        <p:cTn id="41" dur="500" fill="hold"/>
                                        <p:tgtEl>
                                          <p:spTgt spid="376838">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76838">
                                            <p:txEl>
                                              <p:pRg st="6" end="6"/>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376838">
                                            <p:txEl>
                                              <p:pRg st="7" end="7"/>
                                            </p:txEl>
                                          </p:spTgt>
                                        </p:tgtEl>
                                        <p:attrNameLst>
                                          <p:attrName>style.visibility</p:attrName>
                                        </p:attrNameLst>
                                      </p:cBhvr>
                                      <p:to>
                                        <p:strVal val="visible"/>
                                      </p:to>
                                    </p:set>
                                    <p:anim calcmode="lin" valueType="num">
                                      <p:cBhvr additive="base">
                                        <p:cTn id="45" dur="500" fill="hold"/>
                                        <p:tgtEl>
                                          <p:spTgt spid="376838">
                                            <p:txEl>
                                              <p:pRg st="7" end="7"/>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76838">
                                            <p:txEl>
                                              <p:pRg st="7" end="7"/>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76838">
                                            <p:txEl>
                                              <p:pRg st="8" end="8"/>
                                            </p:txEl>
                                          </p:spTgt>
                                        </p:tgtEl>
                                        <p:attrNameLst>
                                          <p:attrName>style.visibility</p:attrName>
                                        </p:attrNameLst>
                                      </p:cBhvr>
                                      <p:to>
                                        <p:strVal val="visible"/>
                                      </p:to>
                                    </p:set>
                                    <p:anim calcmode="lin" valueType="num">
                                      <p:cBhvr additive="base">
                                        <p:cTn id="49" dur="500" fill="hold"/>
                                        <p:tgtEl>
                                          <p:spTgt spid="376838">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76838">
                                            <p:txEl>
                                              <p:pRg st="8" end="8"/>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76838">
                                            <p:txEl>
                                              <p:pRg st="9" end="9"/>
                                            </p:txEl>
                                          </p:spTgt>
                                        </p:tgtEl>
                                        <p:attrNameLst>
                                          <p:attrName>style.visibility</p:attrName>
                                        </p:attrNameLst>
                                      </p:cBhvr>
                                      <p:to>
                                        <p:strVal val="visible"/>
                                      </p:to>
                                    </p:set>
                                    <p:anim calcmode="lin" valueType="num">
                                      <p:cBhvr additive="base">
                                        <p:cTn id="53" dur="500" fill="hold"/>
                                        <p:tgtEl>
                                          <p:spTgt spid="376838">
                                            <p:txEl>
                                              <p:pRg st="9" end="9"/>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76838">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500" fill="hold"/>
                                        <p:tgtEl>
                                          <p:spTgt spid="15"/>
                                        </p:tgtEl>
                                        <p:attrNameLst>
                                          <p:attrName>ppt_x</p:attrName>
                                        </p:attrNameLst>
                                      </p:cBhvr>
                                      <p:tavLst>
                                        <p:tav tm="0">
                                          <p:val>
                                            <p:strVal val="0-#ppt_w/2"/>
                                          </p:val>
                                        </p:tav>
                                        <p:tav tm="100000">
                                          <p:val>
                                            <p:strVal val="#ppt_x"/>
                                          </p:val>
                                        </p:tav>
                                      </p:tavLst>
                                    </p:anim>
                                    <p:anim calcmode="lin" valueType="num">
                                      <p:cBhvr additive="base">
                                        <p:cTn id="6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additive="base">
                                        <p:cTn id="69" dur="500" fill="hold"/>
                                        <p:tgtEl>
                                          <p:spTgt spid="10"/>
                                        </p:tgtEl>
                                        <p:attrNameLst>
                                          <p:attrName>ppt_x</p:attrName>
                                        </p:attrNameLst>
                                      </p:cBhvr>
                                      <p:tavLst>
                                        <p:tav tm="0">
                                          <p:val>
                                            <p:strVal val="0-#ppt_w/2"/>
                                          </p:val>
                                        </p:tav>
                                        <p:tav tm="100000">
                                          <p:val>
                                            <p:strVal val="#ppt_x"/>
                                          </p:val>
                                        </p:tav>
                                      </p:tavLst>
                                    </p:anim>
                                    <p:anim calcmode="lin" valueType="num">
                                      <p:cBhvr additive="base">
                                        <p:cTn id="70" dur="500" fill="hold"/>
                                        <p:tgtEl>
                                          <p:spTgt spid="10"/>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0-#ppt_w/2"/>
                                          </p:val>
                                        </p:tav>
                                        <p:tav tm="100000">
                                          <p:val>
                                            <p:strVal val="#ppt_x"/>
                                          </p:val>
                                        </p:tav>
                                      </p:tavLst>
                                    </p:anim>
                                    <p:anim calcmode="lin" valueType="num">
                                      <p:cBhvr additive="base">
                                        <p:cTn id="7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anim calcmode="lin" valueType="num">
                                      <p:cBhvr additive="base">
                                        <p:cTn id="79" dur="500" fill="hold"/>
                                        <p:tgtEl>
                                          <p:spTgt spid="12"/>
                                        </p:tgtEl>
                                        <p:attrNameLst>
                                          <p:attrName>ppt_x</p:attrName>
                                        </p:attrNameLst>
                                      </p:cBhvr>
                                      <p:tavLst>
                                        <p:tav tm="0">
                                          <p:val>
                                            <p:strVal val="0-#ppt_w/2"/>
                                          </p:val>
                                        </p:tav>
                                        <p:tav tm="100000">
                                          <p:val>
                                            <p:strVal val="#ppt_x"/>
                                          </p:val>
                                        </p:tav>
                                      </p:tavLst>
                                    </p:anim>
                                    <p:anim calcmode="lin" valueType="num">
                                      <p:cBhvr additive="base">
                                        <p:cTn id="80" dur="500" fill="hold"/>
                                        <p:tgtEl>
                                          <p:spTgt spid="12"/>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1"/>
                                        </p:tgtEl>
                                        <p:attrNameLst>
                                          <p:attrName>style.visibility</p:attrName>
                                        </p:attrNameLst>
                                      </p:cBhvr>
                                      <p:to>
                                        <p:strVal val="visible"/>
                                      </p:to>
                                    </p:set>
                                    <p:anim calcmode="lin" valueType="num">
                                      <p:cBhvr additive="base">
                                        <p:cTn id="83" dur="500" fill="hold"/>
                                        <p:tgtEl>
                                          <p:spTgt spid="11"/>
                                        </p:tgtEl>
                                        <p:attrNameLst>
                                          <p:attrName>ppt_x</p:attrName>
                                        </p:attrNameLst>
                                      </p:cBhvr>
                                      <p:tavLst>
                                        <p:tav tm="0">
                                          <p:val>
                                            <p:strVal val="0-#ppt_w/2"/>
                                          </p:val>
                                        </p:tav>
                                        <p:tav tm="100000">
                                          <p:val>
                                            <p:strVal val="#ppt_x"/>
                                          </p:val>
                                        </p:tav>
                                      </p:tavLst>
                                    </p:anim>
                                    <p:anim calcmode="lin" valueType="num">
                                      <p:cBhvr additive="base">
                                        <p:cTn id="8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6" grpId="0"/>
      <p:bldP spid="13"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7"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8"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589"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590"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grpSp>
        <p:nvGrpSpPr>
          <p:cNvPr id="2" name="Group 17"/>
          <p:cNvGrpSpPr>
            <a:grpSpLocks/>
          </p:cNvGrpSpPr>
          <p:nvPr/>
        </p:nvGrpSpPr>
        <p:grpSpPr bwMode="auto">
          <a:xfrm>
            <a:off x="1258888" y="1470025"/>
            <a:ext cx="2335212" cy="1385888"/>
            <a:chOff x="793" y="926"/>
            <a:chExt cx="1471" cy="873"/>
          </a:xfrm>
        </p:grpSpPr>
        <p:sp>
          <p:nvSpPr>
            <p:cNvPr id="6762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626" name="Rectangle 19"/>
            <p:cNvSpPr>
              <a:spLocks noChangeArrowheads="1"/>
            </p:cNvSpPr>
            <p:nvPr/>
          </p:nvSpPr>
          <p:spPr bwMode="auto">
            <a:xfrm>
              <a:off x="793" y="926"/>
              <a:ext cx="14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Yes: </a:t>
              </a:r>
              <a:r>
                <a:rPr lang="en-US" altLang="en-US" sz="2400"/>
                <a:t>Does halt</a:t>
              </a:r>
            </a:p>
          </p:txBody>
        </p:sp>
      </p:grpSp>
      <p:grpSp>
        <p:nvGrpSpPr>
          <p:cNvPr id="3" name="Group 21"/>
          <p:cNvGrpSpPr>
            <a:grpSpLocks/>
          </p:cNvGrpSpPr>
          <p:nvPr/>
        </p:nvGrpSpPr>
        <p:grpSpPr bwMode="auto">
          <a:xfrm>
            <a:off x="3908425" y="4783138"/>
            <a:ext cx="2971800" cy="519112"/>
            <a:chOff x="2500" y="3285"/>
            <a:chExt cx="1872" cy="327"/>
          </a:xfrm>
        </p:grpSpPr>
        <p:sp>
          <p:nvSpPr>
            <p:cNvPr id="6762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624" name="Rectangle 23"/>
            <p:cNvSpPr>
              <a:spLocks noChangeArrowheads="1"/>
            </p:cNvSpPr>
            <p:nvPr/>
          </p:nvSpPr>
          <p:spPr bwMode="auto">
            <a:xfrm>
              <a:off x="2656" y="3285"/>
              <a:ext cx="157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66FF33"/>
                  </a:solidFill>
                </a:rPr>
                <a:t>  No: </a:t>
              </a:r>
              <a:r>
                <a:rPr lang="en-US" altLang="en-US" sz="2400"/>
                <a:t>Does halt.</a:t>
              </a:r>
            </a:p>
          </p:txBody>
        </p:sp>
      </p:grpSp>
      <p:grpSp>
        <p:nvGrpSpPr>
          <p:cNvPr id="67593" name="Group 5"/>
          <p:cNvGrpSpPr>
            <a:grpSpLocks/>
          </p:cNvGrpSpPr>
          <p:nvPr/>
        </p:nvGrpSpPr>
        <p:grpSpPr bwMode="auto">
          <a:xfrm>
            <a:off x="7216775" y="2513013"/>
            <a:ext cx="1800225" cy="2882900"/>
            <a:chOff x="4194" y="1993"/>
            <a:chExt cx="1422" cy="2207"/>
          </a:xfrm>
        </p:grpSpPr>
        <p:pic>
          <p:nvPicPr>
            <p:cNvPr id="676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67594" name="Group 32"/>
          <p:cNvGrpSpPr>
            <a:grpSpLocks/>
          </p:cNvGrpSpPr>
          <p:nvPr/>
        </p:nvGrpSpPr>
        <p:grpSpPr bwMode="auto">
          <a:xfrm>
            <a:off x="1905000" y="2513013"/>
            <a:ext cx="1800225" cy="2903537"/>
            <a:chOff x="4194" y="1993"/>
            <a:chExt cx="1422" cy="2198"/>
          </a:xfrm>
        </p:grpSpPr>
        <p:pic>
          <p:nvPicPr>
            <p:cNvPr id="676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759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grpSp>
        <p:nvGrpSpPr>
          <p:cNvPr id="6" name="Group 42"/>
          <p:cNvGrpSpPr>
            <a:grpSpLocks/>
          </p:cNvGrpSpPr>
          <p:nvPr/>
        </p:nvGrpSpPr>
        <p:grpSpPr bwMode="auto">
          <a:xfrm>
            <a:off x="1871663" y="5722938"/>
            <a:ext cx="6012705" cy="1244167"/>
            <a:chOff x="1872250" y="5722219"/>
            <a:chExt cx="6011549" cy="1244167"/>
          </a:xfrm>
        </p:grpSpPr>
        <p:sp>
          <p:nvSpPr>
            <p:cNvPr id="67600" name="Text Box 6"/>
            <p:cNvSpPr txBox="1">
              <a:spLocks noChangeArrowheads="1"/>
            </p:cNvSpPr>
            <p:nvPr/>
          </p:nvSpPr>
          <p:spPr bwMode="auto">
            <a:xfrm>
              <a:off x="2555528" y="6135389"/>
              <a:ext cx="53282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To prove undecidable this is good.</a:t>
              </a:r>
              <a:br>
                <a:rPr lang="en-US" altLang="en-US" sz="2400" dirty="0"/>
              </a:br>
              <a:r>
                <a:rPr lang="en-US" altLang="en-US" sz="2400" dirty="0"/>
                <a:t>But let us now consider </a:t>
              </a:r>
              <a:r>
                <a:rPr lang="en-US" altLang="en-US" sz="2400" dirty="0">
                  <a:solidFill>
                    <a:srgbClr val="FF00FF"/>
                  </a:solidFill>
                </a:rPr>
                <a:t>Recognizable</a:t>
              </a:r>
              <a:r>
                <a:rPr lang="en-US" altLang="en-US" sz="2000" dirty="0">
                  <a:solidFill>
                    <a:srgbClr val="FF00FF"/>
                  </a:solidFill>
                </a:rPr>
                <a:t>.</a:t>
              </a:r>
              <a:r>
                <a:rPr lang="en-US" altLang="en-US" sz="2400" dirty="0"/>
                <a:t> </a:t>
              </a:r>
            </a:p>
          </p:txBody>
        </p:sp>
        <p:grpSp>
          <p:nvGrpSpPr>
            <p:cNvPr id="67601" name="Group 9"/>
            <p:cNvGrpSpPr>
              <a:grpSpLocks/>
            </p:cNvGrpSpPr>
            <p:nvPr/>
          </p:nvGrpSpPr>
          <p:grpSpPr bwMode="auto">
            <a:xfrm>
              <a:off x="1872250" y="5722219"/>
              <a:ext cx="833264" cy="1098550"/>
              <a:chOff x="2065" y="1551"/>
              <a:chExt cx="1628" cy="1988"/>
            </a:xfrm>
          </p:grpSpPr>
          <p:sp>
            <p:nvSpPr>
              <p:cNvPr id="26" name="Freeform 10"/>
              <p:cNvSpPr>
                <a:spLocks/>
              </p:cNvSpPr>
              <p:nvPr/>
            </p:nvSpPr>
            <p:spPr bwMode="auto">
              <a:xfrm>
                <a:off x="2778" y="1976"/>
                <a:ext cx="329"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7" name="Freeform 11"/>
              <p:cNvSpPr>
                <a:spLocks/>
              </p:cNvSpPr>
              <p:nvPr/>
            </p:nvSpPr>
            <p:spPr bwMode="auto">
              <a:xfrm>
                <a:off x="2812" y="1930"/>
                <a:ext cx="301"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8" name="Freeform 12"/>
              <p:cNvSpPr>
                <a:spLocks/>
              </p:cNvSpPr>
              <p:nvPr/>
            </p:nvSpPr>
            <p:spPr bwMode="auto">
              <a:xfrm>
                <a:off x="2893" y="1838"/>
                <a:ext cx="512"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9" name="Freeform 13"/>
              <p:cNvSpPr>
                <a:spLocks/>
              </p:cNvSpPr>
              <p:nvPr/>
            </p:nvSpPr>
            <p:spPr bwMode="auto">
              <a:xfrm>
                <a:off x="3188" y="2045"/>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0" name="Freeform 14"/>
              <p:cNvSpPr>
                <a:spLocks/>
              </p:cNvSpPr>
              <p:nvPr/>
            </p:nvSpPr>
            <p:spPr bwMode="auto">
              <a:xfrm>
                <a:off x="3141" y="1562"/>
                <a:ext cx="552" cy="451"/>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1" name="Freeform 15"/>
              <p:cNvSpPr>
                <a:spLocks/>
              </p:cNvSpPr>
              <p:nvPr/>
            </p:nvSpPr>
            <p:spPr bwMode="auto">
              <a:xfrm>
                <a:off x="3132" y="2057"/>
                <a:ext cx="37" cy="95"/>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2" name="Freeform 16"/>
              <p:cNvSpPr>
                <a:spLocks/>
              </p:cNvSpPr>
              <p:nvPr/>
            </p:nvSpPr>
            <p:spPr bwMode="auto">
              <a:xfrm>
                <a:off x="3098" y="1812"/>
                <a:ext cx="28"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3" name="Freeform 17"/>
              <p:cNvSpPr>
                <a:spLocks/>
              </p:cNvSpPr>
              <p:nvPr/>
            </p:nvSpPr>
            <p:spPr bwMode="auto">
              <a:xfrm>
                <a:off x="3036" y="1830"/>
                <a:ext cx="68"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4" name="Freeform 18"/>
              <p:cNvSpPr>
                <a:spLocks/>
              </p:cNvSpPr>
              <p:nvPr/>
            </p:nvSpPr>
            <p:spPr bwMode="auto">
              <a:xfrm>
                <a:off x="2437" y="1818"/>
                <a:ext cx="425"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5" name="Freeform 19"/>
              <p:cNvSpPr>
                <a:spLocks/>
              </p:cNvSpPr>
              <p:nvPr/>
            </p:nvSpPr>
            <p:spPr bwMode="auto">
              <a:xfrm>
                <a:off x="2502" y="1551"/>
                <a:ext cx="344" cy="394"/>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6" name="Freeform 20"/>
              <p:cNvSpPr>
                <a:spLocks/>
              </p:cNvSpPr>
              <p:nvPr/>
            </p:nvSpPr>
            <p:spPr bwMode="auto">
              <a:xfrm>
                <a:off x="2881" y="1821"/>
                <a:ext cx="6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7" name="Freeform 21"/>
              <p:cNvSpPr>
                <a:spLocks/>
              </p:cNvSpPr>
              <p:nvPr/>
            </p:nvSpPr>
            <p:spPr bwMode="auto">
              <a:xfrm>
                <a:off x="2859" y="1781"/>
                <a:ext cx="37"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8" name="Freeform 22"/>
              <p:cNvSpPr>
                <a:spLocks/>
              </p:cNvSpPr>
              <p:nvPr/>
            </p:nvSpPr>
            <p:spPr bwMode="auto">
              <a:xfrm>
                <a:off x="2667" y="1962"/>
                <a:ext cx="81"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9" name="Freeform 23"/>
              <p:cNvSpPr>
                <a:spLocks/>
              </p:cNvSpPr>
              <p:nvPr/>
            </p:nvSpPr>
            <p:spPr bwMode="auto">
              <a:xfrm>
                <a:off x="2688" y="1988"/>
                <a:ext cx="84"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0" name="Freeform 24"/>
              <p:cNvSpPr>
                <a:spLocks/>
              </p:cNvSpPr>
              <p:nvPr/>
            </p:nvSpPr>
            <p:spPr bwMode="auto">
              <a:xfrm>
                <a:off x="2629" y="2364"/>
                <a:ext cx="323" cy="575"/>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1"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2" name="Freeform 26"/>
              <p:cNvSpPr>
                <a:spLocks/>
              </p:cNvSpPr>
              <p:nvPr/>
            </p:nvSpPr>
            <p:spPr bwMode="auto">
              <a:xfrm>
                <a:off x="2065" y="2760"/>
                <a:ext cx="695" cy="359"/>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grpSp>
      </p:grpSp>
      <p:sp>
        <p:nvSpPr>
          <p:cNvPr id="67598"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7599"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44"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Tree>
    <p:extLst>
      <p:ext uri="{BB962C8B-B14F-4D97-AF65-F5344CB8AC3E}">
        <p14:creationId xmlns:p14="http://schemas.microsoft.com/office/powerpoint/2010/main" val="3042614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8" name="Text Box 2"/>
          <p:cNvSpPr txBox="1">
            <a:spLocks noChangeArrowheads="1"/>
          </p:cNvSpPr>
          <p:nvPr/>
        </p:nvSpPr>
        <p:spPr bwMode="auto">
          <a:xfrm>
            <a:off x="5935535" y="1641430"/>
            <a:ext cx="549263" cy="583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grpSp>
        <p:nvGrpSpPr>
          <p:cNvPr id="4" name="Group 3"/>
          <p:cNvGrpSpPr/>
          <p:nvPr/>
        </p:nvGrpSpPr>
        <p:grpSpPr>
          <a:xfrm>
            <a:off x="-114300" y="115888"/>
            <a:ext cx="5856164" cy="7076599"/>
            <a:chOff x="-114300" y="115888"/>
            <a:chExt cx="5856164" cy="7076599"/>
          </a:xfrm>
        </p:grpSpPr>
        <p:sp>
          <p:nvSpPr>
            <p:cNvPr id="69639" name="Rectangle 13"/>
            <p:cNvSpPr>
              <a:spLocks noChangeArrowheads="1"/>
            </p:cNvSpPr>
            <p:nvPr/>
          </p:nvSpPr>
          <p:spPr bwMode="auto">
            <a:xfrm>
              <a:off x="-76201" y="905017"/>
              <a:ext cx="4495705" cy="157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dirty="0">
                  <a:solidFill>
                    <a:srgbClr val="FF0000"/>
                  </a:solidFill>
                  <a:cs typeface="Times New Roman" pitchFamily="18" charset="0"/>
                </a:rPr>
                <a:t>Yes</a:t>
              </a:r>
              <a:r>
                <a:rPr lang="en-US" altLang="en-US" sz="2400" dirty="0">
                  <a:cs typeface="Times New Roman" pitchFamily="18" charset="0"/>
                </a:rPr>
                <a:t> instance </a:t>
              </a:r>
              <a:br>
                <a:rPr lang="en-US" altLang="en-US" sz="2400" dirty="0">
                  <a:cs typeface="Times New Roman" pitchFamily="18" charset="0"/>
                </a:rPr>
              </a:br>
              <a:r>
                <a:rPr lang="en-US" altLang="en-US" sz="2400" dirty="0">
                  <a:cs typeface="Times New Roman" pitchFamily="18" charset="0"/>
                </a:rPr>
                <a:t>    </a:t>
              </a:r>
              <a:r>
                <a:rPr lang="en-US" altLang="en-US" sz="2400" dirty="0">
                  <a:cs typeface="Times New Roman" pitchFamily="18" charset="0"/>
                  <a:sym typeface="Wingdings" pitchFamily="2" charset="2"/>
                </a:rPr>
                <a:t> </a:t>
              </a:r>
              <a:r>
                <a:rPr lang="en-US" altLang="en-US" sz="2400" dirty="0">
                  <a:cs typeface="Times New Roman" pitchFamily="18" charset="0"/>
                </a:rPr>
                <a:t>Halt and answer “yes”</a:t>
              </a:r>
            </a:p>
            <a:p>
              <a:pPr algn="l">
                <a:buFont typeface="Arial" pitchFamily="34" charset="0"/>
                <a:buChar char="•"/>
              </a:pPr>
              <a:r>
                <a:rPr lang="en-US" altLang="en-US" sz="2400" i="1" dirty="0">
                  <a:solidFill>
                    <a:srgbClr val="FF0000"/>
                  </a:solidFill>
                  <a:cs typeface="Times New Roman" pitchFamily="18" charset="0"/>
                </a:rPr>
                <a:t>No</a:t>
              </a:r>
              <a:r>
                <a:rPr lang="en-US" altLang="en-US" sz="2400" dirty="0">
                  <a:cs typeface="Times New Roman" pitchFamily="18" charset="0"/>
                </a:rPr>
                <a:t> instance </a:t>
              </a:r>
              <a:br>
                <a:rPr lang="en-US" altLang="en-US" sz="2400" dirty="0">
                  <a:cs typeface="Times New Roman" pitchFamily="18" charset="0"/>
                </a:rPr>
              </a:br>
              <a:r>
                <a:rPr lang="en-US" altLang="en-US" sz="2400" dirty="0">
                  <a:cs typeface="Times New Roman" pitchFamily="18" charset="0"/>
                </a:rPr>
                <a:t>    </a:t>
              </a:r>
              <a:r>
                <a:rPr lang="en-US" altLang="en-US" sz="2400" dirty="0">
                  <a:cs typeface="Times New Roman" pitchFamily="18" charset="0"/>
                  <a:sym typeface="Wingdings" pitchFamily="2" charset="2"/>
                </a:rPr>
                <a:t> </a:t>
              </a:r>
              <a:r>
                <a:rPr lang="en-US" altLang="en-US" sz="2400" dirty="0">
                  <a:cs typeface="Times New Roman" pitchFamily="18" charset="0"/>
                </a:rPr>
                <a:t>Run forever or answer “no” </a:t>
              </a:r>
            </a:p>
          </p:txBody>
        </p:sp>
        <p:sp>
          <p:nvSpPr>
            <p:cNvPr id="69641" name="Oval 48"/>
            <p:cNvSpPr>
              <a:spLocks noChangeArrowheads="1"/>
            </p:cNvSpPr>
            <p:nvPr/>
          </p:nvSpPr>
          <p:spPr bwMode="auto">
            <a:xfrm rot="19311688" flipH="1">
              <a:off x="1062013" y="115888"/>
              <a:ext cx="4679851" cy="7076599"/>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69642" name="Rectangle 49"/>
            <p:cNvSpPr>
              <a:spLocks noChangeArrowheads="1"/>
            </p:cNvSpPr>
            <p:nvPr/>
          </p:nvSpPr>
          <p:spPr bwMode="auto">
            <a:xfrm>
              <a:off x="-114300" y="491612"/>
              <a:ext cx="2503196" cy="526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Recognizable</a:t>
              </a:r>
              <a:endParaRPr lang="en-US" altLang="en-US" sz="2400" dirty="0">
                <a:solidFill>
                  <a:srgbClr val="FF00FF"/>
                </a:solidFill>
              </a:endParaRPr>
            </a:p>
          </p:txBody>
        </p:sp>
      </p:grpSp>
      <p:grpSp>
        <p:nvGrpSpPr>
          <p:cNvPr id="3" name="Group 2"/>
          <p:cNvGrpSpPr/>
          <p:nvPr/>
        </p:nvGrpSpPr>
        <p:grpSpPr>
          <a:xfrm>
            <a:off x="2246929" y="2749647"/>
            <a:ext cx="4991916" cy="3991721"/>
            <a:chOff x="2252613" y="2791577"/>
            <a:chExt cx="4986232" cy="3987176"/>
          </a:xfrm>
        </p:grpSpPr>
        <p:sp>
          <p:nvSpPr>
            <p:cNvPr id="69640" name="Oval 3"/>
            <p:cNvSpPr>
              <a:spLocks noChangeArrowheads="1"/>
            </p:cNvSpPr>
            <p:nvPr/>
          </p:nvSpPr>
          <p:spPr bwMode="auto">
            <a:xfrm>
              <a:off x="2252613" y="2791577"/>
              <a:ext cx="3995653" cy="3987176"/>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grpSp>
          <p:nvGrpSpPr>
            <p:cNvPr id="69644" name="Group 26"/>
            <p:cNvGrpSpPr>
              <a:grpSpLocks/>
            </p:cNvGrpSpPr>
            <p:nvPr/>
          </p:nvGrpSpPr>
          <p:grpSpPr bwMode="auto">
            <a:xfrm>
              <a:off x="2339700" y="3266013"/>
              <a:ext cx="4899145" cy="2055887"/>
              <a:chOff x="2339752" y="3290887"/>
              <a:chExt cx="4899248" cy="2043113"/>
            </a:xfrm>
          </p:grpSpPr>
          <p:sp>
            <p:nvSpPr>
              <p:cNvPr id="69647" name="Text Box 4"/>
              <p:cNvSpPr txBox="1">
                <a:spLocks noChangeArrowheads="1"/>
              </p:cNvSpPr>
              <p:nvPr/>
            </p:nvSpPr>
            <p:spPr bwMode="auto">
              <a:xfrm>
                <a:off x="2339752" y="3290887"/>
                <a:ext cx="3857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5050"/>
                    </a:solidFill>
                  </a:rPr>
                  <a:t>Computable/Decidable</a:t>
                </a:r>
              </a:p>
            </p:txBody>
          </p:sp>
          <p:sp>
            <p:nvSpPr>
              <p:cNvPr id="69648" name="Rectangle 19"/>
              <p:cNvSpPr>
                <a:spLocks noChangeArrowheads="1"/>
              </p:cNvSpPr>
              <p:nvPr/>
            </p:nvSpPr>
            <p:spPr bwMode="auto">
              <a:xfrm>
                <a:off x="2743200" y="3764340"/>
                <a:ext cx="449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grpSp>
      </p:grpSp>
      <p:grpSp>
        <p:nvGrpSpPr>
          <p:cNvPr id="5" name="Group 4"/>
          <p:cNvGrpSpPr/>
          <p:nvPr/>
        </p:nvGrpSpPr>
        <p:grpSpPr>
          <a:xfrm>
            <a:off x="2736104" y="183712"/>
            <a:ext cx="7011146" cy="7084665"/>
            <a:chOff x="2736104" y="183712"/>
            <a:chExt cx="7011146" cy="7084665"/>
          </a:xfrm>
        </p:grpSpPr>
        <p:sp>
          <p:nvSpPr>
            <p:cNvPr id="69643" name="Rectangle 18"/>
            <p:cNvSpPr>
              <a:spLocks noChangeArrowheads="1"/>
            </p:cNvSpPr>
            <p:nvPr/>
          </p:nvSpPr>
          <p:spPr bwMode="auto">
            <a:xfrm>
              <a:off x="5029092" y="797989"/>
              <a:ext cx="4495705" cy="157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69645" name="Oval 48"/>
            <p:cNvSpPr>
              <a:spLocks noChangeArrowheads="1"/>
            </p:cNvSpPr>
            <p:nvPr/>
          </p:nvSpPr>
          <p:spPr bwMode="auto">
            <a:xfrm rot="2288312">
              <a:off x="2736104" y="183712"/>
              <a:ext cx="4685185" cy="708466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69646" name="Rectangle 49"/>
            <p:cNvSpPr>
              <a:spLocks noChangeArrowheads="1"/>
            </p:cNvSpPr>
            <p:nvPr/>
          </p:nvSpPr>
          <p:spPr bwMode="auto">
            <a:xfrm>
              <a:off x="6705456" y="501196"/>
              <a:ext cx="3041794" cy="526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Co-Recognizable</a:t>
              </a:r>
              <a:endParaRPr lang="en-US" altLang="en-US" sz="2400" dirty="0">
                <a:solidFill>
                  <a:srgbClr val="FF00FF"/>
                </a:solidFill>
              </a:endParaRPr>
            </a:p>
          </p:txBody>
        </p:sp>
      </p:grpSp>
      <p:sp>
        <p:nvSpPr>
          <p:cNvPr id="17" name="Text Box 16"/>
          <p:cNvSpPr txBox="1">
            <a:spLocks noChangeArrowheads="1"/>
          </p:cNvSpPr>
          <p:nvPr/>
        </p:nvSpPr>
        <p:spPr bwMode="auto">
          <a:xfrm>
            <a:off x="152400" y="616743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26" name="Text Box 16"/>
          <p:cNvSpPr txBox="1">
            <a:spLocks noChangeArrowheads="1"/>
          </p:cNvSpPr>
          <p:nvPr/>
        </p:nvSpPr>
        <p:spPr bwMode="auto">
          <a:xfrm>
            <a:off x="7019925" y="6165850"/>
            <a:ext cx="1712913"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20" name="Text Box 6"/>
          <p:cNvSpPr txBox="1">
            <a:spLocks noChangeArrowheads="1"/>
          </p:cNvSpPr>
          <p:nvPr/>
        </p:nvSpPr>
        <p:spPr bwMode="auto">
          <a:xfrm>
            <a:off x="4572000" y="6351413"/>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does </a:t>
            </a:r>
            <a:r>
              <a:rPr lang="en-US" altLang="en-US" sz="2400" dirty="0">
                <a:solidFill>
                  <a:srgbClr val="FF0000"/>
                </a:solidFill>
              </a:rPr>
              <a:t>not</a:t>
            </a:r>
            <a:r>
              <a:rPr lang="en-US" altLang="en-US" sz="2400" dirty="0"/>
              <a:t> halt on I}</a:t>
            </a:r>
          </a:p>
        </p:txBody>
      </p:sp>
      <p:sp>
        <p:nvSpPr>
          <p:cNvPr id="21" name="Text Box 6"/>
          <p:cNvSpPr txBox="1">
            <a:spLocks noChangeArrowheads="1"/>
          </p:cNvSpPr>
          <p:nvPr/>
        </p:nvSpPr>
        <p:spPr bwMode="auto">
          <a:xfrm>
            <a:off x="251520" y="3501008"/>
            <a:ext cx="19920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Run </a:t>
            </a:r>
            <a:r>
              <a:rPr lang="en-US" altLang="en-US" sz="2400" dirty="0">
                <a:solidFill>
                  <a:schemeClr val="accent2"/>
                </a:solidFill>
              </a:rPr>
              <a:t>M</a:t>
            </a:r>
            <a:r>
              <a:rPr lang="en-US" altLang="en-US" sz="2400" dirty="0"/>
              <a:t> on </a:t>
            </a:r>
            <a:r>
              <a:rPr lang="en-US" altLang="en-US" sz="2400" dirty="0">
                <a:solidFill>
                  <a:schemeClr val="accent2"/>
                </a:solidFill>
              </a:rPr>
              <a:t>I</a:t>
            </a:r>
            <a:r>
              <a:rPr lang="en-US" altLang="en-US" sz="2400" dirty="0"/>
              <a:t> </a:t>
            </a:r>
            <a:br>
              <a:rPr lang="en-US" altLang="en-US" sz="2400" dirty="0"/>
            </a:br>
            <a:r>
              <a:rPr lang="en-US" altLang="en-US" sz="2400" dirty="0"/>
              <a:t>and say </a:t>
            </a:r>
            <a:r>
              <a:rPr lang="en-US" altLang="en-US" sz="2400" dirty="0">
                <a:solidFill>
                  <a:srgbClr val="FF0000"/>
                </a:solidFill>
              </a:rPr>
              <a:t>yes </a:t>
            </a:r>
          </a:p>
          <a:p>
            <a:r>
              <a:rPr lang="en-US" altLang="en-US" sz="2400" dirty="0"/>
              <a:t>if it halts</a:t>
            </a:r>
          </a:p>
          <a:p>
            <a:r>
              <a:rPr lang="en-US" altLang="en-US" sz="2400" dirty="0"/>
              <a:t>run forever if </a:t>
            </a:r>
            <a:r>
              <a:rPr lang="en-US" altLang="en-US" sz="2400" dirty="0">
                <a:solidFill>
                  <a:srgbClr val="FF0000"/>
                </a:solidFill>
              </a:rPr>
              <a:t>no</a:t>
            </a:r>
            <a:r>
              <a:rPr lang="en-US" altLang="en-US" sz="2400" dirty="0"/>
              <a:t>.</a:t>
            </a:r>
          </a:p>
        </p:txBody>
      </p:sp>
      <p:sp>
        <p:nvSpPr>
          <p:cNvPr id="23"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Tree>
    <p:extLst>
      <p:ext uri="{BB962C8B-B14F-4D97-AF65-F5344CB8AC3E}">
        <p14:creationId xmlns:p14="http://schemas.microsoft.com/office/powerpoint/2010/main" val="2774952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64" presetClass="path" presetSubtype="0" accel="50000" decel="50000" fill="hold" grpId="1" nodeType="clickEffect">
                                  <p:stCondLst>
                                    <p:cond delay="0"/>
                                  </p:stCondLst>
                                  <p:childTnLst>
                                    <p:animMotion origin="layout" path="M -3.88889E-6 -3.7037E-7 L 0.07674 -0.47731 " pathEditMode="relative" rAng="0" ptsTypes="AA">
                                      <p:cBhvr>
                                        <p:cTn id="30" dur="1000" fill="hold"/>
                                        <p:tgtEl>
                                          <p:spTgt spid="17"/>
                                        </p:tgtEl>
                                        <p:attrNameLst>
                                          <p:attrName>ppt_x</p:attrName>
                                          <p:attrName>ppt_y</p:attrName>
                                        </p:attrNameLst>
                                      </p:cBhvr>
                                      <p:rCtr x="3837" y="-23866"/>
                                    </p:animMotion>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ppt_x"/>
                                          </p:val>
                                        </p:tav>
                                        <p:tav tm="100000">
                                          <p:val>
                                            <p:strVal val="#ppt_x"/>
                                          </p:val>
                                        </p:tav>
                                      </p:tavLst>
                                    </p:anim>
                                    <p:anim calcmode="lin" valueType="num">
                                      <p:cBhvr additive="base">
                                        <p:cTn id="4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64" presetClass="path" presetSubtype="0" accel="50000" decel="50000" fill="hold" grpId="1" nodeType="clickEffect">
                                  <p:stCondLst>
                                    <p:cond delay="0"/>
                                  </p:stCondLst>
                                  <p:childTnLst>
                                    <p:animMotion origin="layout" path="M -4.72222E-6 1.11111E-6 L -0.14079 -0.47708 " pathEditMode="relative" rAng="0" ptsTypes="AA">
                                      <p:cBhvr>
                                        <p:cTn id="50" dur="1000" fill="hold"/>
                                        <p:tgtEl>
                                          <p:spTgt spid="26"/>
                                        </p:tgtEl>
                                        <p:attrNameLst>
                                          <p:attrName>ppt_x</p:attrName>
                                          <p:attrName>ppt_y</p:attrName>
                                        </p:attrNameLst>
                                      </p:cBhvr>
                                      <p:rCtr x="-7049" y="-238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26" grpId="0"/>
      <p:bldP spid="26" grpId="1"/>
      <p:bldP spid="20" grpId="0"/>
      <p:bldP spid="21"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6"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7"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0430"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  {</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does </a:t>
            </a:r>
            <a:r>
              <a:rPr lang="en-US" altLang="en-US" sz="2400" dirty="0">
                <a:solidFill>
                  <a:srgbClr val="FF0000"/>
                </a:solidFill>
              </a:rPr>
              <a:t>not</a:t>
            </a:r>
            <a:r>
              <a:rPr lang="en-US" altLang="en-US" sz="2400" dirty="0"/>
              <a:t> halt on I}</a:t>
            </a:r>
          </a:p>
        </p:txBody>
      </p:sp>
      <p:grpSp>
        <p:nvGrpSpPr>
          <p:cNvPr id="2" name="Group 17"/>
          <p:cNvGrpSpPr>
            <a:grpSpLocks/>
          </p:cNvGrpSpPr>
          <p:nvPr/>
        </p:nvGrpSpPr>
        <p:grpSpPr bwMode="auto">
          <a:xfrm>
            <a:off x="1258888" y="1470025"/>
            <a:ext cx="2732087" cy="1385888"/>
            <a:chOff x="793" y="926"/>
            <a:chExt cx="1721" cy="873"/>
          </a:xfrm>
        </p:grpSpPr>
        <p:sp>
          <p:nvSpPr>
            <p:cNvPr id="6658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6582" name="Rectangle 19"/>
            <p:cNvSpPr>
              <a:spLocks noChangeArrowheads="1"/>
            </p:cNvSpPr>
            <p:nvPr/>
          </p:nvSpPr>
          <p:spPr bwMode="auto">
            <a:xfrm>
              <a:off x="793" y="926"/>
              <a:ext cx="172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No: </a:t>
              </a:r>
              <a:r>
                <a:rPr lang="en-US" altLang="en-US" sz="2400"/>
                <a:t>Does not halt</a:t>
              </a:r>
            </a:p>
          </p:txBody>
        </p:sp>
      </p:grpSp>
      <p:grpSp>
        <p:nvGrpSpPr>
          <p:cNvPr id="3" name="Group 21"/>
          <p:cNvGrpSpPr>
            <a:grpSpLocks/>
          </p:cNvGrpSpPr>
          <p:nvPr/>
        </p:nvGrpSpPr>
        <p:grpSpPr bwMode="auto">
          <a:xfrm>
            <a:off x="3908425" y="4783138"/>
            <a:ext cx="3271838" cy="519112"/>
            <a:chOff x="2500" y="3285"/>
            <a:chExt cx="2061" cy="327"/>
          </a:xfrm>
        </p:grpSpPr>
        <p:sp>
          <p:nvSpPr>
            <p:cNvPr id="66579"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6580" name="Rectangle 23"/>
            <p:cNvSpPr>
              <a:spLocks noChangeArrowheads="1"/>
            </p:cNvSpPr>
            <p:nvPr/>
          </p:nvSpPr>
          <p:spPr bwMode="auto">
            <a:xfrm>
              <a:off x="2656" y="3285"/>
              <a:ext cx="190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olidFill>
                    <a:srgbClr val="66FF33"/>
                  </a:solidFill>
                </a:rPr>
                <a:t>Yes:</a:t>
              </a:r>
              <a:r>
                <a:rPr lang="en-US" altLang="en-US" sz="2400"/>
                <a:t> Does not halt.</a:t>
              </a:r>
            </a:p>
          </p:txBody>
        </p:sp>
      </p:grpSp>
      <p:grpSp>
        <p:nvGrpSpPr>
          <p:cNvPr id="6" name="Group 5"/>
          <p:cNvGrpSpPr>
            <a:grpSpLocks/>
          </p:cNvGrpSpPr>
          <p:nvPr/>
        </p:nvGrpSpPr>
        <p:grpSpPr bwMode="auto">
          <a:xfrm>
            <a:off x="7216775" y="2513013"/>
            <a:ext cx="1800225" cy="2882900"/>
            <a:chOff x="4194" y="1993"/>
            <a:chExt cx="1422" cy="2207"/>
          </a:xfrm>
        </p:grpSpPr>
        <p:pic>
          <p:nvPicPr>
            <p:cNvPr id="6657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8"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7" name="Group 32"/>
          <p:cNvGrpSpPr>
            <a:grpSpLocks/>
          </p:cNvGrpSpPr>
          <p:nvPr/>
        </p:nvGrpSpPr>
        <p:grpSpPr bwMode="auto">
          <a:xfrm>
            <a:off x="1905000" y="2513013"/>
            <a:ext cx="1800225" cy="2903537"/>
            <a:chOff x="4194" y="1993"/>
            <a:chExt cx="1422" cy="2198"/>
          </a:xfrm>
        </p:grpSpPr>
        <p:pic>
          <p:nvPicPr>
            <p:cNvPr id="6657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6"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halts on I}</a:t>
            </a:r>
          </a:p>
        </p:txBody>
      </p:sp>
      <p:sp>
        <p:nvSpPr>
          <p:cNvPr id="23"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spTree>
    <p:extLst>
      <p:ext uri="{BB962C8B-B14F-4D97-AF65-F5344CB8AC3E}">
        <p14:creationId xmlns:p14="http://schemas.microsoft.com/office/powerpoint/2010/main" val="3918637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6"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7"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8"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589"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590"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grpSp>
        <p:nvGrpSpPr>
          <p:cNvPr id="2" name="Group 17"/>
          <p:cNvGrpSpPr>
            <a:grpSpLocks/>
          </p:cNvGrpSpPr>
          <p:nvPr/>
        </p:nvGrpSpPr>
        <p:grpSpPr bwMode="auto">
          <a:xfrm>
            <a:off x="1258888" y="1470025"/>
            <a:ext cx="2335212" cy="1385888"/>
            <a:chOff x="793" y="926"/>
            <a:chExt cx="1471" cy="873"/>
          </a:xfrm>
        </p:grpSpPr>
        <p:sp>
          <p:nvSpPr>
            <p:cNvPr id="6762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626" name="Rectangle 19"/>
            <p:cNvSpPr>
              <a:spLocks noChangeArrowheads="1"/>
            </p:cNvSpPr>
            <p:nvPr/>
          </p:nvSpPr>
          <p:spPr bwMode="auto">
            <a:xfrm>
              <a:off x="793" y="926"/>
              <a:ext cx="14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Yes: </a:t>
              </a:r>
              <a:r>
                <a:rPr lang="en-US" altLang="en-US" sz="2400"/>
                <a:t>Does halt</a:t>
              </a:r>
            </a:p>
          </p:txBody>
        </p:sp>
      </p:grpSp>
      <p:grpSp>
        <p:nvGrpSpPr>
          <p:cNvPr id="3" name="Group 21"/>
          <p:cNvGrpSpPr>
            <a:grpSpLocks/>
          </p:cNvGrpSpPr>
          <p:nvPr/>
        </p:nvGrpSpPr>
        <p:grpSpPr bwMode="auto">
          <a:xfrm>
            <a:off x="3908425" y="4783138"/>
            <a:ext cx="2971800" cy="519112"/>
            <a:chOff x="2500" y="3285"/>
            <a:chExt cx="1872" cy="327"/>
          </a:xfrm>
        </p:grpSpPr>
        <p:sp>
          <p:nvSpPr>
            <p:cNvPr id="6762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624" name="Rectangle 23"/>
            <p:cNvSpPr>
              <a:spLocks noChangeArrowheads="1"/>
            </p:cNvSpPr>
            <p:nvPr/>
          </p:nvSpPr>
          <p:spPr bwMode="auto">
            <a:xfrm>
              <a:off x="2656" y="3285"/>
              <a:ext cx="157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66FF33"/>
                  </a:solidFill>
                </a:rPr>
                <a:t>  No: </a:t>
              </a:r>
              <a:r>
                <a:rPr lang="en-US" altLang="en-US" sz="2400"/>
                <a:t>Does halt.</a:t>
              </a:r>
            </a:p>
          </p:txBody>
        </p:sp>
      </p:grpSp>
      <p:grpSp>
        <p:nvGrpSpPr>
          <p:cNvPr id="67593" name="Group 5"/>
          <p:cNvGrpSpPr>
            <a:grpSpLocks/>
          </p:cNvGrpSpPr>
          <p:nvPr/>
        </p:nvGrpSpPr>
        <p:grpSpPr bwMode="auto">
          <a:xfrm>
            <a:off x="7216775" y="2513013"/>
            <a:ext cx="1800225" cy="2882900"/>
            <a:chOff x="4194" y="1993"/>
            <a:chExt cx="1422" cy="2207"/>
          </a:xfrm>
        </p:grpSpPr>
        <p:pic>
          <p:nvPicPr>
            <p:cNvPr id="676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67594" name="Group 32"/>
          <p:cNvGrpSpPr>
            <a:grpSpLocks/>
          </p:cNvGrpSpPr>
          <p:nvPr/>
        </p:nvGrpSpPr>
        <p:grpSpPr bwMode="auto">
          <a:xfrm>
            <a:off x="1905000" y="2513013"/>
            <a:ext cx="1800225" cy="2903537"/>
            <a:chOff x="4194" y="1993"/>
            <a:chExt cx="1422" cy="2198"/>
          </a:xfrm>
        </p:grpSpPr>
        <p:pic>
          <p:nvPicPr>
            <p:cNvPr id="676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759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grpSp>
        <p:nvGrpSpPr>
          <p:cNvPr id="6" name="Group 42"/>
          <p:cNvGrpSpPr>
            <a:grpSpLocks/>
          </p:cNvGrpSpPr>
          <p:nvPr/>
        </p:nvGrpSpPr>
        <p:grpSpPr bwMode="auto">
          <a:xfrm>
            <a:off x="1871663" y="5722938"/>
            <a:ext cx="7272337" cy="1244167"/>
            <a:chOff x="1872250" y="5722219"/>
            <a:chExt cx="7270939" cy="1244167"/>
          </a:xfrm>
        </p:grpSpPr>
        <p:sp>
          <p:nvSpPr>
            <p:cNvPr id="67600" name="Text Box 6"/>
            <p:cNvSpPr txBox="1">
              <a:spLocks noChangeArrowheads="1"/>
            </p:cNvSpPr>
            <p:nvPr/>
          </p:nvSpPr>
          <p:spPr bwMode="auto">
            <a:xfrm>
              <a:off x="2555528" y="6135389"/>
              <a:ext cx="658766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If we care about </a:t>
              </a:r>
              <a:r>
                <a:rPr lang="en-US" altLang="en-US" sz="2400" dirty="0">
                  <a:solidFill>
                    <a:srgbClr val="FF00FF"/>
                  </a:solidFill>
                </a:rPr>
                <a:t>Recognizable</a:t>
              </a:r>
            </a:p>
            <a:p>
              <a:pPr algn="l"/>
              <a:r>
                <a:rPr lang="en-US" altLang="en-US" sz="2400" dirty="0">
                  <a:solidFill>
                    <a:srgbClr val="FF00FF"/>
                  </a:solidFill>
                </a:rPr>
                <a:t>            </a:t>
              </a:r>
              <a:r>
                <a:rPr lang="en-US" altLang="en-US" sz="2400" dirty="0"/>
                <a:t>switching yes and no is not allowed.</a:t>
              </a:r>
            </a:p>
          </p:txBody>
        </p:sp>
        <p:grpSp>
          <p:nvGrpSpPr>
            <p:cNvPr id="67601" name="Group 9"/>
            <p:cNvGrpSpPr>
              <a:grpSpLocks/>
            </p:cNvGrpSpPr>
            <p:nvPr/>
          </p:nvGrpSpPr>
          <p:grpSpPr bwMode="auto">
            <a:xfrm>
              <a:off x="1872250" y="5722219"/>
              <a:ext cx="833264" cy="1098550"/>
              <a:chOff x="2065" y="1551"/>
              <a:chExt cx="1628" cy="1988"/>
            </a:xfrm>
          </p:grpSpPr>
          <p:sp>
            <p:nvSpPr>
              <p:cNvPr id="26" name="Freeform 10"/>
              <p:cNvSpPr>
                <a:spLocks/>
              </p:cNvSpPr>
              <p:nvPr/>
            </p:nvSpPr>
            <p:spPr bwMode="auto">
              <a:xfrm>
                <a:off x="2778" y="1976"/>
                <a:ext cx="329"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7" name="Freeform 11"/>
              <p:cNvSpPr>
                <a:spLocks/>
              </p:cNvSpPr>
              <p:nvPr/>
            </p:nvSpPr>
            <p:spPr bwMode="auto">
              <a:xfrm>
                <a:off x="2812" y="1930"/>
                <a:ext cx="301"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8" name="Freeform 12"/>
              <p:cNvSpPr>
                <a:spLocks/>
              </p:cNvSpPr>
              <p:nvPr/>
            </p:nvSpPr>
            <p:spPr bwMode="auto">
              <a:xfrm>
                <a:off x="2893" y="1838"/>
                <a:ext cx="512"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9" name="Freeform 13"/>
              <p:cNvSpPr>
                <a:spLocks/>
              </p:cNvSpPr>
              <p:nvPr/>
            </p:nvSpPr>
            <p:spPr bwMode="auto">
              <a:xfrm>
                <a:off x="3188" y="2045"/>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0" name="Freeform 14"/>
              <p:cNvSpPr>
                <a:spLocks/>
              </p:cNvSpPr>
              <p:nvPr/>
            </p:nvSpPr>
            <p:spPr bwMode="auto">
              <a:xfrm>
                <a:off x="3141" y="1562"/>
                <a:ext cx="552" cy="451"/>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1" name="Freeform 15"/>
              <p:cNvSpPr>
                <a:spLocks/>
              </p:cNvSpPr>
              <p:nvPr/>
            </p:nvSpPr>
            <p:spPr bwMode="auto">
              <a:xfrm>
                <a:off x="3132" y="2057"/>
                <a:ext cx="37" cy="95"/>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2" name="Freeform 16"/>
              <p:cNvSpPr>
                <a:spLocks/>
              </p:cNvSpPr>
              <p:nvPr/>
            </p:nvSpPr>
            <p:spPr bwMode="auto">
              <a:xfrm>
                <a:off x="3098" y="1812"/>
                <a:ext cx="28"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3" name="Freeform 17"/>
              <p:cNvSpPr>
                <a:spLocks/>
              </p:cNvSpPr>
              <p:nvPr/>
            </p:nvSpPr>
            <p:spPr bwMode="auto">
              <a:xfrm>
                <a:off x="3036" y="1830"/>
                <a:ext cx="68"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4" name="Freeform 18"/>
              <p:cNvSpPr>
                <a:spLocks/>
              </p:cNvSpPr>
              <p:nvPr/>
            </p:nvSpPr>
            <p:spPr bwMode="auto">
              <a:xfrm>
                <a:off x="2437" y="1818"/>
                <a:ext cx="425"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5" name="Freeform 19"/>
              <p:cNvSpPr>
                <a:spLocks/>
              </p:cNvSpPr>
              <p:nvPr/>
            </p:nvSpPr>
            <p:spPr bwMode="auto">
              <a:xfrm>
                <a:off x="2502" y="1551"/>
                <a:ext cx="344" cy="394"/>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6" name="Freeform 20"/>
              <p:cNvSpPr>
                <a:spLocks/>
              </p:cNvSpPr>
              <p:nvPr/>
            </p:nvSpPr>
            <p:spPr bwMode="auto">
              <a:xfrm>
                <a:off x="2881" y="1821"/>
                <a:ext cx="6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7" name="Freeform 21"/>
              <p:cNvSpPr>
                <a:spLocks/>
              </p:cNvSpPr>
              <p:nvPr/>
            </p:nvSpPr>
            <p:spPr bwMode="auto">
              <a:xfrm>
                <a:off x="2859" y="1781"/>
                <a:ext cx="37"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8" name="Freeform 22"/>
              <p:cNvSpPr>
                <a:spLocks/>
              </p:cNvSpPr>
              <p:nvPr/>
            </p:nvSpPr>
            <p:spPr bwMode="auto">
              <a:xfrm>
                <a:off x="2667" y="1962"/>
                <a:ext cx="81"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9" name="Freeform 23"/>
              <p:cNvSpPr>
                <a:spLocks/>
              </p:cNvSpPr>
              <p:nvPr/>
            </p:nvSpPr>
            <p:spPr bwMode="auto">
              <a:xfrm>
                <a:off x="2688" y="1988"/>
                <a:ext cx="84"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0" name="Freeform 24"/>
              <p:cNvSpPr>
                <a:spLocks/>
              </p:cNvSpPr>
              <p:nvPr/>
            </p:nvSpPr>
            <p:spPr bwMode="auto">
              <a:xfrm>
                <a:off x="2629" y="2364"/>
                <a:ext cx="323" cy="575"/>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1"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2" name="Freeform 26"/>
              <p:cNvSpPr>
                <a:spLocks/>
              </p:cNvSpPr>
              <p:nvPr/>
            </p:nvSpPr>
            <p:spPr bwMode="auto">
              <a:xfrm>
                <a:off x="2065" y="2760"/>
                <a:ext cx="695" cy="359"/>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grpSp>
      </p:grpSp>
      <p:sp>
        <p:nvSpPr>
          <p:cNvPr id="67598"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7599"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43"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spTree>
    <p:extLst>
      <p:ext uri="{BB962C8B-B14F-4D97-AF65-F5344CB8AC3E}">
        <p14:creationId xmlns:p14="http://schemas.microsoft.com/office/powerpoint/2010/main" val="14683853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7"/>
          <p:cNvSpPr>
            <a:spLocks noChangeArrowheads="1"/>
          </p:cNvSpPr>
          <p:nvPr/>
        </p:nvSpPr>
        <p:spPr bwMode="auto">
          <a:xfrm>
            <a:off x="2895600" y="500063"/>
            <a:ext cx="30019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a:solidFill>
                  <a:schemeClr val="tx2"/>
                </a:solidFill>
              </a:rPr>
              <a:t>P</a:t>
            </a:r>
            <a:r>
              <a:rPr lang="en-US" altLang="en-US" sz="3200" baseline="-25000">
                <a:solidFill>
                  <a:schemeClr val="tx2"/>
                </a:solidFill>
              </a:rPr>
              <a:t>alg</a:t>
            </a:r>
            <a:r>
              <a:rPr lang="en-US" altLang="en-US" sz="3200">
                <a:solidFill>
                  <a:srgbClr val="00FFCC"/>
                </a:solidFill>
              </a:rPr>
              <a:t> ≤</a:t>
            </a:r>
            <a:r>
              <a:rPr lang="en-CA" altLang="en-US" sz="3200" baseline="-25000">
                <a:solidFill>
                  <a:srgbClr val="00FFCC"/>
                </a:solidFill>
              </a:rPr>
              <a:t>comp</a:t>
            </a:r>
            <a:r>
              <a:rPr lang="en-CA" altLang="en-US" sz="3200">
                <a:solidFill>
                  <a:srgbClr val="00FFCC"/>
                </a:solidFill>
              </a:rPr>
              <a:t> </a:t>
            </a:r>
            <a:r>
              <a:rPr lang="en-US" altLang="en-US" sz="3200">
                <a:solidFill>
                  <a:schemeClr val="tx2"/>
                </a:solidFill>
              </a:rPr>
              <a:t>P</a:t>
            </a:r>
            <a:r>
              <a:rPr lang="en-US" altLang="en-US" sz="3200" baseline="-25000">
                <a:solidFill>
                  <a:schemeClr val="tx2"/>
                </a:solidFill>
              </a:rPr>
              <a:t>oracle</a:t>
            </a:r>
            <a:endParaRPr lang="en-US" altLang="en-US" sz="3200">
              <a:solidFill>
                <a:srgbClr val="00FFCC"/>
              </a:solidFill>
            </a:endParaRPr>
          </a:p>
        </p:txBody>
      </p:sp>
      <p:sp>
        <p:nvSpPr>
          <p:cNvPr id="46085" name="Text Box 5"/>
          <p:cNvSpPr txBox="1">
            <a:spLocks noChangeArrowheads="1"/>
          </p:cNvSpPr>
          <p:nvPr/>
        </p:nvSpPr>
        <p:spPr bwMode="auto">
          <a:xfrm>
            <a:off x="73025" y="1468438"/>
            <a:ext cx="302418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tx2"/>
                </a:solidFill>
              </a:rPr>
              <a:t>Karp Reduction:</a:t>
            </a:r>
            <a:r>
              <a:rPr lang="en-US" altLang="en-US"/>
              <a:t> </a:t>
            </a:r>
          </a:p>
          <a:p>
            <a:pPr lvl="1" algn="l"/>
            <a:r>
              <a:rPr lang="en-US" altLang="en-US">
                <a:solidFill>
                  <a:srgbClr val="00FFCC"/>
                </a:solidFill>
              </a:rPr>
              <a:t>Yes </a:t>
            </a:r>
            <a:r>
              <a:rPr lang="en-US" altLang="en-US">
                <a:solidFill>
                  <a:srgbClr val="00FFCC"/>
                </a:solidFill>
                <a:latin typeface="Symbol" pitchFamily="18" charset="2"/>
                <a:sym typeface="Symbol" pitchFamily="18" charset="2"/>
              </a:rPr>
              <a:t></a:t>
            </a:r>
            <a:r>
              <a:rPr lang="en-US" altLang="en-US">
                <a:solidFill>
                  <a:srgbClr val="00FFCC"/>
                </a:solidFill>
              </a:rPr>
              <a:t> Yes  </a:t>
            </a:r>
            <a:br>
              <a:rPr lang="en-US" altLang="en-US">
                <a:solidFill>
                  <a:srgbClr val="00FFCC"/>
                </a:solidFill>
              </a:rPr>
            </a:br>
            <a:r>
              <a:rPr lang="en-US" altLang="en-US">
                <a:solidFill>
                  <a:srgbClr val="00FFCC"/>
                </a:solidFill>
              </a:rPr>
              <a:t>&amp; No </a:t>
            </a:r>
            <a:r>
              <a:rPr lang="en-US" altLang="en-US">
                <a:solidFill>
                  <a:srgbClr val="00FFCC"/>
                </a:solidFill>
                <a:latin typeface="Symbol" pitchFamily="18" charset="2"/>
                <a:sym typeface="Symbol" pitchFamily="18" charset="2"/>
              </a:rPr>
              <a:t></a:t>
            </a:r>
            <a:r>
              <a:rPr lang="en-US" altLang="en-US">
                <a:solidFill>
                  <a:srgbClr val="00FFCC"/>
                </a:solidFill>
              </a:rPr>
              <a:t> No</a:t>
            </a:r>
            <a:endParaRPr lang="en-US" altLang="en-US">
              <a:solidFill>
                <a:srgbClr val="00FFCC"/>
              </a:solidFill>
              <a:latin typeface="Arial" pitchFamily="34" charset="0"/>
            </a:endParaRPr>
          </a:p>
        </p:txBody>
      </p:sp>
      <p:sp>
        <p:nvSpPr>
          <p:cNvPr id="9" name="Text Box 4"/>
          <p:cNvSpPr txBox="1">
            <a:spLocks noChangeArrowheads="1"/>
          </p:cNvSpPr>
          <p:nvPr/>
        </p:nvSpPr>
        <p:spPr bwMode="auto">
          <a:xfrm>
            <a:off x="-152400" y="3052763"/>
            <a:ext cx="46482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tx2"/>
                </a:solidFill>
              </a:rPr>
              <a:t>Cook Reduction:</a:t>
            </a:r>
            <a:r>
              <a:rPr lang="en-US" altLang="en-US"/>
              <a:t> </a:t>
            </a:r>
          </a:p>
          <a:p>
            <a:pPr lvl="1" algn="l"/>
            <a:r>
              <a:rPr lang="en-US" altLang="en-US"/>
              <a:t>Design any algorithm </a:t>
            </a:r>
          </a:p>
          <a:p>
            <a:pPr lvl="1" algn="l"/>
            <a:r>
              <a:rPr lang="en-US" altLang="en-US"/>
              <a:t>for </a:t>
            </a:r>
            <a:r>
              <a:rPr lang="en-US" altLang="en-US">
                <a:solidFill>
                  <a:schemeClr val="tx2"/>
                </a:solidFill>
              </a:rPr>
              <a:t>P</a:t>
            </a:r>
            <a:r>
              <a:rPr lang="en-US" altLang="en-US" baseline="-25000">
                <a:solidFill>
                  <a:schemeClr val="tx2"/>
                </a:solidFill>
              </a:rPr>
              <a:t>alg</a:t>
            </a:r>
            <a:r>
              <a:rPr lang="en-US" altLang="en-US"/>
              <a:t> using a supposed </a:t>
            </a:r>
            <a:br>
              <a:rPr lang="en-US" altLang="en-US"/>
            </a:br>
            <a:r>
              <a:rPr lang="en-US" altLang="en-US"/>
              <a:t>algorithm for </a:t>
            </a:r>
            <a:r>
              <a:rPr lang="en-US" altLang="en-US">
                <a:solidFill>
                  <a:schemeClr val="tx2"/>
                </a:solidFill>
              </a:rPr>
              <a:t>P</a:t>
            </a:r>
            <a:r>
              <a:rPr lang="en-US" altLang="en-US" baseline="-25000">
                <a:solidFill>
                  <a:schemeClr val="tx2"/>
                </a:solidFill>
              </a:rPr>
              <a:t>oracle</a:t>
            </a:r>
            <a:r>
              <a:rPr lang="en-US" altLang="en-US"/>
              <a:t> </a:t>
            </a:r>
            <a:br>
              <a:rPr lang="en-US" altLang="en-US"/>
            </a:br>
            <a:r>
              <a:rPr lang="en-US" altLang="en-US"/>
              <a:t>as a subroutine.</a:t>
            </a:r>
          </a:p>
        </p:txBody>
      </p:sp>
      <p:sp>
        <p:nvSpPr>
          <p:cNvPr id="27" name="Rectangle 3"/>
          <p:cNvSpPr>
            <a:spLocks noChangeArrowheads="1"/>
          </p:cNvSpPr>
          <p:nvPr/>
        </p:nvSpPr>
        <p:spPr bwMode="auto">
          <a:xfrm>
            <a:off x="4355976" y="1700808"/>
            <a:ext cx="4608512" cy="2862322"/>
          </a:xfrm>
          <a:prstGeom prst="rect">
            <a:avLst/>
          </a:prstGeom>
          <a:solidFill>
            <a:schemeClr val="tx1"/>
          </a:solidFill>
          <a:ln>
            <a:noFill/>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dirty="0">
                <a:solidFill>
                  <a:schemeClr val="bg2"/>
                </a:solidFill>
              </a:rPr>
              <a:t>Algorithm </a:t>
            </a:r>
            <a:r>
              <a:rPr lang="en-US" altLang="en-US" sz="2000" dirty="0" err="1">
                <a:solidFill>
                  <a:schemeClr val="bg2"/>
                </a:solidFill>
              </a:rPr>
              <a:t>Alg</a:t>
            </a:r>
            <a:r>
              <a:rPr lang="en-US" altLang="en-US" sz="2000" baseline="-25000" dirty="0" err="1">
                <a:solidFill>
                  <a:schemeClr val="bg2"/>
                </a:solidFill>
              </a:rPr>
              <a:t>alg</a:t>
            </a:r>
            <a:r>
              <a:rPr lang="en-US" altLang="en-US" sz="2000" dirty="0">
                <a:solidFill>
                  <a:schemeClr val="bg2"/>
                </a:solidFill>
              </a:rPr>
              <a:t>(</a:t>
            </a:r>
            <a:r>
              <a:rPr lang="en-US" altLang="en-US" sz="2000" dirty="0" err="1">
                <a:solidFill>
                  <a:schemeClr val="bg2"/>
                </a:solidFill>
              </a:rPr>
              <a:t>I</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a:t>
            </a:r>
          </a:p>
          <a:p>
            <a:pPr algn="l"/>
            <a:r>
              <a:rPr lang="en-US" altLang="en-US" sz="2000" dirty="0">
                <a:solidFill>
                  <a:schemeClr val="bg2"/>
                </a:solidFill>
              </a:rPr>
              <a:t>pre-</a:t>
            </a:r>
            <a:r>
              <a:rPr lang="en-US" altLang="en-US" sz="2000" dirty="0" err="1">
                <a:solidFill>
                  <a:schemeClr val="bg2"/>
                </a:solidFill>
              </a:rPr>
              <a:t>cond</a:t>
            </a:r>
            <a:r>
              <a:rPr lang="en-US" altLang="en-US" sz="2000" dirty="0">
                <a:solidFill>
                  <a:schemeClr val="bg2"/>
                </a:solidFill>
              </a:rPr>
              <a:t>: </a:t>
            </a:r>
            <a:r>
              <a:rPr lang="en-US" altLang="en-US" sz="2000" dirty="0" err="1">
                <a:solidFill>
                  <a:schemeClr val="bg2"/>
                </a:solidFill>
              </a:rPr>
              <a:t>I</a:t>
            </a:r>
            <a:r>
              <a:rPr lang="en-US" altLang="en-US" sz="2000" baseline="-25000" dirty="0" err="1">
                <a:solidFill>
                  <a:schemeClr val="bg2"/>
                </a:solidFill>
              </a:rPr>
              <a:t>alg</a:t>
            </a:r>
            <a:r>
              <a:rPr lang="en-US" altLang="en-US" sz="2000" dirty="0">
                <a:solidFill>
                  <a:schemeClr val="bg2"/>
                </a:solidFill>
              </a:rPr>
              <a:t> is an instance of </a:t>
            </a:r>
            <a:r>
              <a:rPr lang="en-US" altLang="en-US" sz="2000" dirty="0" err="1">
                <a:solidFill>
                  <a:schemeClr val="bg2"/>
                </a:solidFill>
              </a:rPr>
              <a:t>P</a:t>
            </a:r>
            <a:r>
              <a:rPr lang="en-US" altLang="en-US" sz="2000" baseline="-25000" dirty="0" err="1">
                <a:solidFill>
                  <a:schemeClr val="bg2"/>
                </a:solidFill>
              </a:rPr>
              <a:t>alg</a:t>
            </a:r>
            <a:r>
              <a:rPr lang="en-US" altLang="en-US" sz="2000" baseline="-25000" dirty="0">
                <a:solidFill>
                  <a:schemeClr val="bg2"/>
                </a:solidFill>
              </a:rPr>
              <a:t/>
            </a:r>
            <a:br>
              <a:rPr lang="en-US" altLang="en-US" sz="2000" baseline="-25000" dirty="0">
                <a:solidFill>
                  <a:schemeClr val="bg2"/>
                </a:solidFill>
              </a:rPr>
            </a:br>
            <a:r>
              <a:rPr lang="en-US" altLang="en-US" sz="2000" dirty="0">
                <a:solidFill>
                  <a:schemeClr val="bg2"/>
                </a:solidFill>
              </a:rPr>
              <a:t>post-</a:t>
            </a:r>
            <a:r>
              <a:rPr lang="en-US" altLang="en-US" sz="2000" dirty="0" err="1">
                <a:solidFill>
                  <a:schemeClr val="bg2"/>
                </a:solidFill>
              </a:rPr>
              <a:t>cont</a:t>
            </a:r>
            <a:r>
              <a:rPr lang="en-US" altLang="en-US" sz="2000" dirty="0">
                <a:solidFill>
                  <a:schemeClr val="bg2"/>
                </a:solidFill>
              </a:rPr>
              <a:t>: Determine if </a:t>
            </a:r>
            <a:r>
              <a:rPr lang="en-CA" altLang="en-US" sz="2000" dirty="0">
                <a:solidFill>
                  <a:schemeClr val="bg2"/>
                </a:solidFill>
              </a:rPr>
              <a:t>P</a:t>
            </a:r>
            <a:r>
              <a:rPr lang="en-US" altLang="en-US" sz="2000" baseline="-25000" dirty="0" err="1">
                <a:solidFill>
                  <a:schemeClr val="bg2"/>
                </a:solidFill>
              </a:rPr>
              <a:t>alg</a:t>
            </a:r>
            <a:r>
              <a:rPr lang="en-US" altLang="en-US" sz="2000" baseline="-25000" dirty="0">
                <a:solidFill>
                  <a:schemeClr val="bg2"/>
                </a:solidFill>
              </a:rPr>
              <a:t> </a:t>
            </a:r>
            <a:r>
              <a:rPr lang="en-CA" altLang="en-US" sz="2000" dirty="0">
                <a:solidFill>
                  <a:schemeClr val="bg2"/>
                </a:solidFill>
              </a:rPr>
              <a:t>(I</a:t>
            </a:r>
            <a:r>
              <a:rPr lang="en-US" altLang="en-US" sz="2000" baseline="-25000" dirty="0" err="1">
                <a:solidFill>
                  <a:schemeClr val="bg2"/>
                </a:solidFill>
              </a:rPr>
              <a:t>alg</a:t>
            </a:r>
            <a:r>
              <a:rPr lang="en-CA" altLang="en-US" sz="2000" dirty="0">
                <a:solidFill>
                  <a:schemeClr val="bg2"/>
                </a:solidFill>
              </a:rPr>
              <a:t>) = yes</a:t>
            </a:r>
          </a:p>
          <a:p>
            <a:pPr algn="l"/>
            <a:r>
              <a:rPr lang="en-CA" altLang="en-US" sz="2000" dirty="0">
                <a:solidFill>
                  <a:schemeClr val="bg2"/>
                </a:solidFill>
              </a:rPr>
              <a:t>begin</a:t>
            </a:r>
          </a:p>
          <a:p>
            <a:pPr algn="l"/>
            <a:r>
              <a:rPr lang="en-CA" altLang="en-US" sz="2000" dirty="0">
                <a:solidFill>
                  <a:schemeClr val="bg2"/>
                </a:solidFill>
              </a:rPr>
              <a:t>      </a:t>
            </a:r>
            <a:r>
              <a:rPr lang="en-CA" altLang="en-US" sz="2000" dirty="0" err="1">
                <a:solidFill>
                  <a:schemeClr val="bg2"/>
                </a:solidFill>
              </a:rPr>
              <a:t>I</a:t>
            </a:r>
            <a:r>
              <a:rPr lang="en-CA" altLang="en-US" sz="2000" baseline="-25000" dirty="0" err="1">
                <a:solidFill>
                  <a:schemeClr val="bg2"/>
                </a:solidFill>
              </a:rPr>
              <a:t>oracle</a:t>
            </a:r>
            <a:r>
              <a:rPr lang="en-CA" altLang="en-US" sz="2000" dirty="0">
                <a:solidFill>
                  <a:schemeClr val="bg2"/>
                </a:solidFill>
              </a:rPr>
              <a:t> = </a:t>
            </a:r>
            <a:r>
              <a:rPr lang="en-CA" altLang="en-US" sz="2000" dirty="0" err="1">
                <a:solidFill>
                  <a:schemeClr val="bg2"/>
                </a:solidFill>
              </a:rPr>
              <a:t>InstanceMap</a:t>
            </a:r>
            <a:r>
              <a:rPr lang="en-CA" altLang="en-US" sz="2000" dirty="0">
                <a:solidFill>
                  <a:schemeClr val="bg2"/>
                </a:solidFill>
              </a:rPr>
              <a:t>(I</a:t>
            </a:r>
            <a:r>
              <a:rPr lang="en-US" altLang="en-US" sz="2000" baseline="-25000" dirty="0" err="1">
                <a:solidFill>
                  <a:schemeClr val="bg2"/>
                </a:solidFill>
              </a:rPr>
              <a:t>alg</a:t>
            </a:r>
            <a:r>
              <a:rPr lang="en-CA" altLang="en-US" sz="2000" dirty="0">
                <a:solidFill>
                  <a:schemeClr val="bg2"/>
                </a:solidFill>
              </a:rPr>
              <a:t>)</a:t>
            </a:r>
          </a:p>
          <a:p>
            <a:pPr algn="l"/>
            <a:r>
              <a:rPr lang="en-CA" altLang="en-US" sz="2000" dirty="0">
                <a:solidFill>
                  <a:schemeClr val="bg2"/>
                </a:solidFill>
              </a:rPr>
              <a:t>      </a:t>
            </a:r>
            <a:r>
              <a:rPr lang="en-CA" altLang="en-US" sz="2000" dirty="0" err="1">
                <a:solidFill>
                  <a:schemeClr val="bg2"/>
                </a:solidFill>
              </a:rPr>
              <a:t>ans</a:t>
            </a:r>
            <a:r>
              <a:rPr lang="en-CA" altLang="en-US" sz="2000" baseline="-25000" dirty="0" err="1">
                <a:solidFill>
                  <a:schemeClr val="bg2"/>
                </a:solidFill>
              </a:rPr>
              <a:t>oracle</a:t>
            </a:r>
            <a:r>
              <a:rPr lang="en-CA" altLang="en-US" sz="2000" dirty="0">
                <a:solidFill>
                  <a:schemeClr val="bg2"/>
                </a:solidFill>
              </a:rPr>
              <a:t> = </a:t>
            </a:r>
            <a:r>
              <a:rPr lang="en-CA" altLang="en-US" sz="2000" dirty="0" err="1">
                <a:solidFill>
                  <a:schemeClr val="bg2"/>
                </a:solidFill>
              </a:rPr>
              <a:t>Alg</a:t>
            </a:r>
            <a:r>
              <a:rPr lang="en-CA" altLang="en-US" sz="2000" baseline="-25000" dirty="0" err="1">
                <a:solidFill>
                  <a:schemeClr val="bg2"/>
                </a:solidFill>
              </a:rPr>
              <a:t>oracle</a:t>
            </a:r>
            <a:r>
              <a:rPr lang="en-CA" altLang="en-US" sz="2000" baseline="-25000" dirty="0">
                <a:solidFill>
                  <a:schemeClr val="bg2"/>
                </a:solidFill>
              </a:rPr>
              <a:t> </a:t>
            </a:r>
            <a:r>
              <a:rPr lang="en-CA" altLang="en-US" sz="2000" dirty="0">
                <a:solidFill>
                  <a:schemeClr val="bg2"/>
                </a:solidFill>
              </a:rPr>
              <a:t>(</a:t>
            </a:r>
            <a:r>
              <a:rPr lang="en-CA" altLang="en-US" sz="2000" dirty="0" err="1">
                <a:solidFill>
                  <a:schemeClr val="bg2"/>
                </a:solidFill>
              </a:rPr>
              <a:t>I</a:t>
            </a:r>
            <a:r>
              <a:rPr lang="en-CA" altLang="en-US" sz="2000" baseline="-25000" dirty="0" err="1">
                <a:solidFill>
                  <a:schemeClr val="bg2"/>
                </a:solidFill>
              </a:rPr>
              <a:t>oracle</a:t>
            </a:r>
            <a:r>
              <a:rPr lang="en-CA" altLang="en-US" sz="2000" dirty="0">
                <a:solidFill>
                  <a:schemeClr val="bg2"/>
                </a:solidFill>
              </a:rPr>
              <a:t>)</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a:t>
            </a:r>
            <a:r>
              <a:rPr lang="en-US" altLang="en-US" sz="2000" dirty="0" err="1">
                <a:solidFill>
                  <a:schemeClr val="bg2"/>
                </a:solidFill>
              </a:rPr>
              <a:t>ans</a:t>
            </a:r>
            <a:r>
              <a:rPr lang="en-CA" altLang="en-US" sz="2000" baseline="-25000" dirty="0">
                <a:solidFill>
                  <a:schemeClr val="bg2"/>
                </a:solidFill>
              </a:rPr>
              <a:t>oracle</a:t>
            </a:r>
            <a:endParaRPr lang="en-US" altLang="en-US" sz="2000" dirty="0">
              <a:solidFill>
                <a:schemeClr val="bg2"/>
              </a:solidFill>
            </a:endParaRPr>
          </a:p>
          <a:p>
            <a:pPr algn="l"/>
            <a:r>
              <a:rPr lang="en-US" altLang="en-US" sz="2000" dirty="0">
                <a:solidFill>
                  <a:schemeClr val="bg2"/>
                </a:solidFill>
              </a:rPr>
              <a:t>      return(</a:t>
            </a:r>
            <a:r>
              <a:rPr lang="en-US" altLang="en-US" sz="2000" dirty="0" err="1">
                <a:solidFill>
                  <a:schemeClr val="bg2"/>
                </a:solidFill>
              </a:rPr>
              <a:t>ans</a:t>
            </a:r>
            <a:r>
              <a:rPr lang="en-US" altLang="en-US" sz="2000" baseline="-25000" dirty="0" err="1">
                <a:solidFill>
                  <a:schemeClr val="bg2"/>
                </a:solidFill>
              </a:rPr>
              <a:t>alg</a:t>
            </a:r>
            <a:r>
              <a:rPr lang="en-US" altLang="en-US" sz="2000" dirty="0">
                <a:solidFill>
                  <a:schemeClr val="bg2"/>
                </a:solidFill>
              </a:rPr>
              <a:t>)</a:t>
            </a:r>
          </a:p>
          <a:p>
            <a:pPr algn="l"/>
            <a:r>
              <a:rPr lang="en-US" altLang="en-US" sz="2000" dirty="0">
                <a:solidFill>
                  <a:schemeClr val="bg2"/>
                </a:solidFill>
              </a:rPr>
              <a:t>end</a:t>
            </a:r>
            <a:endParaRPr lang="en-CA" altLang="en-US" sz="2000" dirty="0">
              <a:solidFill>
                <a:schemeClr val="bg2"/>
              </a:solidFill>
            </a:endParaRPr>
          </a:p>
        </p:txBody>
      </p:sp>
      <p:sp>
        <p:nvSpPr>
          <p:cNvPr id="28" name="Rectangle 3"/>
          <p:cNvSpPr>
            <a:spLocks noChangeArrowheads="1"/>
          </p:cNvSpPr>
          <p:nvPr/>
        </p:nvSpPr>
        <p:spPr bwMode="auto">
          <a:xfrm>
            <a:off x="6732588" y="3732433"/>
            <a:ext cx="2411412" cy="1323439"/>
          </a:xfrm>
          <a:prstGeom prst="rect">
            <a:avLst/>
          </a:prstGeom>
          <a:solidFill>
            <a:schemeClr val="tx1"/>
          </a:solidFill>
          <a:ln>
            <a:noFill/>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000" dirty="0">
                <a:solidFill>
                  <a:schemeClr val="bg2"/>
                </a:solidFill>
              </a:rPr>
              <a:t>if( </a:t>
            </a:r>
            <a:r>
              <a:rPr lang="en-US" altLang="en-US" sz="2000" dirty="0" err="1">
                <a:solidFill>
                  <a:schemeClr val="bg2"/>
                </a:solidFill>
              </a:rPr>
              <a:t>ans</a:t>
            </a:r>
            <a:r>
              <a:rPr lang="en-CA" altLang="en-US" sz="2000" baseline="-25000" dirty="0">
                <a:solidFill>
                  <a:schemeClr val="bg2"/>
                </a:solidFill>
              </a:rPr>
              <a:t>oracle</a:t>
            </a:r>
            <a:r>
              <a:rPr lang="en-CA" altLang="en-US" sz="2000" dirty="0">
                <a:solidFill>
                  <a:schemeClr val="bg2"/>
                </a:solidFill>
              </a:rPr>
              <a:t>==yes )</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yes</a:t>
            </a:r>
          </a:p>
          <a:p>
            <a:pPr algn="l"/>
            <a:r>
              <a:rPr lang="en-CA" altLang="en-US" sz="2000" dirty="0">
                <a:solidFill>
                  <a:schemeClr val="bg2"/>
                </a:solidFill>
              </a:rPr>
              <a:t>if( </a:t>
            </a:r>
            <a:r>
              <a:rPr lang="en-US" altLang="en-US" sz="2000" dirty="0" err="1">
                <a:solidFill>
                  <a:schemeClr val="bg2"/>
                </a:solidFill>
              </a:rPr>
              <a:t>ans</a:t>
            </a:r>
            <a:r>
              <a:rPr lang="en-CA" altLang="en-US" sz="2000" baseline="-25000" dirty="0">
                <a:solidFill>
                  <a:schemeClr val="bg2"/>
                </a:solidFill>
              </a:rPr>
              <a:t>oracle</a:t>
            </a:r>
            <a:r>
              <a:rPr lang="en-CA" altLang="en-US" sz="2000" dirty="0">
                <a:solidFill>
                  <a:schemeClr val="bg2"/>
                </a:solidFill>
              </a:rPr>
              <a:t>==no) </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no</a:t>
            </a:r>
          </a:p>
        </p:txBody>
      </p:sp>
      <p:sp>
        <p:nvSpPr>
          <p:cNvPr id="2" name="Oval 1"/>
          <p:cNvSpPr/>
          <p:nvPr/>
        </p:nvSpPr>
        <p:spPr bwMode="auto">
          <a:xfrm>
            <a:off x="4788024" y="3615528"/>
            <a:ext cx="2016224" cy="288032"/>
          </a:xfrm>
          <a:prstGeom prst="ellipse">
            <a:avLst/>
          </a:prstGeom>
          <a:noFill/>
          <a:ln w="12700" cap="sq" cmpd="sng" algn="ctr">
            <a:solidFill>
              <a:srgbClr val="FF0000"/>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nvGrpSpPr>
          <p:cNvPr id="29" name="Group 42"/>
          <p:cNvGrpSpPr>
            <a:grpSpLocks/>
          </p:cNvGrpSpPr>
          <p:nvPr/>
        </p:nvGrpSpPr>
        <p:grpSpPr bwMode="auto">
          <a:xfrm>
            <a:off x="1871663" y="5722938"/>
            <a:ext cx="7272337" cy="1244167"/>
            <a:chOff x="1872250" y="5722219"/>
            <a:chExt cx="7270939" cy="1244167"/>
          </a:xfrm>
        </p:grpSpPr>
        <p:sp>
          <p:nvSpPr>
            <p:cNvPr id="30" name="Text Box 6"/>
            <p:cNvSpPr txBox="1">
              <a:spLocks noChangeArrowheads="1"/>
            </p:cNvSpPr>
            <p:nvPr/>
          </p:nvSpPr>
          <p:spPr bwMode="auto">
            <a:xfrm>
              <a:off x="2555528" y="6135389"/>
              <a:ext cx="658766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If we care about </a:t>
              </a:r>
              <a:r>
                <a:rPr lang="en-US" altLang="en-US" sz="2400" dirty="0">
                  <a:solidFill>
                    <a:srgbClr val="FF00FF"/>
                  </a:solidFill>
                </a:rPr>
                <a:t>Recognizable</a:t>
              </a:r>
            </a:p>
            <a:p>
              <a:pPr algn="l"/>
              <a:r>
                <a:rPr lang="en-US" altLang="en-US" sz="2400" dirty="0">
                  <a:solidFill>
                    <a:srgbClr val="FF00FF"/>
                  </a:solidFill>
                </a:rPr>
                <a:t>            </a:t>
              </a:r>
              <a:r>
                <a:rPr lang="en-US" altLang="en-US" sz="2400" dirty="0"/>
                <a:t>switching yes and no is not allowed.</a:t>
              </a:r>
            </a:p>
          </p:txBody>
        </p:sp>
        <p:grpSp>
          <p:nvGrpSpPr>
            <p:cNvPr id="31" name="Group 9"/>
            <p:cNvGrpSpPr>
              <a:grpSpLocks/>
            </p:cNvGrpSpPr>
            <p:nvPr/>
          </p:nvGrpSpPr>
          <p:grpSpPr bwMode="auto">
            <a:xfrm>
              <a:off x="1872250" y="5722219"/>
              <a:ext cx="833264" cy="1098550"/>
              <a:chOff x="2065" y="1551"/>
              <a:chExt cx="1628" cy="1988"/>
            </a:xfrm>
          </p:grpSpPr>
          <p:sp>
            <p:nvSpPr>
              <p:cNvPr id="32" name="Freeform 10"/>
              <p:cNvSpPr>
                <a:spLocks/>
              </p:cNvSpPr>
              <p:nvPr/>
            </p:nvSpPr>
            <p:spPr bwMode="auto">
              <a:xfrm>
                <a:off x="2778" y="1976"/>
                <a:ext cx="329"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3" name="Freeform 11"/>
              <p:cNvSpPr>
                <a:spLocks/>
              </p:cNvSpPr>
              <p:nvPr/>
            </p:nvSpPr>
            <p:spPr bwMode="auto">
              <a:xfrm>
                <a:off x="2812" y="1930"/>
                <a:ext cx="301"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1" name="Freeform 12"/>
              <p:cNvSpPr>
                <a:spLocks/>
              </p:cNvSpPr>
              <p:nvPr/>
            </p:nvSpPr>
            <p:spPr bwMode="auto">
              <a:xfrm>
                <a:off x="2893" y="1838"/>
                <a:ext cx="512"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2" name="Freeform 13"/>
              <p:cNvSpPr>
                <a:spLocks/>
              </p:cNvSpPr>
              <p:nvPr/>
            </p:nvSpPr>
            <p:spPr bwMode="auto">
              <a:xfrm>
                <a:off x="3188" y="2045"/>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3" name="Freeform 14"/>
              <p:cNvSpPr>
                <a:spLocks/>
              </p:cNvSpPr>
              <p:nvPr/>
            </p:nvSpPr>
            <p:spPr bwMode="auto">
              <a:xfrm>
                <a:off x="3141" y="1562"/>
                <a:ext cx="552" cy="451"/>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4" name="Freeform 15"/>
              <p:cNvSpPr>
                <a:spLocks/>
              </p:cNvSpPr>
              <p:nvPr/>
            </p:nvSpPr>
            <p:spPr bwMode="auto">
              <a:xfrm>
                <a:off x="3132" y="2057"/>
                <a:ext cx="37" cy="95"/>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5" name="Freeform 16"/>
              <p:cNvSpPr>
                <a:spLocks/>
              </p:cNvSpPr>
              <p:nvPr/>
            </p:nvSpPr>
            <p:spPr bwMode="auto">
              <a:xfrm>
                <a:off x="3098" y="1812"/>
                <a:ext cx="28"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6" name="Freeform 17"/>
              <p:cNvSpPr>
                <a:spLocks/>
              </p:cNvSpPr>
              <p:nvPr/>
            </p:nvSpPr>
            <p:spPr bwMode="auto">
              <a:xfrm>
                <a:off x="3036" y="1830"/>
                <a:ext cx="68"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7" name="Freeform 18"/>
              <p:cNvSpPr>
                <a:spLocks/>
              </p:cNvSpPr>
              <p:nvPr/>
            </p:nvSpPr>
            <p:spPr bwMode="auto">
              <a:xfrm>
                <a:off x="2437" y="1818"/>
                <a:ext cx="425"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8" name="Freeform 19"/>
              <p:cNvSpPr>
                <a:spLocks/>
              </p:cNvSpPr>
              <p:nvPr/>
            </p:nvSpPr>
            <p:spPr bwMode="auto">
              <a:xfrm>
                <a:off x="2502" y="1551"/>
                <a:ext cx="344" cy="394"/>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9" name="Freeform 20"/>
              <p:cNvSpPr>
                <a:spLocks/>
              </p:cNvSpPr>
              <p:nvPr/>
            </p:nvSpPr>
            <p:spPr bwMode="auto">
              <a:xfrm>
                <a:off x="2881" y="1821"/>
                <a:ext cx="6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0" name="Freeform 21"/>
              <p:cNvSpPr>
                <a:spLocks/>
              </p:cNvSpPr>
              <p:nvPr/>
            </p:nvSpPr>
            <p:spPr bwMode="auto">
              <a:xfrm>
                <a:off x="2859" y="1781"/>
                <a:ext cx="37"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1" name="Freeform 22"/>
              <p:cNvSpPr>
                <a:spLocks/>
              </p:cNvSpPr>
              <p:nvPr/>
            </p:nvSpPr>
            <p:spPr bwMode="auto">
              <a:xfrm>
                <a:off x="2667" y="1962"/>
                <a:ext cx="81"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2" name="Freeform 23"/>
              <p:cNvSpPr>
                <a:spLocks/>
              </p:cNvSpPr>
              <p:nvPr/>
            </p:nvSpPr>
            <p:spPr bwMode="auto">
              <a:xfrm>
                <a:off x="2688" y="1988"/>
                <a:ext cx="84"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3" name="Freeform 24"/>
              <p:cNvSpPr>
                <a:spLocks/>
              </p:cNvSpPr>
              <p:nvPr/>
            </p:nvSpPr>
            <p:spPr bwMode="auto">
              <a:xfrm>
                <a:off x="2629" y="2364"/>
                <a:ext cx="323" cy="575"/>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4"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5" name="Freeform 26"/>
              <p:cNvSpPr>
                <a:spLocks/>
              </p:cNvSpPr>
              <p:nvPr/>
            </p:nvSpPr>
            <p:spPr bwMode="auto">
              <a:xfrm>
                <a:off x="2065" y="2760"/>
                <a:ext cx="695" cy="359"/>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grpSp>
      </p:grpSp>
      <p:grpSp>
        <p:nvGrpSpPr>
          <p:cNvPr id="66" name="Group 15"/>
          <p:cNvGrpSpPr>
            <a:grpSpLocks/>
          </p:cNvGrpSpPr>
          <p:nvPr/>
        </p:nvGrpSpPr>
        <p:grpSpPr bwMode="auto">
          <a:xfrm>
            <a:off x="179388" y="3052763"/>
            <a:ext cx="3070203" cy="2262941"/>
            <a:chOff x="179512" y="3052812"/>
            <a:chExt cx="3070224" cy="2262917"/>
          </a:xfrm>
        </p:grpSpPr>
        <p:cxnSp>
          <p:nvCxnSpPr>
            <p:cNvPr id="67" name="Straight Connector 10"/>
            <p:cNvCxnSpPr>
              <a:cxnSpLocks noChangeShapeType="1"/>
            </p:cNvCxnSpPr>
            <p:nvPr/>
          </p:nvCxnSpPr>
          <p:spPr bwMode="auto">
            <a:xfrm>
              <a:off x="179512" y="3052812"/>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cxnSp>
          <p:nvCxnSpPr>
            <p:cNvPr id="68" name="Straight Connector 14"/>
            <p:cNvCxnSpPr>
              <a:cxnSpLocks noChangeShapeType="1"/>
            </p:cNvCxnSpPr>
            <p:nvPr/>
          </p:nvCxnSpPr>
          <p:spPr bwMode="auto">
            <a:xfrm flipH="1">
              <a:off x="331912" y="3068960"/>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sp>
        <p:nvSpPr>
          <p:cNvPr id="34"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spTree>
    <p:extLst>
      <p:ext uri="{BB962C8B-B14F-4D97-AF65-F5344CB8AC3E}">
        <p14:creationId xmlns:p14="http://schemas.microsoft.com/office/powerpoint/2010/main" val="983758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6085"/>
                                        </p:tgtEl>
                                        <p:attrNameLst>
                                          <p:attrName>style.visibility</p:attrName>
                                        </p:attrNameLst>
                                      </p:cBhvr>
                                      <p:to>
                                        <p:strVal val="visible"/>
                                      </p:to>
                                    </p:set>
                                    <p:anim calcmode="lin" valueType="num">
                                      <p:cBhvr additive="base">
                                        <p:cTn id="23" dur="500" fill="hold"/>
                                        <p:tgtEl>
                                          <p:spTgt spid="46085"/>
                                        </p:tgtEl>
                                        <p:attrNameLst>
                                          <p:attrName>ppt_x</p:attrName>
                                        </p:attrNameLst>
                                      </p:cBhvr>
                                      <p:tavLst>
                                        <p:tav tm="0">
                                          <p:val>
                                            <p:strVal val="0-#ppt_w/2"/>
                                          </p:val>
                                        </p:tav>
                                        <p:tav tm="100000">
                                          <p:val>
                                            <p:strVal val="#ppt_x"/>
                                          </p:val>
                                        </p:tav>
                                      </p:tavLst>
                                    </p:anim>
                                    <p:anim calcmode="lin" valueType="num">
                                      <p:cBhvr additive="base">
                                        <p:cTn id="24" dur="500" fill="hold"/>
                                        <p:tgtEl>
                                          <p:spTgt spid="46085"/>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0-#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6"/>
                                        </p:tgtEl>
                                        <p:attrNameLst>
                                          <p:attrName>style.visibility</p:attrName>
                                        </p:attrNameLst>
                                      </p:cBhvr>
                                      <p:to>
                                        <p:strVal val="visible"/>
                                      </p:to>
                                    </p:set>
                                    <p:anim calcmode="lin" valueType="num">
                                      <p:cBhvr additive="base">
                                        <p:cTn id="35" dur="500" fill="hold"/>
                                        <p:tgtEl>
                                          <p:spTgt spid="66"/>
                                        </p:tgtEl>
                                        <p:attrNameLst>
                                          <p:attrName>ppt_x</p:attrName>
                                        </p:attrNameLst>
                                      </p:cBhvr>
                                      <p:tavLst>
                                        <p:tav tm="0">
                                          <p:val>
                                            <p:strVal val="#ppt_x"/>
                                          </p:val>
                                        </p:tav>
                                        <p:tav tm="100000">
                                          <p:val>
                                            <p:strVal val="#ppt_x"/>
                                          </p:val>
                                        </p:tav>
                                      </p:tavLst>
                                    </p:anim>
                                    <p:anim calcmode="lin" valueType="num">
                                      <p:cBhvr additive="base">
                                        <p:cTn id="3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5" grpId="0"/>
      <p:bldP spid="9" grpId="0"/>
      <p:bldP spid="27" grpId="0" animBg="1"/>
      <p:bldP spid="28" grpId="0" animBg="1"/>
      <p:bldP spid="2"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3"/>
          <p:cNvGrpSpPr>
            <a:grpSpLocks/>
          </p:cNvGrpSpPr>
          <p:nvPr/>
        </p:nvGrpSpPr>
        <p:grpSpPr bwMode="auto">
          <a:xfrm>
            <a:off x="-114300" y="160338"/>
            <a:ext cx="9861550" cy="7108825"/>
            <a:chOff x="-114300" y="160338"/>
            <a:chExt cx="9861758" cy="7108825"/>
          </a:xfrm>
        </p:grpSpPr>
        <p:sp>
          <p:nvSpPr>
            <p:cNvPr id="90119"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Monotype Corsiva" pitchFamily="66" charset="0"/>
              </a:endParaRPr>
            </a:p>
          </p:txBody>
        </p:sp>
        <p:sp>
          <p:nvSpPr>
            <p:cNvPr id="90120"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Run forever or answer “no” </a:t>
              </a:r>
            </a:p>
          </p:txBody>
        </p:sp>
        <p:sp>
          <p:nvSpPr>
            <p:cNvPr id="90121"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0122"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0123" name="Rectangle 49"/>
            <p:cNvSpPr>
              <a:spLocks noChangeArrowheads="1"/>
            </p:cNvSpPr>
            <p:nvPr/>
          </p:nvSpPr>
          <p:spPr bwMode="auto">
            <a:xfrm>
              <a:off x="-114300" y="533727"/>
              <a:ext cx="25032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00FF"/>
                  </a:solidFill>
                  <a:latin typeface="Times New Roman" pitchFamily="18" charset="0"/>
                </a:rPr>
                <a:t>Recognizable</a:t>
              </a:r>
              <a:endParaRPr lang="en-US" altLang="en-US" sz="2400">
                <a:solidFill>
                  <a:srgbClr val="FF00FF"/>
                </a:solidFill>
                <a:latin typeface="Times New Roman" pitchFamily="18" charset="0"/>
              </a:endParaRPr>
            </a:p>
          </p:txBody>
        </p:sp>
        <p:sp>
          <p:nvSpPr>
            <p:cNvPr id="90124"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Run forever or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“no” </a:t>
              </a:r>
            </a:p>
          </p:txBody>
        </p:sp>
        <p:grpSp>
          <p:nvGrpSpPr>
            <p:cNvPr id="90125" name="Group 26"/>
            <p:cNvGrpSpPr>
              <a:grpSpLocks/>
            </p:cNvGrpSpPr>
            <p:nvPr/>
          </p:nvGrpSpPr>
          <p:grpSpPr bwMode="auto">
            <a:xfrm>
              <a:off x="2339752" y="3290888"/>
              <a:ext cx="4899248" cy="2043112"/>
              <a:chOff x="2339752" y="3290887"/>
              <a:chExt cx="4899248" cy="2043113"/>
            </a:xfrm>
          </p:grpSpPr>
          <p:sp>
            <p:nvSpPr>
              <p:cNvPr id="90128" name="Text Box 4"/>
              <p:cNvSpPr txBox="1">
                <a:spLocks noChangeArrowheads="1"/>
              </p:cNvSpPr>
              <p:nvPr/>
            </p:nvSpPr>
            <p:spPr bwMode="auto">
              <a:xfrm>
                <a:off x="2339752" y="3290887"/>
                <a:ext cx="3857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5050"/>
                    </a:solidFill>
                    <a:latin typeface="Times New Roman" pitchFamily="18" charset="0"/>
                  </a:rPr>
                  <a:t>Computable/Decidable</a:t>
                </a:r>
              </a:p>
            </p:txBody>
          </p:sp>
          <p:sp>
            <p:nvSpPr>
              <p:cNvPr id="90129" name="Rectangle 19"/>
              <p:cNvSpPr>
                <a:spLocks noChangeArrowheads="1"/>
              </p:cNvSpPr>
              <p:nvPr/>
            </p:nvSpPr>
            <p:spPr bwMode="auto">
              <a:xfrm>
                <a:off x="2743200" y="3764340"/>
                <a:ext cx="449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“no” </a:t>
                </a:r>
              </a:p>
            </p:txBody>
          </p:sp>
        </p:grpSp>
        <p:sp>
          <p:nvSpPr>
            <p:cNvPr id="90126"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0127" name="Rectangle 49"/>
            <p:cNvSpPr>
              <a:spLocks noChangeArrowheads="1"/>
            </p:cNvSpPr>
            <p:nvPr/>
          </p:nvSpPr>
          <p:spPr bwMode="auto">
            <a:xfrm>
              <a:off x="6705600" y="543252"/>
              <a:ext cx="304185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00FF"/>
                  </a:solidFill>
                  <a:latin typeface="Times New Roman" pitchFamily="18" charset="0"/>
                </a:rPr>
                <a:t>Co-Recognizable</a:t>
              </a:r>
              <a:endParaRPr lang="en-US" altLang="en-US" sz="2400">
                <a:solidFill>
                  <a:srgbClr val="FF00FF"/>
                </a:solidFill>
                <a:latin typeface="Times New Roman" pitchFamily="18" charset="0"/>
              </a:endParaRPr>
            </a:p>
          </p:txBody>
        </p:sp>
      </p:grpSp>
      <p:sp>
        <p:nvSpPr>
          <p:cNvPr id="90115"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sp>
        <p:nvSpPr>
          <p:cNvPr id="18" name="Rectangle 17"/>
          <p:cNvSpPr>
            <a:spLocks noChangeArrowheads="1"/>
          </p:cNvSpPr>
          <p:nvPr/>
        </p:nvSpPr>
        <p:spPr bwMode="auto">
          <a:xfrm>
            <a:off x="4067175" y="1990725"/>
            <a:ext cx="4032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i="1">
                <a:solidFill>
                  <a:schemeClr val="accent2"/>
                </a:solidFill>
                <a:latin typeface="Times New Roman" pitchFamily="18" charset="0"/>
              </a:rPr>
              <a:t>P</a:t>
            </a:r>
            <a:endParaRPr lang="en-US" altLang="en-US">
              <a:latin typeface="Times New Roman" pitchFamily="18" charset="0"/>
            </a:endParaRPr>
          </a:p>
        </p:txBody>
      </p:sp>
      <p:sp>
        <p:nvSpPr>
          <p:cNvPr id="19" name="Rectangle 4"/>
          <p:cNvSpPr>
            <a:spLocks noChangeArrowheads="1"/>
          </p:cNvSpPr>
          <p:nvPr/>
        </p:nvSpPr>
        <p:spPr bwMode="auto">
          <a:xfrm>
            <a:off x="190500" y="4800600"/>
            <a:ext cx="53896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chemeClr val="tx1">
                    <a:lumMod val="95000"/>
                  </a:schemeClr>
                </a:solidFill>
                <a:latin typeface="Times New Roman" panose="02020603050405020304" pitchFamily="18" charset="0"/>
                <a:cs typeface="Times New Roman" panose="02020603050405020304" pitchFamily="18" charset="0"/>
              </a:rPr>
              <a:t>Decide</a:t>
            </a:r>
            <a:r>
              <a:rPr lang="en-US" altLang="en-US" sz="2400" dirty="0">
                <a:latin typeface="Times New Roman" pitchFamily="18" charset="0"/>
                <a:cs typeface="Times New Roman" pitchFamily="18" charset="0"/>
              </a:rPr>
              <a:t>(I)</a:t>
            </a:r>
          </a:p>
          <a:p>
            <a:pPr eaLnBrk="1" hangingPunct="1">
              <a:spcBef>
                <a:spcPct val="0"/>
              </a:spcBef>
              <a:defRPr/>
            </a:pPr>
            <a:r>
              <a:rPr lang="en-US" altLang="en-US" sz="2400" dirty="0">
                <a:latin typeface="Times New Roman" pitchFamily="18" charset="0"/>
                <a:cs typeface="Times New Roman" pitchFamily="18" charset="0"/>
              </a:rPr>
              <a:t>   In parallel </a:t>
            </a:r>
            <a:r>
              <a:rPr lang="en-US" altLang="en-US" sz="1800" dirty="0">
                <a:latin typeface="Times New Roman" pitchFamily="18" charset="0"/>
                <a:cs typeface="Times New Roman" pitchFamily="18" charset="0"/>
              </a:rPr>
              <a:t>(alternating moves) </a:t>
            </a:r>
            <a:br>
              <a:rPr lang="en-US" altLang="en-US" sz="1800" dirty="0">
                <a:latin typeface="Times New Roman" pitchFamily="18" charset="0"/>
                <a:cs typeface="Times New Roman" pitchFamily="18" charset="0"/>
              </a:rPr>
            </a:br>
            <a:r>
              <a:rPr lang="en-US" altLang="en-US" sz="1800" dirty="0">
                <a:latin typeface="Times New Roman" pitchFamily="18" charset="0"/>
                <a:cs typeface="Times New Roman" pitchFamily="18" charset="0"/>
              </a:rPr>
              <a:t>           </a:t>
            </a:r>
            <a:r>
              <a:rPr lang="en-US" altLang="en-US" sz="2400" dirty="0">
                <a:latin typeface="Times New Roman" pitchFamily="18" charset="0"/>
                <a:cs typeface="Times New Roman" pitchFamily="18" charset="0"/>
              </a:rPr>
              <a:t>Run </a:t>
            </a: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rgbClr val="FF00FF"/>
                </a:solidFill>
                <a:latin typeface="Times New Roman" panose="02020603050405020304" pitchFamily="18" charset="0"/>
                <a:cs typeface="Times New Roman" panose="02020603050405020304" pitchFamily="18" charset="0"/>
              </a:rPr>
              <a:t>Recognize</a:t>
            </a:r>
            <a:r>
              <a:rPr lang="en-US" altLang="en-US" sz="2400" dirty="0">
                <a:latin typeface="Times New Roman" pitchFamily="18" charset="0"/>
                <a:cs typeface="Times New Roman" pitchFamily="18" charset="0"/>
              </a:rPr>
              <a:t>(I) and </a:t>
            </a:r>
            <a:r>
              <a:rPr lang="en-US" altLang="en-US" sz="2400" dirty="0" err="1">
                <a:solidFill>
                  <a:schemeClr val="tx1">
                    <a:lumMod val="95000"/>
                  </a:schemeClr>
                </a:solidFill>
                <a:latin typeface="Times New Roman" panose="02020603050405020304" pitchFamily="18" charset="0"/>
                <a:cs typeface="Times New Roman" panose="02020603050405020304" pitchFamily="18" charset="0"/>
              </a:rPr>
              <a:t>M</a:t>
            </a:r>
            <a:r>
              <a:rPr lang="en-US" altLang="en-US" sz="2400" baseline="-25000" dirty="0" err="1">
                <a:solidFill>
                  <a:srgbClr val="FF00FF"/>
                </a:solidFill>
                <a:latin typeface="Times New Roman" panose="02020603050405020304" pitchFamily="18" charset="0"/>
                <a:cs typeface="Times New Roman" panose="02020603050405020304" pitchFamily="18" charset="0"/>
              </a:rPr>
              <a:t>Co</a:t>
            </a:r>
            <a:r>
              <a:rPr lang="en-US" altLang="en-US" sz="2400" baseline="-25000" dirty="0">
                <a:solidFill>
                  <a:srgbClr val="FF00FF"/>
                </a:solidFill>
                <a:latin typeface="Times New Roman" panose="02020603050405020304" pitchFamily="18" charset="0"/>
                <a:cs typeface="Times New Roman" panose="02020603050405020304" pitchFamily="18" charset="0"/>
              </a:rPr>
              <a:t>-Recognize</a:t>
            </a:r>
            <a:r>
              <a:rPr lang="en-US" altLang="en-US" sz="2400" dirty="0">
                <a:latin typeface="Times New Roman" pitchFamily="18" charset="0"/>
                <a:cs typeface="Times New Roman" pitchFamily="18" charset="0"/>
              </a:rPr>
              <a:t>(I) </a:t>
            </a:r>
            <a:r>
              <a:rPr lang="en-US" altLang="en-US" sz="2400" baseline="-25000" dirty="0">
                <a:solidFill>
                  <a:schemeClr val="tx1">
                    <a:lumMod val="95000"/>
                  </a:schemeClr>
                </a:solidFill>
                <a:latin typeface="Times New Roman" panose="02020603050405020304" pitchFamily="18" charset="0"/>
                <a:cs typeface="Times New Roman" panose="02020603050405020304" pitchFamily="18" charset="0"/>
              </a:rPr>
              <a:t>  </a:t>
            </a:r>
            <a:endParaRPr lang="en-US" altLang="en-US" sz="2400" dirty="0">
              <a:latin typeface="Times New Roman" pitchFamily="18" charset="0"/>
              <a:cs typeface="Times New Roman" pitchFamily="18" charset="0"/>
            </a:endParaRPr>
          </a:p>
          <a:p>
            <a:pPr eaLnBrk="1" hangingPunct="1">
              <a:spcBef>
                <a:spcPct val="0"/>
              </a:spcBef>
              <a:defRPr/>
            </a:pPr>
            <a:r>
              <a:rPr lang="en-US" altLang="en-US" sz="2400" dirty="0">
                <a:latin typeface="Times New Roman" pitchFamily="18" charset="0"/>
                <a:cs typeface="Times New Roman" pitchFamily="18" charset="0"/>
                <a:sym typeface="Symbol" pitchFamily="18" charset="2"/>
              </a:rPr>
              <a:t>   First to halt and accept</a:t>
            </a:r>
            <a:br>
              <a:rPr lang="en-US" altLang="en-US" sz="2400" dirty="0">
                <a:latin typeface="Times New Roman" pitchFamily="18" charset="0"/>
                <a:cs typeface="Times New Roman" pitchFamily="18" charset="0"/>
                <a:sym typeface="Symbol" pitchFamily="18" charset="2"/>
              </a:rPr>
            </a:br>
            <a:r>
              <a:rPr lang="en-US" altLang="en-US" sz="2400" dirty="0">
                <a:latin typeface="Times New Roman" pitchFamily="18" charset="0"/>
                <a:cs typeface="Times New Roman" pitchFamily="18" charset="0"/>
                <a:sym typeface="Symbol" pitchFamily="18" charset="2"/>
              </a:rPr>
              <a:t>        give that answer.</a:t>
            </a:r>
          </a:p>
        </p:txBody>
      </p:sp>
      <p:sp>
        <p:nvSpPr>
          <p:cNvPr id="20" name="Rectangle 4"/>
          <p:cNvSpPr>
            <a:spLocks noChangeArrowheads="1"/>
          </p:cNvSpPr>
          <p:nvPr/>
        </p:nvSpPr>
        <p:spPr bwMode="auto">
          <a:xfrm>
            <a:off x="2061428" y="2520484"/>
            <a:ext cx="5750931"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a:solidFill>
                  <a:schemeClr val="tx1">
                    <a:lumMod val="95000"/>
                  </a:schemeClr>
                </a:solidFill>
                <a:latin typeface="Times New Roman" panose="02020603050405020304" pitchFamily="18" charset="0"/>
                <a:cs typeface="Times New Roman" panose="02020603050405020304" pitchFamily="18" charset="0"/>
              </a:rPr>
              <a:t>If </a:t>
            </a:r>
            <a:r>
              <a:rPr lang="en-US" altLang="en-US" sz="2400" i="1" dirty="0">
                <a:solidFill>
                  <a:schemeClr val="accent2"/>
                </a:solidFill>
                <a:latin typeface="Times New Roman" panose="02020603050405020304" pitchFamily="18" charset="0"/>
                <a:cs typeface="Times New Roman" panose="02020603050405020304" pitchFamily="18" charset="0"/>
              </a:rPr>
              <a:t>P</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can be  </a:t>
            </a:r>
            <a:r>
              <a:rPr lang="en-US" altLang="en-US" sz="2400" dirty="0">
                <a:solidFill>
                  <a:srgbClr val="FF00FF"/>
                </a:solidFill>
                <a:latin typeface="Times New Roman" panose="02020603050405020304" pitchFamily="18" charset="0"/>
                <a:cs typeface="Times New Roman" panose="02020603050405020304" pitchFamily="18" charset="0"/>
              </a:rPr>
              <a:t>Recognized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and  </a:t>
            </a:r>
            <a:r>
              <a:rPr lang="en-US" altLang="en-US" sz="2400" dirty="0">
                <a:solidFill>
                  <a:srgbClr val="FF00FF"/>
                </a:solidFill>
                <a:latin typeface="Times New Roman" panose="02020603050405020304" pitchFamily="18" charset="0"/>
                <a:cs typeface="Times New Roman" panose="02020603050405020304" pitchFamily="18" charset="0"/>
              </a:rPr>
              <a:t>Co-Recognized</a:t>
            </a:r>
            <a:r>
              <a:rPr lang="en-US" altLang="en-US" sz="2400" dirty="0">
                <a:solidFill>
                  <a:srgbClr val="FF00FF"/>
                </a:solidFill>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a:t>
            </a:r>
            <a:br>
              <a:rPr lang="en-US" altLang="en-US" sz="2400" dirty="0">
                <a:solidFill>
                  <a:schemeClr val="tx1">
                    <a:lumMod val="95000"/>
                  </a:schemeClr>
                </a:solidFill>
                <a:latin typeface="Times New Roman" panose="02020603050405020304" pitchFamily="18" charset="0"/>
                <a:cs typeface="Times New Roman" panose="02020603050405020304" pitchFamily="18" charset="0"/>
              </a:rPr>
            </a:b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then </a:t>
            </a:r>
            <a:r>
              <a:rPr lang="en-US" altLang="en-US" sz="2400" i="1" dirty="0">
                <a:solidFill>
                  <a:schemeClr val="accent2"/>
                </a:solidFill>
                <a:latin typeface="Times New Roman" panose="02020603050405020304" pitchFamily="18" charset="0"/>
                <a:cs typeface="Times New Roman" panose="02020603050405020304" pitchFamily="18" charset="0"/>
                <a:sym typeface="Wingdings" panose="05000000000000000000" pitchFamily="2" charset="2"/>
              </a:rPr>
              <a:t>P</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can be </a:t>
            </a:r>
            <a:r>
              <a:rPr lang="en-US" altLang="en-US" sz="240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Decided.</a:t>
            </a:r>
            <a:endParaRPr lang="en-US" altLang="en-US" sz="2400"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1855615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0-#ppt_w/2"/>
                                          </p:val>
                                        </p:tav>
                                        <p:tav tm="100000">
                                          <p:val>
                                            <p:strVal val="#ppt_x"/>
                                          </p:val>
                                        </p:tav>
                                      </p:tavLst>
                                    </p:anim>
                                    <p:anim calcmode="lin" valueType="num">
                                      <p:cBhvr additive="base">
                                        <p:cTn id="14"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path" presetSubtype="0" accel="50000" decel="50000" fill="hold" grpId="0" nodeType="clickEffect">
                                  <p:stCondLst>
                                    <p:cond delay="0"/>
                                  </p:stCondLst>
                                  <p:childTnLst>
                                    <p:animMotion origin="layout" path="M -2.77778E-7 1.63737E-6 L -0.00017 0.16027 " pathEditMode="relative" rAng="0" ptsTypes="AA">
                                      <p:cBhvr>
                                        <p:cTn id="18" dur="2000" fill="hold"/>
                                        <p:tgtEl>
                                          <p:spTgt spid="18"/>
                                        </p:tgtEl>
                                        <p:attrNameLst>
                                          <p:attrName>ppt_x</p:attrName>
                                          <p:attrName>ppt_y</p:attrName>
                                        </p:attrNameLst>
                                      </p:cBhvr>
                                      <p:rCtr x="-17" y="80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3"/>
          <p:cNvGrpSpPr>
            <a:grpSpLocks/>
          </p:cNvGrpSpPr>
          <p:nvPr/>
        </p:nvGrpSpPr>
        <p:grpSpPr bwMode="auto">
          <a:xfrm>
            <a:off x="-114300" y="160338"/>
            <a:ext cx="9861550" cy="7108825"/>
            <a:chOff x="-114300" y="160338"/>
            <a:chExt cx="9861758" cy="7108825"/>
          </a:xfrm>
        </p:grpSpPr>
        <p:sp>
          <p:nvSpPr>
            <p:cNvPr id="91143"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Monotype Corsiva" pitchFamily="66" charset="0"/>
              </a:endParaRPr>
            </a:p>
          </p:txBody>
        </p:sp>
        <p:sp>
          <p:nvSpPr>
            <p:cNvPr id="91144"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Run forever or answer “no” </a:t>
              </a:r>
            </a:p>
          </p:txBody>
        </p:sp>
        <p:sp>
          <p:nvSpPr>
            <p:cNvPr id="91145"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1146"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1147" name="Rectangle 49"/>
            <p:cNvSpPr>
              <a:spLocks noChangeArrowheads="1"/>
            </p:cNvSpPr>
            <p:nvPr/>
          </p:nvSpPr>
          <p:spPr bwMode="auto">
            <a:xfrm>
              <a:off x="-114300" y="533727"/>
              <a:ext cx="25032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00FF"/>
                  </a:solidFill>
                  <a:latin typeface="Times New Roman" pitchFamily="18" charset="0"/>
                </a:rPr>
                <a:t>Recognizable</a:t>
              </a:r>
              <a:endParaRPr lang="en-US" altLang="en-US" sz="2400">
                <a:solidFill>
                  <a:srgbClr val="FF00FF"/>
                </a:solidFill>
                <a:latin typeface="Times New Roman" pitchFamily="18" charset="0"/>
              </a:endParaRPr>
            </a:p>
          </p:txBody>
        </p:sp>
        <p:sp>
          <p:nvSpPr>
            <p:cNvPr id="91148"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Run forever or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“no” </a:t>
              </a:r>
            </a:p>
          </p:txBody>
        </p:sp>
        <p:grpSp>
          <p:nvGrpSpPr>
            <p:cNvPr id="91149" name="Group 26"/>
            <p:cNvGrpSpPr>
              <a:grpSpLocks/>
            </p:cNvGrpSpPr>
            <p:nvPr/>
          </p:nvGrpSpPr>
          <p:grpSpPr bwMode="auto">
            <a:xfrm>
              <a:off x="2339752" y="3290888"/>
              <a:ext cx="4899248" cy="2043112"/>
              <a:chOff x="2339752" y="3290887"/>
              <a:chExt cx="4899248" cy="2043113"/>
            </a:xfrm>
          </p:grpSpPr>
          <p:sp>
            <p:nvSpPr>
              <p:cNvPr id="91152" name="Text Box 4"/>
              <p:cNvSpPr txBox="1">
                <a:spLocks noChangeArrowheads="1"/>
              </p:cNvSpPr>
              <p:nvPr/>
            </p:nvSpPr>
            <p:spPr bwMode="auto">
              <a:xfrm>
                <a:off x="2339752" y="3290887"/>
                <a:ext cx="3857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5050"/>
                    </a:solidFill>
                    <a:latin typeface="Times New Roman" pitchFamily="18" charset="0"/>
                  </a:rPr>
                  <a:t>Computable/Decidable</a:t>
                </a:r>
              </a:p>
            </p:txBody>
          </p:sp>
          <p:sp>
            <p:nvSpPr>
              <p:cNvPr id="91153" name="Rectangle 19"/>
              <p:cNvSpPr>
                <a:spLocks noChangeArrowheads="1"/>
              </p:cNvSpPr>
              <p:nvPr/>
            </p:nvSpPr>
            <p:spPr bwMode="auto">
              <a:xfrm>
                <a:off x="2743200" y="3764340"/>
                <a:ext cx="449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Yes</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“yes”</a:t>
                </a:r>
              </a:p>
              <a:p>
                <a:pPr eaLnBrk="1" hangingPunct="1">
                  <a:spcBef>
                    <a:spcPct val="0"/>
                  </a:spcBef>
                  <a:buFontTx/>
                  <a:buChar char="•"/>
                </a:pPr>
                <a:r>
                  <a:rPr lang="en-US" altLang="en-US" sz="2400" i="1">
                    <a:solidFill>
                      <a:srgbClr val="FF0000"/>
                    </a:solidFill>
                    <a:latin typeface="Times New Roman" pitchFamily="18" charset="0"/>
                    <a:cs typeface="Times New Roman" pitchFamily="18" charset="0"/>
                  </a:rPr>
                  <a:t>No</a:t>
                </a:r>
                <a:r>
                  <a:rPr lang="en-US" altLang="en-US" sz="2400">
                    <a:latin typeface="Times New Roman" pitchFamily="18" charset="0"/>
                    <a:cs typeface="Times New Roman" pitchFamily="18" charset="0"/>
                  </a:rPr>
                  <a:t> instance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Halt and answer “no” </a:t>
                </a:r>
              </a:p>
            </p:txBody>
          </p:sp>
        </p:grpSp>
        <p:sp>
          <p:nvSpPr>
            <p:cNvPr id="91150"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CA" altLang="en-US" sz="2800">
                <a:latin typeface="Times New Roman" pitchFamily="18" charset="0"/>
              </a:endParaRPr>
            </a:p>
          </p:txBody>
        </p:sp>
        <p:sp>
          <p:nvSpPr>
            <p:cNvPr id="91151" name="Rectangle 49"/>
            <p:cNvSpPr>
              <a:spLocks noChangeArrowheads="1"/>
            </p:cNvSpPr>
            <p:nvPr/>
          </p:nvSpPr>
          <p:spPr bwMode="auto">
            <a:xfrm>
              <a:off x="6705600" y="543252"/>
              <a:ext cx="304185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00FF"/>
                  </a:solidFill>
                  <a:latin typeface="Times New Roman" pitchFamily="18" charset="0"/>
                </a:rPr>
                <a:t>Co-Recognizable</a:t>
              </a:r>
              <a:endParaRPr lang="en-US" altLang="en-US" sz="2400">
                <a:solidFill>
                  <a:srgbClr val="FF00FF"/>
                </a:solidFill>
                <a:latin typeface="Times New Roman" pitchFamily="18" charset="0"/>
              </a:endParaRPr>
            </a:p>
          </p:txBody>
        </p:sp>
      </p:grpSp>
      <p:sp>
        <p:nvSpPr>
          <p:cNvPr id="91139"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sp>
        <p:nvSpPr>
          <p:cNvPr id="20" name="Rectangle 4"/>
          <p:cNvSpPr>
            <a:spLocks noChangeArrowheads="1"/>
          </p:cNvSpPr>
          <p:nvPr/>
        </p:nvSpPr>
        <p:spPr bwMode="auto">
          <a:xfrm>
            <a:off x="2057400" y="2514600"/>
            <a:ext cx="568295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a:solidFill>
                  <a:schemeClr val="tx1">
                    <a:lumMod val="95000"/>
                  </a:schemeClr>
                </a:solidFill>
                <a:latin typeface="Times New Roman" panose="02020603050405020304" pitchFamily="18" charset="0"/>
                <a:cs typeface="Times New Roman" panose="02020603050405020304" pitchFamily="18" charset="0"/>
              </a:rPr>
              <a:t>If </a:t>
            </a:r>
            <a:r>
              <a:rPr lang="en-US" altLang="en-US" sz="2400" i="1" dirty="0">
                <a:solidFill>
                  <a:schemeClr val="accent2"/>
                </a:solidFill>
                <a:latin typeface="Times New Roman" panose="02020603050405020304" pitchFamily="18" charset="0"/>
                <a:cs typeface="Times New Roman" panose="02020603050405020304" pitchFamily="18" charset="0"/>
              </a:rPr>
              <a:t>P</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can be  </a:t>
            </a:r>
            <a:r>
              <a:rPr lang="en-US" altLang="en-US" sz="2400" dirty="0">
                <a:solidFill>
                  <a:srgbClr val="FF00FF"/>
                </a:solidFill>
                <a:latin typeface="Times New Roman" panose="02020603050405020304" pitchFamily="18" charset="0"/>
                <a:cs typeface="Times New Roman" panose="02020603050405020304" pitchFamily="18" charset="0"/>
              </a:rPr>
              <a:t>Recognized</a:t>
            </a:r>
            <a:r>
              <a:rPr lang="en-US" altLang="en-US" sz="2400" dirty="0">
                <a:solidFill>
                  <a:srgbClr val="FF00FF"/>
                </a:solidFill>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and  </a:t>
            </a:r>
            <a:r>
              <a:rPr lang="en-US" altLang="en-US" sz="2400" dirty="0">
                <a:solidFill>
                  <a:srgbClr val="FF00FF"/>
                </a:solidFill>
                <a:latin typeface="Times New Roman" panose="02020603050405020304" pitchFamily="18" charset="0"/>
                <a:cs typeface="Times New Roman" panose="02020603050405020304" pitchFamily="18" charset="0"/>
              </a:rPr>
              <a:t>Co-Recognized</a:t>
            </a:r>
            <a:r>
              <a:rPr lang="en-US" altLang="en-US" sz="2400" dirty="0">
                <a:solidFill>
                  <a:srgbClr val="FF00FF"/>
                </a:solidFill>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a:t>
            </a:r>
            <a:br>
              <a:rPr lang="en-US" altLang="en-US" sz="2400" dirty="0">
                <a:solidFill>
                  <a:schemeClr val="tx1">
                    <a:lumMod val="95000"/>
                  </a:schemeClr>
                </a:solidFill>
                <a:latin typeface="Times New Roman" panose="02020603050405020304" pitchFamily="18" charset="0"/>
                <a:cs typeface="Times New Roman" panose="02020603050405020304" pitchFamily="18" charset="0"/>
              </a:rPr>
            </a:b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then </a:t>
            </a:r>
            <a:r>
              <a:rPr lang="en-US" altLang="en-US" sz="2400" i="1" dirty="0">
                <a:solidFill>
                  <a:schemeClr val="accent2"/>
                </a:solidFill>
                <a:latin typeface="Times New Roman" panose="02020603050405020304" pitchFamily="18" charset="0"/>
                <a:cs typeface="Times New Roman" panose="02020603050405020304" pitchFamily="18" charset="0"/>
                <a:sym typeface="Wingdings" panose="05000000000000000000" pitchFamily="2" charset="2"/>
              </a:rPr>
              <a:t>P</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can be </a:t>
            </a:r>
            <a:r>
              <a:rPr lang="en-US" altLang="en-US" sz="240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Decided.</a:t>
            </a:r>
            <a:endParaRPr lang="en-US" altLang="en-US" sz="2400" dirty="0">
              <a:solidFill>
                <a:srgbClr val="FF0000"/>
              </a:solidFill>
              <a:latin typeface="Times New Roman" pitchFamily="18" charset="0"/>
              <a:cs typeface="Times New Roman" pitchFamily="18" charset="0"/>
            </a:endParaRPr>
          </a:p>
        </p:txBody>
      </p:sp>
      <p:sp>
        <p:nvSpPr>
          <p:cNvPr id="21" name="Rectangle 4"/>
          <p:cNvSpPr>
            <a:spLocks noChangeArrowheads="1"/>
          </p:cNvSpPr>
          <p:nvPr/>
        </p:nvSpPr>
        <p:spPr bwMode="auto">
          <a:xfrm>
            <a:off x="1266825" y="5867400"/>
            <a:ext cx="630555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defRPr sz="3200">
                <a:solidFill>
                  <a:schemeClr val="tx1"/>
                </a:solidFill>
                <a:latin typeface="Comic Sans MS" pitchFamily="66" charset="0"/>
              </a:defRPr>
            </a:lvl1pPr>
            <a:lvl2pPr marL="404813" indent="-290513" algn="l" eaLnBrk="0" hangingPunct="0">
              <a:spcBef>
                <a:spcPct val="20000"/>
              </a:spcBef>
              <a:buChar char="•"/>
              <a:defRPr sz="3200">
                <a:solidFill>
                  <a:schemeClr val="tx1"/>
                </a:solidFill>
                <a:latin typeface="Arial" charset="0"/>
              </a:defRPr>
            </a:lvl2pPr>
            <a:lvl3pPr marL="1143000" indent="-228600" algn="l" eaLnBrk="0" hangingPunct="0">
              <a:spcBef>
                <a:spcPct val="20000"/>
              </a:spcBef>
              <a:buChar char="–"/>
              <a:defRPr sz="2800">
                <a:solidFill>
                  <a:schemeClr val="tx1"/>
                </a:solidFill>
                <a:latin typeface="Arial" charset="0"/>
              </a:defRPr>
            </a:lvl3pPr>
            <a:lvl4pPr marL="1600200" indent="-228600" algn="l" eaLnBrk="0" hangingPunct="0">
              <a:spcBef>
                <a:spcPct val="20000"/>
              </a:spcBef>
              <a:buChar char="•"/>
              <a:defRPr sz="2400">
                <a:solidFill>
                  <a:schemeClr val="tx1"/>
                </a:solidFill>
                <a:latin typeface="Arial" charset="0"/>
              </a:defRPr>
            </a:lvl4pPr>
            <a:lvl5pPr marL="2057400" indent="-228600" algn="l"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i="1" dirty="0">
                <a:solidFill>
                  <a:schemeClr val="accent2"/>
                </a:solidFill>
                <a:latin typeface="Times New Roman" panose="02020603050405020304" pitchFamily="18" charset="0"/>
                <a:cs typeface="Times New Roman" panose="02020603050405020304" pitchFamily="18" charset="0"/>
              </a:rPr>
              <a:t>Halting</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can be  </a:t>
            </a:r>
            <a:r>
              <a:rPr lang="en-US" altLang="en-US" sz="2400" dirty="0">
                <a:solidFill>
                  <a:srgbClr val="FF00FF"/>
                </a:solidFill>
                <a:latin typeface="Times New Roman" panose="02020603050405020304" pitchFamily="18" charset="0"/>
                <a:cs typeface="Times New Roman" panose="02020603050405020304" pitchFamily="18" charset="0"/>
              </a:rPr>
              <a:t>Recognized</a:t>
            </a:r>
            <a:r>
              <a:rPr lang="en-US" altLang="en-US" sz="2400" dirty="0">
                <a:solidFill>
                  <a:srgbClr val="FF00FF"/>
                </a:solidFill>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and cannot be</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40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Decided</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400" dirty="0">
                <a:solidFill>
                  <a:schemeClr val="tx1">
                    <a:lumMod val="95000"/>
                  </a:schemeClr>
                </a:solidFill>
                <a:latin typeface="Times New Roman" panose="02020603050405020304" pitchFamily="18" charset="0"/>
                <a:cs typeface="Times New Roman" panose="02020603050405020304" pitchFamily="18" charset="0"/>
              </a:rPr>
              <a:t>it cannot be </a:t>
            </a:r>
            <a:r>
              <a:rPr lang="en-US" altLang="en-US" sz="2400" dirty="0">
                <a:solidFill>
                  <a:srgbClr val="FF00FF"/>
                </a:solidFill>
                <a:latin typeface="Times New Roman" panose="02020603050405020304" pitchFamily="18" charset="0"/>
                <a:cs typeface="Times New Roman" panose="02020603050405020304" pitchFamily="18" charset="0"/>
              </a:rPr>
              <a:t>Co-Recognized</a:t>
            </a:r>
            <a:r>
              <a:rPr lang="en-US" altLang="en-US" sz="2400" dirty="0">
                <a:solidFill>
                  <a:srgbClr val="FF00FF"/>
                </a:solidFill>
              </a:rPr>
              <a:t>..</a:t>
            </a:r>
            <a:endParaRPr lang="en-US" altLang="en-US" sz="2400" dirty="0">
              <a:solidFill>
                <a:srgbClr val="FF0000"/>
              </a:solidFill>
              <a:latin typeface="Times New Roman" pitchFamily="18" charset="0"/>
              <a:cs typeface="Times New Roman" pitchFamily="18" charset="0"/>
            </a:endParaRPr>
          </a:p>
        </p:txBody>
      </p:sp>
      <p:sp>
        <p:nvSpPr>
          <p:cNvPr id="22" name="Text Box 16"/>
          <p:cNvSpPr txBox="1">
            <a:spLocks noChangeArrowheads="1"/>
          </p:cNvSpPr>
          <p:nvPr/>
        </p:nvSpPr>
        <p:spPr bwMode="auto">
          <a:xfrm>
            <a:off x="3078163" y="1447800"/>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i="1">
                <a:solidFill>
                  <a:schemeClr val="accent2"/>
                </a:solidFill>
                <a:latin typeface="Times New Roman" pitchFamily="18" charset="0"/>
              </a:rPr>
              <a:t>Halting</a:t>
            </a:r>
            <a:endParaRPr lang="en-US" altLang="en-US" sz="2400" i="1" baseline="-25000">
              <a:solidFill>
                <a:schemeClr val="accent2"/>
              </a:solidFill>
              <a:latin typeface="Times New Roman" pitchFamily="18" charset="0"/>
            </a:endParaRPr>
          </a:p>
        </p:txBody>
      </p:sp>
    </p:spTree>
    <p:extLst>
      <p:ext uri="{BB962C8B-B14F-4D97-AF65-F5344CB8AC3E}">
        <p14:creationId xmlns:p14="http://schemas.microsoft.com/office/powerpoint/2010/main" val="911096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64" presetClass="path" presetSubtype="0" accel="50000" decel="50000" fill="hold" grpId="1" nodeType="clickEffect">
                                  <p:stCondLst>
                                    <p:cond delay="0"/>
                                  </p:stCondLst>
                                  <p:childTnLst>
                                    <p:animMotion origin="layout" path="M 8.33333E-7 4.16281E-7 L -0.10156 -0.07794 " pathEditMode="relative" rAng="0" ptsTypes="AA">
                                      <p:cBhvr>
                                        <p:cTn id="18" dur="1000" fill="hold"/>
                                        <p:tgtEl>
                                          <p:spTgt spid="22"/>
                                        </p:tgtEl>
                                        <p:attrNameLst>
                                          <p:attrName>ppt_x</p:attrName>
                                          <p:attrName>ppt_y</p:attrName>
                                        </p:attrNameLst>
                                      </p:cBhvr>
                                      <p:rCtr x="-5087" y="-39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2"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2163"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2164"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2165"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2166"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2167"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2168"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2169"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2170"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5" name="Text Box 16"/>
          <p:cNvSpPr txBox="1">
            <a:spLocks noChangeArrowheads="1"/>
          </p:cNvSpPr>
          <p:nvPr/>
        </p:nvSpPr>
        <p:spPr bwMode="auto">
          <a:xfrm>
            <a:off x="3063875" y="3716338"/>
            <a:ext cx="2228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solidFill>
                  <a:schemeClr val="accent2"/>
                </a:solidFill>
              </a:rPr>
              <a:t>≤ </a:t>
            </a:r>
            <a:r>
              <a:rPr lang="en-US" altLang="en-US" sz="2400"/>
              <a:t> </a:t>
            </a:r>
            <a:r>
              <a:rPr lang="en-US" altLang="en-US" sz="2400" i="1">
                <a:solidFill>
                  <a:schemeClr val="accent2"/>
                </a:solidFill>
              </a:rPr>
              <a:t>P </a:t>
            </a:r>
          </a:p>
        </p:txBody>
      </p:sp>
      <p:sp>
        <p:nvSpPr>
          <p:cNvPr id="92173"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21" name="Text Box 6"/>
          <p:cNvSpPr txBox="1">
            <a:spLocks noChangeArrowheads="1"/>
          </p:cNvSpPr>
          <p:nvPr/>
        </p:nvSpPr>
        <p:spPr bwMode="auto">
          <a:xfrm>
            <a:off x="920750" y="4191000"/>
            <a:ext cx="7467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chemeClr val="accent2"/>
                </a:solidFill>
              </a:rPr>
              <a:t>P</a:t>
            </a:r>
            <a:r>
              <a:rPr lang="en-US" altLang="en-US" sz="2400"/>
              <a:t> has an algorithm  </a:t>
            </a:r>
            <a:r>
              <a:rPr lang="en-US" altLang="en-US" sz="2400">
                <a:sym typeface="Wingdings" pitchFamily="2" charset="2"/>
              </a:rPr>
              <a:t>  </a:t>
            </a:r>
            <a:r>
              <a:rPr lang="en-US" altLang="en-US" sz="2400" i="1">
                <a:solidFill>
                  <a:schemeClr val="accent2"/>
                </a:solidFill>
              </a:rPr>
              <a:t>Halting</a:t>
            </a:r>
            <a:r>
              <a:rPr lang="en-US" altLang="en-US" sz="2400"/>
              <a:t> has an algorithm. </a:t>
            </a:r>
          </a:p>
        </p:txBody>
      </p:sp>
      <p:sp>
        <p:nvSpPr>
          <p:cNvPr id="22" name="Text Box 6"/>
          <p:cNvSpPr txBox="1">
            <a:spLocks noChangeArrowheads="1"/>
          </p:cNvSpPr>
          <p:nvPr/>
        </p:nvSpPr>
        <p:spPr bwMode="auto">
          <a:xfrm>
            <a:off x="20638" y="4652963"/>
            <a:ext cx="90884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chemeClr val="accent2"/>
                </a:solidFill>
              </a:rPr>
              <a:t>Halting</a:t>
            </a:r>
            <a:r>
              <a:rPr lang="en-US" altLang="en-US" sz="2400"/>
              <a:t> does not have an algorithm </a:t>
            </a:r>
            <a:r>
              <a:rPr lang="en-US" altLang="en-US" sz="2400">
                <a:sym typeface="Wingdings" pitchFamily="2" charset="2"/>
              </a:rPr>
              <a:t> </a:t>
            </a:r>
            <a:r>
              <a:rPr lang="en-US" altLang="en-US" sz="2400" i="1">
                <a:solidFill>
                  <a:schemeClr val="accent2"/>
                </a:solidFill>
              </a:rPr>
              <a:t>P</a:t>
            </a:r>
            <a:r>
              <a:rPr lang="en-US" altLang="en-US" sz="2400"/>
              <a:t> does not have an algorithm</a:t>
            </a:r>
          </a:p>
        </p:txBody>
      </p:sp>
      <p:sp>
        <p:nvSpPr>
          <p:cNvPr id="92176"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24" name="Text Box 6"/>
          <p:cNvSpPr txBox="1">
            <a:spLocks noChangeArrowheads="1"/>
          </p:cNvSpPr>
          <p:nvPr/>
        </p:nvSpPr>
        <p:spPr bwMode="auto">
          <a:xfrm>
            <a:off x="320675" y="5091113"/>
            <a:ext cx="8643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r>
              <a:rPr lang="en-US" altLang="en-US" sz="2400"/>
              <a:t> does not have a </a:t>
            </a:r>
            <a:r>
              <a:rPr lang="en-US" altLang="en-US" sz="2400">
                <a:solidFill>
                  <a:srgbClr val="FF0000"/>
                </a:solidFill>
              </a:rPr>
              <a:t>Deciding</a:t>
            </a:r>
            <a:r>
              <a:rPr lang="en-US" altLang="en-US" sz="2400"/>
              <a:t> algorithm </a:t>
            </a:r>
          </a:p>
          <a:p>
            <a:pPr algn="l"/>
            <a:r>
              <a:rPr lang="en-US" altLang="en-US" sz="2400">
                <a:sym typeface="Wingdings" pitchFamily="2" charset="2"/>
              </a:rPr>
              <a:t>        </a:t>
            </a:r>
            <a:r>
              <a:rPr lang="en-US" altLang="en-US" sz="2400" i="1">
                <a:solidFill>
                  <a:schemeClr val="accent2"/>
                </a:solidFill>
              </a:rPr>
              <a:t>P</a:t>
            </a:r>
            <a:r>
              <a:rPr lang="en-US" altLang="en-US" sz="2400"/>
              <a:t> does not have a </a:t>
            </a:r>
            <a:r>
              <a:rPr lang="en-US" altLang="en-US" sz="2400">
                <a:solidFill>
                  <a:srgbClr val="FF0000"/>
                </a:solidFill>
              </a:rPr>
              <a:t>Deciding</a:t>
            </a:r>
            <a:r>
              <a:rPr lang="en-US" altLang="en-US" sz="2400"/>
              <a:t> algorithm</a:t>
            </a:r>
          </a:p>
        </p:txBody>
      </p:sp>
      <p:sp>
        <p:nvSpPr>
          <p:cNvPr id="2" name="Rectangle 1"/>
          <p:cNvSpPr>
            <a:spLocks noChangeArrowheads="1"/>
          </p:cNvSpPr>
          <p:nvPr/>
        </p:nvSpPr>
        <p:spPr bwMode="auto">
          <a:xfrm>
            <a:off x="3979863" y="6146800"/>
            <a:ext cx="4032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rPr>
              <a:t>P</a:t>
            </a:r>
            <a:endParaRPr lang="en-US" altLang="en-US"/>
          </a:p>
        </p:txBody>
      </p:sp>
    </p:spTree>
    <p:extLst>
      <p:ext uri="{BB962C8B-B14F-4D97-AF65-F5344CB8AC3E}">
        <p14:creationId xmlns:p14="http://schemas.microsoft.com/office/powerpoint/2010/main" val="10295012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path" presetSubtype="0" accel="50000" decel="50000" fill="hold" grpId="0" nodeType="clickEffect">
                                  <p:stCondLst>
                                    <p:cond delay="0"/>
                                  </p:stCondLst>
                                  <p:childTnLst>
                                    <p:animMotion origin="layout" path="M -1.66667E-6 4.99537E-6 L -1.66667E-6 -0.60176 " pathEditMode="relative" rAng="0" ptsTypes="AA">
                                      <p:cBhvr>
                                        <p:cTn id="30" dur="2000" fill="hold"/>
                                        <p:tgtEl>
                                          <p:spTgt spid="2"/>
                                        </p:tgtEl>
                                        <p:attrNameLst>
                                          <p:attrName>ppt_x</p:attrName>
                                          <p:attrName>ppt_y</p:attrName>
                                        </p:attrNameLst>
                                      </p:cBhvr>
                                      <p:rCtr x="0" y="-30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1" grpId="0"/>
      <p:bldP spid="22" grpId="0"/>
      <p:bldP spid="24" grpId="0"/>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3187"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3188"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3189"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3190"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3191"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3192"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3193"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3194"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93196" name="Text Box 16"/>
          <p:cNvSpPr txBox="1">
            <a:spLocks noChangeArrowheads="1"/>
          </p:cNvSpPr>
          <p:nvPr/>
        </p:nvSpPr>
        <p:spPr bwMode="auto">
          <a:xfrm>
            <a:off x="3063875" y="3716338"/>
            <a:ext cx="2228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solidFill>
                  <a:schemeClr val="accent2"/>
                </a:solidFill>
              </a:rPr>
              <a:t>≤ </a:t>
            </a:r>
            <a:r>
              <a:rPr lang="en-US" altLang="en-US" sz="2400"/>
              <a:t> </a:t>
            </a:r>
            <a:r>
              <a:rPr lang="en-US" altLang="en-US" sz="2400" i="1">
                <a:solidFill>
                  <a:schemeClr val="accent2"/>
                </a:solidFill>
              </a:rPr>
              <a:t>P </a:t>
            </a:r>
          </a:p>
        </p:txBody>
      </p:sp>
      <p:sp>
        <p:nvSpPr>
          <p:cNvPr id="9319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3198" name="Text Box 6"/>
          <p:cNvSpPr txBox="1">
            <a:spLocks noChangeArrowheads="1"/>
          </p:cNvSpPr>
          <p:nvPr/>
        </p:nvSpPr>
        <p:spPr bwMode="auto">
          <a:xfrm>
            <a:off x="920750" y="4191000"/>
            <a:ext cx="7467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chemeClr val="accent2"/>
                </a:solidFill>
              </a:rPr>
              <a:t>P</a:t>
            </a:r>
            <a:r>
              <a:rPr lang="en-US" altLang="en-US" sz="2400"/>
              <a:t> has an algorithm  </a:t>
            </a:r>
            <a:r>
              <a:rPr lang="en-US" altLang="en-US" sz="2400">
                <a:sym typeface="Wingdings" pitchFamily="2" charset="2"/>
              </a:rPr>
              <a:t>  </a:t>
            </a:r>
            <a:r>
              <a:rPr lang="en-US" altLang="en-US" sz="2400" i="1">
                <a:solidFill>
                  <a:schemeClr val="accent2"/>
                </a:solidFill>
              </a:rPr>
              <a:t>Halting</a:t>
            </a:r>
            <a:r>
              <a:rPr lang="en-US" altLang="en-US" sz="2400"/>
              <a:t> has an algorithm. </a:t>
            </a:r>
          </a:p>
        </p:txBody>
      </p:sp>
      <p:sp>
        <p:nvSpPr>
          <p:cNvPr id="93199" name="Text Box 6"/>
          <p:cNvSpPr txBox="1">
            <a:spLocks noChangeArrowheads="1"/>
          </p:cNvSpPr>
          <p:nvPr/>
        </p:nvSpPr>
        <p:spPr bwMode="auto">
          <a:xfrm>
            <a:off x="20638" y="4652963"/>
            <a:ext cx="90884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chemeClr val="accent2"/>
                </a:solidFill>
              </a:rPr>
              <a:t>Halting</a:t>
            </a:r>
            <a:r>
              <a:rPr lang="en-US" altLang="en-US" sz="2400"/>
              <a:t> does not have an algorithm </a:t>
            </a:r>
            <a:r>
              <a:rPr lang="en-US" altLang="en-US" sz="2400">
                <a:sym typeface="Wingdings" pitchFamily="2" charset="2"/>
              </a:rPr>
              <a:t> </a:t>
            </a:r>
            <a:r>
              <a:rPr lang="en-US" altLang="en-US" sz="2400" i="1">
                <a:solidFill>
                  <a:schemeClr val="accent2"/>
                </a:solidFill>
              </a:rPr>
              <a:t>P</a:t>
            </a:r>
            <a:r>
              <a:rPr lang="en-US" altLang="en-US" sz="2400"/>
              <a:t> does not have an algorithm</a:t>
            </a:r>
          </a:p>
        </p:txBody>
      </p:sp>
      <p:sp>
        <p:nvSpPr>
          <p:cNvPr id="93200"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24" name="Text Box 6"/>
          <p:cNvSpPr txBox="1">
            <a:spLocks noChangeArrowheads="1"/>
          </p:cNvSpPr>
          <p:nvPr/>
        </p:nvSpPr>
        <p:spPr bwMode="auto">
          <a:xfrm>
            <a:off x="320675" y="5091113"/>
            <a:ext cx="8643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rPr>
              <a:t>Halting</a:t>
            </a:r>
            <a:r>
              <a:rPr lang="en-US" altLang="en-US" sz="2400" dirty="0"/>
              <a:t> does not have a </a:t>
            </a:r>
            <a:r>
              <a:rPr lang="en-US" altLang="en-US" sz="2400" dirty="0">
                <a:solidFill>
                  <a:srgbClr val="FF00FF"/>
                </a:solidFill>
              </a:rPr>
              <a:t>Co-Recognizing </a:t>
            </a:r>
            <a:r>
              <a:rPr lang="en-US" altLang="en-US" sz="2400" dirty="0"/>
              <a:t>algorithm </a:t>
            </a:r>
          </a:p>
          <a:p>
            <a:pPr algn="l"/>
            <a:r>
              <a:rPr lang="en-US" altLang="en-US" sz="2400" dirty="0">
                <a:sym typeface="Wingdings" pitchFamily="2" charset="2"/>
              </a:rPr>
              <a:t>        </a:t>
            </a:r>
            <a:r>
              <a:rPr lang="en-US" altLang="en-US" sz="2400" i="1" dirty="0">
                <a:solidFill>
                  <a:schemeClr val="accent2"/>
                </a:solidFill>
              </a:rPr>
              <a:t>P</a:t>
            </a:r>
            <a:r>
              <a:rPr lang="en-US" altLang="en-US" sz="2400" dirty="0"/>
              <a:t> does not have a </a:t>
            </a:r>
            <a:r>
              <a:rPr lang="en-US" altLang="en-US" sz="2400" dirty="0">
                <a:solidFill>
                  <a:srgbClr val="FF00FF"/>
                </a:solidFill>
              </a:rPr>
              <a:t>Co-Recognizing </a:t>
            </a:r>
            <a:r>
              <a:rPr lang="en-US" altLang="en-US" sz="2400" dirty="0"/>
              <a:t>algorithm</a:t>
            </a:r>
          </a:p>
        </p:txBody>
      </p:sp>
      <p:sp>
        <p:nvSpPr>
          <p:cNvPr id="2" name="Rectangle 1"/>
          <p:cNvSpPr>
            <a:spLocks noChangeArrowheads="1"/>
          </p:cNvSpPr>
          <p:nvPr/>
        </p:nvSpPr>
        <p:spPr bwMode="auto">
          <a:xfrm>
            <a:off x="3998913" y="1993900"/>
            <a:ext cx="4048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rPr>
              <a:t>P</a:t>
            </a:r>
            <a:endParaRPr lang="en-US" altLang="en-US"/>
          </a:p>
        </p:txBody>
      </p:sp>
      <p:sp>
        <p:nvSpPr>
          <p:cNvPr id="19" name="Text Box 6"/>
          <p:cNvSpPr txBox="1">
            <a:spLocks noChangeArrowheads="1"/>
          </p:cNvSpPr>
          <p:nvPr/>
        </p:nvSpPr>
        <p:spPr bwMode="auto">
          <a:xfrm>
            <a:off x="320675" y="5922963"/>
            <a:ext cx="8643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rPr>
              <a:t>Halting</a:t>
            </a:r>
            <a:r>
              <a:rPr lang="en-US" altLang="en-US" sz="2400" dirty="0"/>
              <a:t> does have an </a:t>
            </a:r>
            <a:r>
              <a:rPr lang="en-US" altLang="en-US" sz="2400" dirty="0">
                <a:solidFill>
                  <a:srgbClr val="FF00FF"/>
                </a:solidFill>
              </a:rPr>
              <a:t>Recognizing </a:t>
            </a:r>
            <a:r>
              <a:rPr lang="en-US" altLang="en-US" sz="2400" dirty="0"/>
              <a:t>algorithm </a:t>
            </a:r>
          </a:p>
          <a:p>
            <a:pPr algn="l"/>
            <a:r>
              <a:rPr lang="en-US" altLang="en-US" sz="2400" dirty="0">
                <a:sym typeface="Wingdings" pitchFamily="2" charset="2"/>
              </a:rPr>
              <a:t>        We don’t know about </a:t>
            </a:r>
            <a:r>
              <a:rPr lang="en-US" altLang="en-US" sz="2400" i="1" dirty="0">
                <a:solidFill>
                  <a:schemeClr val="accent2"/>
                </a:solidFill>
              </a:rPr>
              <a:t>P</a:t>
            </a:r>
            <a:r>
              <a:rPr lang="en-US" altLang="en-US" sz="2400" dirty="0"/>
              <a:t> does.</a:t>
            </a:r>
          </a:p>
        </p:txBody>
      </p:sp>
    </p:spTree>
    <p:extLst>
      <p:ext uri="{BB962C8B-B14F-4D97-AF65-F5344CB8AC3E}">
        <p14:creationId xmlns:p14="http://schemas.microsoft.com/office/powerpoint/2010/main" val="3143862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2" presetClass="path" presetSubtype="0" accel="50000" decel="50000" fill="hold" grpId="0" nodeType="clickEffect">
                                  <p:stCondLst>
                                    <p:cond delay="0"/>
                                  </p:stCondLst>
                                  <p:childTnLst>
                                    <p:animMotion origin="layout" path="M 5E-6 -8.97317E-7 L -0.21129 -0.24861 " pathEditMode="relative" rAng="0" ptsTypes="AA">
                                      <p:cBhvr>
                                        <p:cTn id="12" dur="2000" fill="hold"/>
                                        <p:tgtEl>
                                          <p:spTgt spid="2"/>
                                        </p:tgtEl>
                                        <p:attrNameLst>
                                          <p:attrName>ppt_x</p:attrName>
                                          <p:attrName>ppt_y</p:attrName>
                                        </p:attrNameLst>
                                      </p:cBhvr>
                                      <p:rCtr x="-10573" y="-12442"/>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 grpId="0"/>
      <p:bldP spid="1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4211"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4212"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4213"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4214"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4215"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4216"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4217"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4218"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5" name="Text Box 16"/>
          <p:cNvSpPr txBox="1">
            <a:spLocks noChangeArrowheads="1"/>
          </p:cNvSpPr>
          <p:nvPr/>
        </p:nvSpPr>
        <p:spPr bwMode="auto">
          <a:xfrm>
            <a:off x="3063875" y="3716338"/>
            <a:ext cx="2459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i="1">
                <a:solidFill>
                  <a:schemeClr val="accent2"/>
                </a:solidFill>
              </a:rPr>
              <a:t>P  </a:t>
            </a:r>
            <a:r>
              <a:rPr lang="en-US" altLang="en-US" sz="2400">
                <a:solidFill>
                  <a:schemeClr val="accent2"/>
                </a:solidFill>
              </a:rPr>
              <a:t>≤  </a:t>
            </a:r>
            <a:r>
              <a:rPr lang="en-US" altLang="en-US" sz="2400" i="1">
                <a:solidFill>
                  <a:schemeClr val="accent2"/>
                </a:solidFill>
              </a:rPr>
              <a:t>Halting   </a:t>
            </a:r>
          </a:p>
        </p:txBody>
      </p:sp>
      <p:sp>
        <p:nvSpPr>
          <p:cNvPr id="94221"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4222"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2" name="Rectangle 1"/>
          <p:cNvSpPr>
            <a:spLocks noChangeArrowheads="1"/>
          </p:cNvSpPr>
          <p:nvPr/>
        </p:nvSpPr>
        <p:spPr bwMode="auto">
          <a:xfrm>
            <a:off x="1985963" y="314325"/>
            <a:ext cx="4048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rPr>
              <a:t>P</a:t>
            </a:r>
            <a:endParaRPr lang="en-US" altLang="en-US"/>
          </a:p>
        </p:txBody>
      </p:sp>
      <p:sp>
        <p:nvSpPr>
          <p:cNvPr id="19" name="Text Box 6"/>
          <p:cNvSpPr txBox="1">
            <a:spLocks noChangeArrowheads="1"/>
          </p:cNvSpPr>
          <p:nvPr/>
        </p:nvSpPr>
        <p:spPr bwMode="auto">
          <a:xfrm>
            <a:off x="320675" y="5922963"/>
            <a:ext cx="8643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rPr>
              <a:t>Halting</a:t>
            </a:r>
            <a:r>
              <a:rPr lang="en-US" altLang="en-US" sz="2400" dirty="0"/>
              <a:t> does have an </a:t>
            </a:r>
            <a:r>
              <a:rPr lang="en-US" altLang="en-US" sz="2400" dirty="0">
                <a:solidFill>
                  <a:srgbClr val="FF00FF"/>
                </a:solidFill>
              </a:rPr>
              <a:t>Recognizing </a:t>
            </a:r>
            <a:r>
              <a:rPr lang="en-US" altLang="en-US" sz="2400" dirty="0"/>
              <a:t>algorithm </a:t>
            </a:r>
          </a:p>
          <a:p>
            <a:pPr algn="l"/>
            <a:r>
              <a:rPr lang="en-US" altLang="en-US" sz="2400" dirty="0">
                <a:sym typeface="Wingdings" pitchFamily="2" charset="2"/>
              </a:rPr>
              <a:t>        </a:t>
            </a:r>
            <a:r>
              <a:rPr lang="en-US" altLang="en-US" sz="2400" i="1" dirty="0">
                <a:solidFill>
                  <a:schemeClr val="accent2"/>
                </a:solidFill>
              </a:rPr>
              <a:t>P </a:t>
            </a:r>
            <a:r>
              <a:rPr lang="en-US" altLang="en-US" sz="2400" dirty="0"/>
              <a:t>does have an </a:t>
            </a:r>
            <a:r>
              <a:rPr lang="en-US" altLang="en-US" sz="2400" dirty="0">
                <a:solidFill>
                  <a:srgbClr val="FF00FF"/>
                </a:solidFill>
              </a:rPr>
              <a:t>Recognizing </a:t>
            </a:r>
            <a:r>
              <a:rPr lang="en-US" altLang="en-US" sz="2400" dirty="0"/>
              <a:t>algorithm </a:t>
            </a:r>
          </a:p>
        </p:txBody>
      </p:sp>
      <p:sp>
        <p:nvSpPr>
          <p:cNvPr id="20" name="Text Box 6"/>
          <p:cNvSpPr txBox="1">
            <a:spLocks noChangeArrowheads="1"/>
          </p:cNvSpPr>
          <p:nvPr/>
        </p:nvSpPr>
        <p:spPr bwMode="auto">
          <a:xfrm>
            <a:off x="920750" y="4191000"/>
            <a:ext cx="7467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chemeClr val="accent2"/>
                </a:solidFill>
              </a:rPr>
              <a:t>Halting</a:t>
            </a:r>
            <a:r>
              <a:rPr lang="en-US" altLang="en-US" sz="2400"/>
              <a:t>  has an algorithm  </a:t>
            </a:r>
            <a:r>
              <a:rPr lang="en-US" altLang="en-US" sz="2400">
                <a:sym typeface="Wingdings" pitchFamily="2" charset="2"/>
              </a:rPr>
              <a:t>  </a:t>
            </a:r>
            <a:r>
              <a:rPr lang="en-US" altLang="en-US" sz="2400" i="1">
                <a:solidFill>
                  <a:schemeClr val="accent2"/>
                </a:solidFill>
              </a:rPr>
              <a:t>P </a:t>
            </a:r>
            <a:r>
              <a:rPr lang="en-US" altLang="en-US" sz="2400"/>
              <a:t>has an algorithm. </a:t>
            </a:r>
          </a:p>
        </p:txBody>
      </p:sp>
    </p:spTree>
    <p:extLst>
      <p:ext uri="{BB962C8B-B14F-4D97-AF65-F5344CB8AC3E}">
        <p14:creationId xmlns:p14="http://schemas.microsoft.com/office/powerpoint/2010/main" val="8554455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9">
                                            <p:txEl>
                                              <p:pRg st="1" end="1"/>
                                            </p:txEl>
                                          </p:spTgt>
                                        </p:tgtEl>
                                        <p:attrNameLst>
                                          <p:attrName>style.visibility</p:attrName>
                                        </p:attrNameLst>
                                      </p:cBhvr>
                                      <p:to>
                                        <p:strVal val="visible"/>
                                      </p:to>
                                    </p:set>
                                    <p:anim calcmode="lin" valueType="num">
                                      <p:cBhvr additive="base">
                                        <p:cTn id="17" dur="500" fill="hold"/>
                                        <p:tgtEl>
                                          <p:spTgt spid="1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path" presetSubtype="0" accel="50000" decel="50000" fill="hold" grpId="0" nodeType="clickEffect">
                                  <p:stCondLst>
                                    <p:cond delay="0"/>
                                  </p:stCondLst>
                                  <p:childTnLst>
                                    <p:animMotion origin="layout" path="M 3.88889E-6 -4.62535E-8 L 3.88889E-6 0.10083 " pathEditMode="relative" rAng="0" ptsTypes="AA">
                                      <p:cBhvr>
                                        <p:cTn id="22" dur="2000" fill="hold"/>
                                        <p:tgtEl>
                                          <p:spTgt spid="2"/>
                                        </p:tgtEl>
                                        <p:attrNameLst>
                                          <p:attrName>ppt_x</p:attrName>
                                          <p:attrName>ppt_y</p:attrName>
                                        </p:attrNameLst>
                                      </p:cBhvr>
                                      <p:rCtr x="0" y="5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 grpId="0"/>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3"/>
          <p:cNvSpPr txBox="1">
            <a:spLocks noChangeArrowheads="1"/>
          </p:cNvSpPr>
          <p:nvPr/>
        </p:nvSpPr>
        <p:spPr bwMode="auto">
          <a:xfrm>
            <a:off x="2943857" y="115888"/>
            <a:ext cx="32769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List of Problems</a:t>
            </a:r>
          </a:p>
        </p:txBody>
      </p:sp>
      <p:sp>
        <p:nvSpPr>
          <p:cNvPr id="4099"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2" name="Text Box 6"/>
          <p:cNvSpPr txBox="1">
            <a:spLocks noChangeArrowheads="1"/>
          </p:cNvSpPr>
          <p:nvPr/>
        </p:nvSpPr>
        <p:spPr bwMode="auto">
          <a:xfrm>
            <a:off x="1057275" y="1550988"/>
            <a:ext cx="8986838"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at some point in computation on I}</a:t>
            </a:r>
          </a:p>
          <a:p>
            <a:pPr algn="l">
              <a:buFont typeface="Arial" pitchFamily="34" charset="0"/>
              <a:buChar char="•"/>
            </a:pPr>
            <a:r>
              <a:rPr lang="en-US" altLang="en-US" sz="2400" dirty="0"/>
              <a:t>{“M” | M halts empty string}</a:t>
            </a:r>
          </a:p>
          <a:p>
            <a:pPr algn="l">
              <a:buFont typeface="Arial" pitchFamily="34" charset="0"/>
              <a:buChar char="•"/>
            </a:pPr>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buFont typeface="Arial" pitchFamily="34" charset="0"/>
              <a:buChar char="•"/>
            </a:pPr>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“M”,“M'”</a:t>
            </a:r>
            <a:r>
              <a:rPr lang="en-US" altLang="en-US" sz="2400" dirty="0">
                <a:sym typeface="Symbol" pitchFamily="18" charset="2"/>
              </a:rPr>
              <a:t></a:t>
            </a:r>
            <a:r>
              <a:rPr lang="en-US" altLang="en-US" sz="2400" dirty="0"/>
              <a:t> | </a:t>
            </a:r>
            <a:r>
              <a:rPr lang="en-US" altLang="en-US" sz="2400" dirty="0">
                <a:sym typeface="Symbol" pitchFamily="18" charset="2"/>
              </a:rPr>
              <a:t>I </a:t>
            </a:r>
            <a:r>
              <a:rPr lang="en-US" altLang="en-US" sz="2400" dirty="0"/>
              <a:t>M(I)=M'(I)}</a:t>
            </a:r>
          </a:p>
          <a:p>
            <a:pPr algn="l">
              <a:buFont typeface="Arial" pitchFamily="34" charset="0"/>
              <a:buChar char="•"/>
            </a:pPr>
            <a:r>
              <a:rPr lang="en-US" altLang="en-US" sz="2400" dirty="0"/>
              <a:t>{“M” | L(M) is regular}</a:t>
            </a:r>
          </a:p>
          <a:p>
            <a:pPr algn="l">
              <a:buFont typeface="Arial" pitchFamily="34" charset="0"/>
              <a:buChar char="•"/>
            </a:pPr>
            <a:r>
              <a:rPr lang="en-US" altLang="en-US" sz="2400" dirty="0"/>
              <a:t>There is a fixed TM M</a:t>
            </a:r>
            <a:r>
              <a:rPr lang="en-US" altLang="en-US" sz="2400" baseline="30000" dirty="0"/>
              <a:t>* </a:t>
            </a:r>
            <a:r>
              <a:rPr lang="en-US" altLang="en-US" sz="2400" dirty="0"/>
              <a:t>{I | M</a:t>
            </a:r>
            <a:r>
              <a:rPr lang="en-US" altLang="en-US" sz="2400" baseline="30000" dirty="0"/>
              <a:t>*</a:t>
            </a:r>
            <a:r>
              <a:rPr lang="en-US" altLang="en-US" sz="2400" dirty="0"/>
              <a:t> halts on I}</a:t>
            </a:r>
          </a:p>
          <a:p>
            <a:pPr algn="l">
              <a:buFont typeface="Arial" pitchFamily="34" charset="0"/>
              <a:buChar char="•"/>
            </a:pPr>
            <a:r>
              <a:rPr lang="en-US" altLang="en-US" sz="2400" dirty="0"/>
              <a:t> {“M” | based on what M does, not on how it does it}</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 </a:t>
            </a:r>
            <a:r>
              <a:rPr lang="en-US" altLang="en-US" sz="2400" dirty="0"/>
              <a:t>| M does </a:t>
            </a:r>
            <a:r>
              <a:rPr lang="en-US" altLang="en-US" sz="2400" dirty="0">
                <a:solidFill>
                  <a:srgbClr val="FF0000"/>
                </a:solidFill>
              </a:rPr>
              <a:t>not</a:t>
            </a:r>
            <a:r>
              <a:rPr lang="en-US" altLang="en-US" sz="2400" dirty="0"/>
              <a:t> halt on I}</a:t>
            </a:r>
          </a:p>
        </p:txBody>
      </p:sp>
      <p:sp>
        <p:nvSpPr>
          <p:cNvPr id="48146" name="Rectangle 18"/>
          <p:cNvSpPr>
            <a:spLocks noChangeArrowheads="1"/>
          </p:cNvSpPr>
          <p:nvPr/>
        </p:nvSpPr>
        <p:spPr bwMode="auto">
          <a:xfrm>
            <a:off x="179388" y="1125538"/>
            <a:ext cx="2025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48148" name="Rectangle 20"/>
          <p:cNvSpPr>
            <a:spLocks noChangeArrowheads="1"/>
          </p:cNvSpPr>
          <p:nvPr/>
        </p:nvSpPr>
        <p:spPr bwMode="auto">
          <a:xfrm>
            <a:off x="1908175" y="5084763"/>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3" name="Text Box 6"/>
          <p:cNvSpPr txBox="1">
            <a:spLocks noChangeArrowheads="1"/>
          </p:cNvSpPr>
          <p:nvPr/>
        </p:nvSpPr>
        <p:spPr bwMode="auto">
          <a:xfrm>
            <a:off x="1239838" y="57753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grpSp>
        <p:nvGrpSpPr>
          <p:cNvPr id="7" name="Group 6"/>
          <p:cNvGrpSpPr>
            <a:grpSpLocks/>
          </p:cNvGrpSpPr>
          <p:nvPr/>
        </p:nvGrpSpPr>
        <p:grpSpPr bwMode="auto">
          <a:xfrm>
            <a:off x="5010150" y="4459288"/>
            <a:ext cx="4510088" cy="1939925"/>
            <a:chOff x="5010621" y="4459450"/>
            <a:chExt cx="4510295" cy="1938992"/>
          </a:xfrm>
        </p:grpSpPr>
        <p:sp>
          <p:nvSpPr>
            <p:cNvPr id="13" name="Text Box 6"/>
            <p:cNvSpPr txBox="1">
              <a:spLocks noChangeArrowheads="1"/>
            </p:cNvSpPr>
            <p:nvPr/>
          </p:nvSpPr>
          <p:spPr bwMode="auto">
            <a:xfrm>
              <a:off x="5010621" y="4508638"/>
              <a:ext cx="1073199" cy="461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4106" name="Text Box 6"/>
            <p:cNvSpPr txBox="1">
              <a:spLocks noChangeArrowheads="1"/>
            </p:cNvSpPr>
            <p:nvPr/>
          </p:nvSpPr>
          <p:spPr bwMode="auto">
            <a:xfrm>
              <a:off x="5711065" y="4459450"/>
              <a:ext cx="380985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Is Undecidable, but</a:t>
              </a:r>
              <a:br>
                <a:rPr lang="en-US" altLang="en-US" sz="2400" dirty="0"/>
              </a:br>
              <a:r>
                <a:rPr lang="en-US" altLang="en-US" sz="2400" dirty="0"/>
                <a:t>the reduction requires switching Yes &amp; No</a:t>
              </a:r>
            </a:p>
            <a:p>
              <a:r>
                <a:rPr lang="en-US" altLang="en-US" sz="2400" dirty="0"/>
                <a:t>Recognizable &amp; </a:t>
              </a:r>
              <a:br>
                <a:rPr lang="en-US" altLang="en-US" sz="2400" dirty="0"/>
              </a:br>
              <a:r>
                <a:rPr lang="en-US" altLang="en-US" sz="2400" dirty="0"/>
                <a:t>Co-Recognizable. </a:t>
              </a:r>
            </a:p>
          </p:txBody>
        </p:sp>
        <p:cxnSp>
          <p:nvCxnSpPr>
            <p:cNvPr id="4107" name="Straight Arrow Connector 4"/>
            <p:cNvCxnSpPr>
              <a:cxnSpLocks noChangeShapeType="1"/>
            </p:cNvCxnSpPr>
            <p:nvPr/>
          </p:nvCxnSpPr>
          <p:spPr bwMode="auto">
            <a:xfrm flipH="1">
              <a:off x="5711066" y="4740101"/>
              <a:ext cx="589126" cy="0"/>
            </a:xfrm>
            <a:prstGeom prst="straightConnector1">
              <a:avLst/>
            </a:prstGeom>
            <a:noFill/>
            <a:ln w="12700" cap="sq" algn="ctr">
              <a:solidFill>
                <a:srgbClr val="FF0000"/>
              </a:solidFill>
              <a:round/>
              <a:headEnd type="none" w="sm" len="sm"/>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8146"/>
                                        </p:tgtEl>
                                        <p:attrNameLst>
                                          <p:attrName>style.visibility</p:attrName>
                                        </p:attrNameLst>
                                      </p:cBhvr>
                                      <p:to>
                                        <p:strVal val="visible"/>
                                      </p:to>
                                    </p:set>
                                    <p:anim calcmode="lin" valueType="num">
                                      <p:cBhvr additive="base">
                                        <p:cTn id="11" dur="500" fill="hold"/>
                                        <p:tgtEl>
                                          <p:spTgt spid="48146"/>
                                        </p:tgtEl>
                                        <p:attrNameLst>
                                          <p:attrName>ppt_x</p:attrName>
                                        </p:attrNameLst>
                                      </p:cBhvr>
                                      <p:tavLst>
                                        <p:tav tm="0">
                                          <p:val>
                                            <p:strVal val="0-#ppt_w/2"/>
                                          </p:val>
                                        </p:tav>
                                        <p:tav tm="100000">
                                          <p:val>
                                            <p:strVal val="#ppt_x"/>
                                          </p:val>
                                        </p:tav>
                                      </p:tavLst>
                                    </p:anim>
                                    <p:anim calcmode="lin" valueType="num">
                                      <p:cBhvr additive="base">
                                        <p:cTn id="12" dur="500" fill="hold"/>
                                        <p:tgtEl>
                                          <p:spTgt spid="4814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8148"/>
                                        </p:tgtEl>
                                        <p:attrNameLst>
                                          <p:attrName>style.visibility</p:attrName>
                                        </p:attrNameLst>
                                      </p:cBhvr>
                                      <p:to>
                                        <p:strVal val="visible"/>
                                      </p:to>
                                    </p:set>
                                    <p:anim calcmode="lin" valueType="num">
                                      <p:cBhvr additive="base">
                                        <p:cTn id="15" dur="500" fill="hold"/>
                                        <p:tgtEl>
                                          <p:spTgt spid="48148"/>
                                        </p:tgtEl>
                                        <p:attrNameLst>
                                          <p:attrName>ppt_x</p:attrName>
                                        </p:attrNameLst>
                                      </p:cBhvr>
                                      <p:tavLst>
                                        <p:tav tm="0">
                                          <p:val>
                                            <p:strVal val="0-#ppt_w/2"/>
                                          </p:val>
                                        </p:tav>
                                        <p:tav tm="100000">
                                          <p:val>
                                            <p:strVal val="#ppt_x"/>
                                          </p:val>
                                        </p:tav>
                                      </p:tavLst>
                                    </p:anim>
                                    <p:anim calcmode="lin" valueType="num">
                                      <p:cBhvr additive="base">
                                        <p:cTn id="16" dur="500" fill="hold"/>
                                        <p:tgtEl>
                                          <p:spTgt spid="48148"/>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2">
                                            <p:txEl>
                                              <p:pRg st="1" end="1"/>
                                            </p:txEl>
                                          </p:spTgt>
                                        </p:tgtEl>
                                        <p:attrNameLst>
                                          <p:attrName>style.visibility</p:attrName>
                                        </p:attrNameLst>
                                      </p:cBhvr>
                                      <p:to>
                                        <p:strVal val="visible"/>
                                      </p:to>
                                    </p:set>
                                    <p:anim calcmode="lin" valueType="num">
                                      <p:cBhvr additive="base">
                                        <p:cTn id="21"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2">
                                            <p:txEl>
                                              <p:pRg st="2" end="2"/>
                                            </p:txEl>
                                          </p:spTgt>
                                        </p:tgtEl>
                                        <p:attrNameLst>
                                          <p:attrName>style.visibility</p:attrName>
                                        </p:attrNameLst>
                                      </p:cBhvr>
                                      <p:to>
                                        <p:strVal val="visible"/>
                                      </p:to>
                                    </p:set>
                                    <p:anim calcmode="lin" valueType="num">
                                      <p:cBhvr additive="base">
                                        <p:cTn id="2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2">
                                            <p:txEl>
                                              <p:pRg st="3" end="3"/>
                                            </p:txEl>
                                          </p:spTgt>
                                        </p:tgtEl>
                                        <p:attrNameLst>
                                          <p:attrName>style.visibility</p:attrName>
                                        </p:attrNameLst>
                                      </p:cBhvr>
                                      <p:to>
                                        <p:strVal val="visible"/>
                                      </p:to>
                                    </p:set>
                                    <p:anim calcmode="lin" valueType="num">
                                      <p:cBhvr additive="base">
                                        <p:cTn id="33"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2">
                                            <p:txEl>
                                              <p:pRg st="4" end="4"/>
                                            </p:txEl>
                                          </p:spTgt>
                                        </p:tgtEl>
                                        <p:attrNameLst>
                                          <p:attrName>style.visibility</p:attrName>
                                        </p:attrNameLst>
                                      </p:cBhvr>
                                      <p:to>
                                        <p:strVal val="visible"/>
                                      </p:to>
                                    </p:set>
                                    <p:anim calcmode="lin" valueType="num">
                                      <p:cBhvr additive="base">
                                        <p:cTn id="39"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2">
                                            <p:txEl>
                                              <p:pRg st="5" end="5"/>
                                            </p:txEl>
                                          </p:spTgt>
                                        </p:tgtEl>
                                        <p:attrNameLst>
                                          <p:attrName>style.visibility</p:attrName>
                                        </p:attrNameLst>
                                      </p:cBhvr>
                                      <p:to>
                                        <p:strVal val="visible"/>
                                      </p:to>
                                    </p:set>
                                    <p:anim calcmode="lin" valueType="num">
                                      <p:cBhvr additive="base">
                                        <p:cTn id="45"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2">
                                            <p:txEl>
                                              <p:pRg st="6" end="6"/>
                                            </p:txEl>
                                          </p:spTgt>
                                        </p:tgtEl>
                                        <p:attrNameLst>
                                          <p:attrName>style.visibility</p:attrName>
                                        </p:attrNameLst>
                                      </p:cBhvr>
                                      <p:to>
                                        <p:strVal val="visible"/>
                                      </p:to>
                                    </p:set>
                                    <p:anim calcmode="lin" valueType="num">
                                      <p:cBhvr additive="base">
                                        <p:cTn id="51"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
                                            <p:txEl>
                                              <p:pRg st="7" end="7"/>
                                            </p:txEl>
                                          </p:spTgt>
                                        </p:tgtEl>
                                        <p:attrNameLst>
                                          <p:attrName>style.visibility</p:attrName>
                                        </p:attrNameLst>
                                      </p:cBhvr>
                                      <p:to>
                                        <p:strVal val="visible"/>
                                      </p:to>
                                    </p:set>
                                    <p:anim calcmode="lin" valueType="num">
                                      <p:cBhvr additive="base">
                                        <p:cTn id="57"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nodeType="clickEffect">
                                  <p:stCondLst>
                                    <p:cond delay="0"/>
                                  </p:stCondLst>
                                  <p:childTnLst>
                                    <p:set>
                                      <p:cBhvr>
                                        <p:cTn id="62" dur="1" fill="hold">
                                          <p:stCondLst>
                                            <p:cond delay="0"/>
                                          </p:stCondLst>
                                        </p:cTn>
                                        <p:tgtEl>
                                          <p:spTgt spid="2">
                                            <p:txEl>
                                              <p:pRg st="8" end="8"/>
                                            </p:txEl>
                                          </p:spTgt>
                                        </p:tgtEl>
                                        <p:attrNameLst>
                                          <p:attrName>style.visibility</p:attrName>
                                        </p:attrNameLst>
                                      </p:cBhvr>
                                      <p:to>
                                        <p:strVal val="visible"/>
                                      </p:to>
                                    </p:set>
                                    <p:anim calcmode="lin" valueType="num">
                                      <p:cBhvr additive="base">
                                        <p:cTn id="63"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3"/>
                                        </p:tgtEl>
                                        <p:attrNameLst>
                                          <p:attrName>style.visibility</p:attrName>
                                        </p:attrNameLst>
                                      </p:cBhvr>
                                      <p:to>
                                        <p:strVal val="visible"/>
                                      </p:to>
                                    </p:set>
                                    <p:anim calcmode="lin" valueType="num">
                                      <p:cBhvr additive="base">
                                        <p:cTn id="69" dur="500" fill="hold"/>
                                        <p:tgtEl>
                                          <p:spTgt spid="3"/>
                                        </p:tgtEl>
                                        <p:attrNameLst>
                                          <p:attrName>ppt_x</p:attrName>
                                        </p:attrNameLst>
                                      </p:cBhvr>
                                      <p:tavLst>
                                        <p:tav tm="0">
                                          <p:val>
                                            <p:strVal val="0-#ppt_w/2"/>
                                          </p:val>
                                        </p:tav>
                                        <p:tav tm="100000">
                                          <p:val>
                                            <p:strVal val="#ppt_x"/>
                                          </p:val>
                                        </p:tav>
                                      </p:tavLst>
                                    </p:anim>
                                    <p:anim calcmode="lin" valueType="num">
                                      <p:cBhvr additive="base">
                                        <p:cTn id="7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nodeType="click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1+#ppt_w/2"/>
                                          </p:val>
                                        </p:tav>
                                        <p:tav tm="100000">
                                          <p:val>
                                            <p:strVal val="#ppt_x"/>
                                          </p:val>
                                        </p:tav>
                                      </p:tavLst>
                                    </p:anim>
                                    <p:anim calcmode="lin" valueType="num">
                                      <p:cBhvr additive="base">
                                        <p:cTn id="7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6" grpId="0"/>
      <p:bldP spid="48148" grpId="0"/>
      <p:bldP spid="3"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78851"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5236"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37"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5238"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5239"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0"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5241"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5242"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8" name="Text Box 6"/>
          <p:cNvSpPr txBox="1">
            <a:spLocks noChangeArrowheads="1"/>
          </p:cNvSpPr>
          <p:nvPr/>
        </p:nvSpPr>
        <p:spPr bwMode="auto">
          <a:xfrm>
            <a:off x="3406775" y="4803775"/>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a:p>
            <a:pPr algn="l"/>
            <a:r>
              <a:rPr lang="en-US" altLang="en-US" sz="2400"/>
              <a:t>{“M” | M halts empty string}</a:t>
            </a:r>
          </a:p>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sym typeface="Symbol" pitchFamily="18" charset="2"/>
              </a:rPr>
              <a:t> </a:t>
            </a:r>
            <a:r>
              <a:rPr lang="en-US" altLang="en-US" sz="2400"/>
              <a:t>TM M</a:t>
            </a:r>
            <a:r>
              <a:rPr lang="en-US" altLang="en-US" sz="2400" baseline="30000"/>
              <a:t>* </a:t>
            </a:r>
            <a:r>
              <a:rPr lang="en-US" altLang="en-US" sz="2400"/>
              <a:t>{I | M</a:t>
            </a:r>
            <a:r>
              <a:rPr lang="en-US" altLang="en-US" sz="2400" baseline="30000"/>
              <a:t>*</a:t>
            </a:r>
            <a:r>
              <a:rPr lang="en-US" altLang="en-US" sz="2400"/>
              <a:t> halts on I}</a:t>
            </a:r>
          </a:p>
        </p:txBody>
      </p:sp>
      <p:sp>
        <p:nvSpPr>
          <p:cNvPr id="14" name="Text Box 16"/>
          <p:cNvSpPr txBox="1">
            <a:spLocks noChangeArrowheads="1"/>
          </p:cNvSpPr>
          <p:nvPr/>
        </p:nvSpPr>
        <p:spPr bwMode="auto">
          <a:xfrm>
            <a:off x="1979613"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solidFill>
                  <a:schemeClr val="accent2"/>
                </a:solidFill>
              </a:rPr>
              <a:t>≤</a:t>
            </a:r>
            <a:r>
              <a:rPr lang="en-US" altLang="en-US" sz="2400" i="1">
                <a:solidFill>
                  <a:schemeClr val="accent2"/>
                </a:solidFill>
              </a:rPr>
              <a:t> </a:t>
            </a:r>
          </a:p>
        </p:txBody>
      </p:sp>
      <p:sp>
        <p:nvSpPr>
          <p:cNvPr id="15" name="Text Box 16"/>
          <p:cNvSpPr txBox="1">
            <a:spLocks noChangeArrowheads="1"/>
          </p:cNvSpPr>
          <p:nvPr/>
        </p:nvSpPr>
        <p:spPr bwMode="auto">
          <a:xfrm>
            <a:off x="7524750" y="5559425"/>
            <a:ext cx="18716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rPr>
              <a:t>≤</a:t>
            </a:r>
            <a:r>
              <a:rPr lang="en-US" altLang="en-US" sz="2400" i="1">
                <a:solidFill>
                  <a:schemeClr val="accent2"/>
                </a:solidFill>
              </a:rPr>
              <a:t>  Halting  </a:t>
            </a:r>
          </a:p>
        </p:txBody>
      </p:sp>
      <p:sp>
        <p:nvSpPr>
          <p:cNvPr id="9524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8"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Tree>
    <p:extLst>
      <p:ext uri="{BB962C8B-B14F-4D97-AF65-F5344CB8AC3E}">
        <p14:creationId xmlns:p14="http://schemas.microsoft.com/office/powerpoint/2010/main" val="3636931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1+#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6" presetClass="path" presetSubtype="0" accel="50000" decel="50000" fill="hold" grpId="1" nodeType="clickEffect">
                                  <p:stCondLst>
                                    <p:cond delay="0"/>
                                  </p:stCondLst>
                                  <p:childTnLst>
                                    <p:animMotion origin="layout" path="M -4.16667E-6 -4.81481E-6 L -0.4059 -0.52476 " pathEditMode="relative" rAng="0" ptsTypes="AA">
                                      <p:cBhvr>
                                        <p:cTn id="20" dur="1000" fill="hold"/>
                                        <p:tgtEl>
                                          <p:spTgt spid="18"/>
                                        </p:tgtEl>
                                        <p:attrNameLst>
                                          <p:attrName>ppt_x</p:attrName>
                                          <p:attrName>ppt_y</p:attrName>
                                        </p:attrNameLst>
                                      </p:cBhvr>
                                      <p:rCtr x="-20295" y="-26250"/>
                                    </p:animMotion>
                                  </p:childTnLst>
                                </p:cTn>
                              </p:par>
                              <p:par>
                                <p:cTn id="21" presetID="1" presetClass="exit" presetSubtype="0" fill="hold" grpId="0" nodeType="withEffect">
                                  <p:stCondLst>
                                    <p:cond delay="0"/>
                                  </p:stCondLst>
                                  <p:childTnLst>
                                    <p:set>
                                      <p:cBhvr>
                                        <p:cTn id="22" dur="1" fill="hold">
                                          <p:stCondLst>
                                            <p:cond delay="0"/>
                                          </p:stCondLst>
                                        </p:cTn>
                                        <p:tgtEl>
                                          <p:spTgt spid="788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1" grpId="0"/>
      <p:bldP spid="18" grpId="0"/>
      <p:bldP spid="18" grpId="1"/>
      <p:bldP spid="14" grpId="0"/>
      <p:bldP spid="1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6259"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6260"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61"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6262"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6263"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64"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6265"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6266"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3" name="Text Box 6"/>
          <p:cNvSpPr txBox="1">
            <a:spLocks noChangeArrowheads="1"/>
          </p:cNvSpPr>
          <p:nvPr/>
        </p:nvSpPr>
        <p:spPr bwMode="auto">
          <a:xfrm>
            <a:off x="4945063" y="4946650"/>
            <a:ext cx="4579937"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t>{</a:t>
            </a:r>
            <a:r>
              <a:rPr lang="en-US" altLang="en-US" sz="2400">
                <a:sym typeface="Symbol" pitchFamily="18" charset="2"/>
              </a:rPr>
              <a:t></a:t>
            </a:r>
            <a:r>
              <a:rPr lang="en-US" altLang="en-US" sz="2400"/>
              <a:t>“M”,“M'”</a:t>
            </a:r>
            <a:r>
              <a:rPr lang="en-US" altLang="en-US" sz="2400">
                <a:sym typeface="Symbol" pitchFamily="18" charset="2"/>
              </a:rPr>
              <a:t></a:t>
            </a:r>
            <a:r>
              <a:rPr lang="en-US" altLang="en-US" sz="2400"/>
              <a:t> | </a:t>
            </a:r>
            <a:r>
              <a:rPr lang="en-US" altLang="en-US" sz="2400">
                <a:sym typeface="Symbol" pitchFamily="18" charset="2"/>
              </a:rPr>
              <a:t>I </a:t>
            </a:r>
            <a:r>
              <a:rPr lang="en-US" altLang="en-US" sz="2400"/>
              <a:t>M(I)=M'(I)}</a:t>
            </a:r>
          </a:p>
          <a:p>
            <a:pPr algn="l"/>
            <a:r>
              <a:rPr lang="en-US" altLang="en-US" sz="2400"/>
              <a:t>{“M” | L(M) is regular}</a:t>
            </a:r>
          </a:p>
          <a:p>
            <a:pPr algn="l"/>
            <a:r>
              <a:rPr lang="en-US" altLang="en-US" sz="2400"/>
              <a:t>{“M” | based on what M does, not on how it does it}</a:t>
            </a:r>
          </a:p>
        </p:txBody>
      </p:sp>
      <p:sp>
        <p:nvSpPr>
          <p:cNvPr id="16" name="Text Box 16"/>
          <p:cNvSpPr txBox="1">
            <a:spLocks noChangeArrowheads="1"/>
          </p:cNvSpPr>
          <p:nvPr/>
        </p:nvSpPr>
        <p:spPr bwMode="auto">
          <a:xfrm>
            <a:off x="3489325"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t>≤  </a:t>
            </a:r>
          </a:p>
        </p:txBody>
      </p:sp>
      <p:sp>
        <p:nvSpPr>
          <p:cNvPr id="19" name="Text Box 16"/>
          <p:cNvSpPr txBox="1">
            <a:spLocks noChangeArrowheads="1"/>
          </p:cNvSpPr>
          <p:nvPr/>
        </p:nvSpPr>
        <p:spPr bwMode="auto">
          <a:xfrm>
            <a:off x="3276600" y="5822950"/>
            <a:ext cx="1957388"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 </a:t>
            </a:r>
            <a:r>
              <a:rPr lang="en-US" sz="2400" dirty="0"/>
              <a:t>≤</a:t>
            </a:r>
            <a:endParaRPr lang="en-US" sz="2400" i="1" baseline="-25000" dirty="0">
              <a:solidFill>
                <a:schemeClr val="accent2"/>
              </a:solidFill>
            </a:endParaRPr>
          </a:p>
        </p:txBody>
      </p:sp>
      <p:sp>
        <p:nvSpPr>
          <p:cNvPr id="96271"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72"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4355976" y="4551511"/>
            <a:ext cx="22878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Want to prove</a:t>
            </a:r>
            <a:endParaRPr lang="en-US" altLang="en-US" sz="2400" i="1" dirty="0">
              <a:solidFill>
                <a:schemeClr val="tx2"/>
              </a:solidFill>
            </a:endParaRPr>
          </a:p>
        </p:txBody>
      </p:sp>
    </p:spTree>
    <p:extLst>
      <p:ext uri="{BB962C8B-B14F-4D97-AF65-F5344CB8AC3E}">
        <p14:creationId xmlns:p14="http://schemas.microsoft.com/office/powerpoint/2010/main" val="17875799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6" presetClass="path" presetSubtype="0" accel="50000" decel="50000" fill="hold" grpId="1" nodeType="clickEffect">
                                  <p:stCondLst>
                                    <p:cond delay="0"/>
                                  </p:stCondLst>
                                  <p:childTnLst>
                                    <p:animMotion origin="layout" path="M 2.77778E-7 4.07407E-6 L -0.28802 -0.89028 " pathEditMode="relative" rAng="0" ptsTypes="AA">
                                      <p:cBhvr>
                                        <p:cTn id="24" dur="1000" fill="hold"/>
                                        <p:tgtEl>
                                          <p:spTgt spid="13"/>
                                        </p:tgtEl>
                                        <p:attrNameLst>
                                          <p:attrName>ppt_x</p:attrName>
                                          <p:attrName>ppt_y</p:attrName>
                                        </p:attrNameLst>
                                      </p:cBhvr>
                                      <p:rCtr x="-14410" y="-445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6" grpId="0"/>
      <p:bldP spid="19" grpId="0"/>
      <p:bldP spid="17"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grpSp>
        <p:nvGrpSpPr>
          <p:cNvPr id="2" name="Group 5"/>
          <p:cNvGrpSpPr>
            <a:grpSpLocks/>
          </p:cNvGrpSpPr>
          <p:nvPr/>
        </p:nvGrpSpPr>
        <p:grpSpPr bwMode="auto">
          <a:xfrm>
            <a:off x="7216775" y="2513013"/>
            <a:ext cx="1800225" cy="2882900"/>
            <a:chOff x="4194" y="1993"/>
            <a:chExt cx="1422" cy="2207"/>
          </a:xfrm>
        </p:grpSpPr>
        <p:pic>
          <p:nvPicPr>
            <p:cNvPr id="72726" name="Picture 2" descr="C:\15299\lecture14\Z313.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2727"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36513" y="154146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712913" y="2513013"/>
            <a:ext cx="1800225" cy="2903537"/>
            <a:chOff x="4194" y="1993"/>
            <a:chExt cx="1422" cy="2198"/>
          </a:xfrm>
        </p:grpSpPr>
        <p:pic>
          <p:nvPicPr>
            <p:cNvPr id="72724" name="Picture 33" descr="C:\15299\lecture14\Z313.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2725"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0186" name="Text Box 35"/>
          <p:cNvSpPr txBox="1">
            <a:spLocks noChangeArrowheads="1"/>
          </p:cNvSpPr>
          <p:nvPr/>
        </p:nvSpPr>
        <p:spPr bwMode="auto">
          <a:xfrm>
            <a:off x="4495800" y="1557338"/>
            <a:ext cx="11572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50187" name="Line 36"/>
          <p:cNvSpPr>
            <a:spLocks noChangeShapeType="1"/>
          </p:cNvSpPr>
          <p:nvPr/>
        </p:nvSpPr>
        <p:spPr bwMode="auto">
          <a:xfrm>
            <a:off x="3968750" y="45085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798513" y="227806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923925" y="541496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5795963" y="541496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50192"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grpSp>
        <p:nvGrpSpPr>
          <p:cNvPr id="5" name="Group 17"/>
          <p:cNvGrpSpPr>
            <a:grpSpLocks/>
          </p:cNvGrpSpPr>
          <p:nvPr/>
        </p:nvGrpSpPr>
        <p:grpSpPr bwMode="auto">
          <a:xfrm>
            <a:off x="900113" y="1196975"/>
            <a:ext cx="2860675" cy="1385888"/>
            <a:chOff x="554" y="926"/>
            <a:chExt cx="1802" cy="873"/>
          </a:xfrm>
        </p:grpSpPr>
        <p:sp>
          <p:nvSpPr>
            <p:cNvPr id="72722"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2723" name="Rectangle 19"/>
            <p:cNvSpPr>
              <a:spLocks noChangeArrowheads="1"/>
            </p:cNvSpPr>
            <p:nvPr/>
          </p:nvSpPr>
          <p:spPr bwMode="auto">
            <a:xfrm>
              <a:off x="554" y="926"/>
              <a:ext cx="18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Yes</a:t>
              </a:r>
            </a:p>
            <a:p>
              <a:pPr algn="l"/>
              <a:r>
                <a:rPr lang="en-US" altLang="en-US" sz="2400"/>
                <a:t>M(I) does </a:t>
              </a:r>
              <a:r>
                <a:rPr lang="en-US" altLang="en-US" sz="2400">
                  <a:solidFill>
                    <a:srgbClr val="FF0000"/>
                  </a:solidFill>
                </a:rPr>
                <a:t>not halt </a:t>
              </a:r>
            </a:p>
          </p:txBody>
        </p:sp>
      </p:grpSp>
      <p:grpSp>
        <p:nvGrpSpPr>
          <p:cNvPr id="6" name="Group 21"/>
          <p:cNvGrpSpPr>
            <a:grpSpLocks/>
          </p:cNvGrpSpPr>
          <p:nvPr/>
        </p:nvGrpSpPr>
        <p:grpSpPr bwMode="auto">
          <a:xfrm>
            <a:off x="3683000" y="4638675"/>
            <a:ext cx="3257550" cy="519113"/>
            <a:chOff x="2500" y="3285"/>
            <a:chExt cx="1872" cy="327"/>
          </a:xfrm>
        </p:grpSpPr>
        <p:sp>
          <p:nvSpPr>
            <p:cNvPr id="72720"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2721" name="Rectangle 23"/>
            <p:cNvSpPr>
              <a:spLocks noChangeArrowheads="1"/>
            </p:cNvSpPr>
            <p:nvPr/>
          </p:nvSpPr>
          <p:spPr bwMode="auto">
            <a:xfrm>
              <a:off x="2556" y="3285"/>
              <a:ext cx="179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a:t>
              </a:r>
              <a:r>
                <a:rPr lang="en-US" altLang="en-US" sz="2400">
                  <a:cs typeface="Times New Roman" pitchFamily="18" charset="0"/>
                  <a:sym typeface="Symbol" pitchFamily="18" charset="2"/>
                </a:rPr>
                <a:t>I</a:t>
              </a:r>
              <a:r>
                <a:rPr lang="en-US" altLang="en-US" sz="2400"/>
                <a:t>'</a:t>
              </a:r>
              <a:r>
                <a:rPr lang="en-US" altLang="en-US" sz="2400">
                  <a:cs typeface="Times New Roman" pitchFamily="18" charset="0"/>
                  <a:sym typeface="Symbol" pitchFamily="18" charset="2"/>
                </a:rPr>
                <a:t>, </a:t>
              </a:r>
              <a:r>
                <a:rPr lang="en-US" altLang="en-US" sz="2400"/>
                <a:t>M'(I')</a:t>
              </a:r>
              <a:r>
                <a:rPr lang="en-US" altLang="en-US" sz="2400">
                  <a:cs typeface="Times New Roman" pitchFamily="18" charset="0"/>
                  <a:sym typeface="Symbol" pitchFamily="18" charset="2"/>
                </a:rPr>
                <a:t> </a:t>
              </a:r>
              <a:r>
                <a:rPr lang="en-US" altLang="en-US" sz="2400">
                  <a:solidFill>
                    <a:srgbClr val="FF0000"/>
                  </a:solidFill>
                  <a:cs typeface="Times New Roman" pitchFamily="18" charset="0"/>
                  <a:sym typeface="Symbol" pitchFamily="18" charset="2"/>
                </a:rPr>
                <a:t>halts</a:t>
              </a:r>
              <a:endParaRPr lang="en-US" altLang="en-US" sz="2400">
                <a:solidFill>
                  <a:srgbClr val="FF0000"/>
                </a:solidFill>
              </a:endParaRPr>
            </a:p>
          </p:txBody>
        </p:sp>
      </p:grpSp>
      <p:sp>
        <p:nvSpPr>
          <p:cNvPr id="24"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28" name="Text Box 6"/>
          <p:cNvSpPr txBox="1">
            <a:spLocks noChangeArrowheads="1"/>
          </p:cNvSpPr>
          <p:nvPr/>
        </p:nvSpPr>
        <p:spPr bwMode="auto">
          <a:xfrm>
            <a:off x="3419475" y="2924175"/>
            <a:ext cx="36004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0000"/>
                </a:solidFill>
              </a:rPr>
              <a:t>Must switch </a:t>
            </a:r>
            <a:br>
              <a:rPr lang="en-US" altLang="en-US" sz="2400">
                <a:solidFill>
                  <a:srgbClr val="FF0000"/>
                </a:solidFill>
              </a:rPr>
            </a:br>
            <a:r>
              <a:rPr lang="en-US" altLang="en-US" sz="2400">
                <a:solidFill>
                  <a:srgbClr val="FF0000"/>
                </a:solidFill>
              </a:rPr>
              <a:t>halt and </a:t>
            </a:r>
            <a:br>
              <a:rPr lang="en-US" altLang="en-US" sz="2400">
                <a:solidFill>
                  <a:srgbClr val="FF0000"/>
                </a:solidFill>
              </a:rPr>
            </a:br>
            <a:r>
              <a:rPr lang="en-US" altLang="en-US" sz="2400">
                <a:solidFill>
                  <a:srgbClr val="FF0000"/>
                </a:solidFill>
              </a:rPr>
              <a:t>not halt!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0187"/>
                                        </p:tgtEl>
                                        <p:attrNameLst>
                                          <p:attrName>style.visibility</p:attrName>
                                        </p:attrNameLst>
                                      </p:cBhvr>
                                      <p:to>
                                        <p:strVal val="visible"/>
                                      </p:to>
                                    </p:set>
                                    <p:anim calcmode="lin" valueType="num">
                                      <p:cBhvr additive="base">
                                        <p:cTn id="47" dur="500" fill="hold"/>
                                        <p:tgtEl>
                                          <p:spTgt spid="50187"/>
                                        </p:tgtEl>
                                        <p:attrNameLst>
                                          <p:attrName>ppt_x</p:attrName>
                                        </p:attrNameLst>
                                      </p:cBhvr>
                                      <p:tavLst>
                                        <p:tav tm="0">
                                          <p:val>
                                            <p:strVal val="0-#ppt_w/2"/>
                                          </p:val>
                                        </p:tav>
                                        <p:tav tm="100000">
                                          <p:val>
                                            <p:strVal val="#ppt_x"/>
                                          </p:val>
                                        </p:tav>
                                      </p:tavLst>
                                    </p:anim>
                                    <p:anim calcmode="lin" valueType="num">
                                      <p:cBhvr additive="base">
                                        <p:cTn id="48" dur="500" fill="hold"/>
                                        <p:tgtEl>
                                          <p:spTgt spid="5018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0186"/>
                                        </p:tgtEl>
                                        <p:attrNameLst>
                                          <p:attrName>style.visibility</p:attrName>
                                        </p:attrNameLst>
                                      </p:cBhvr>
                                      <p:to>
                                        <p:strVal val="visible"/>
                                      </p:to>
                                    </p:set>
                                    <p:anim calcmode="lin" valueType="num">
                                      <p:cBhvr additive="base">
                                        <p:cTn id="51" dur="500" fill="hold"/>
                                        <p:tgtEl>
                                          <p:spTgt spid="50186"/>
                                        </p:tgtEl>
                                        <p:attrNameLst>
                                          <p:attrName>ppt_x</p:attrName>
                                        </p:attrNameLst>
                                      </p:cBhvr>
                                      <p:tavLst>
                                        <p:tav tm="0">
                                          <p:val>
                                            <p:strVal val="0-#ppt_w/2"/>
                                          </p:val>
                                        </p:tav>
                                        <p:tav tm="100000">
                                          <p:val>
                                            <p:strVal val="#ppt_x"/>
                                          </p:val>
                                        </p:tav>
                                      </p:tavLst>
                                    </p:anim>
                                    <p:anim calcmode="lin" valueType="num">
                                      <p:cBhvr additive="base">
                                        <p:cTn id="52"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500" fill="hold"/>
                                        <p:tgtEl>
                                          <p:spTgt spid="6"/>
                                        </p:tgtEl>
                                        <p:attrNameLst>
                                          <p:attrName>ppt_x</p:attrName>
                                        </p:attrNameLst>
                                      </p:cBhvr>
                                      <p:tavLst>
                                        <p:tav tm="0">
                                          <p:val>
                                            <p:strVal val="1+#ppt_w/2"/>
                                          </p:val>
                                        </p:tav>
                                        <p:tav tm="100000">
                                          <p:val>
                                            <p:strVal val="#ppt_x"/>
                                          </p:val>
                                        </p:tav>
                                      </p:tavLst>
                                    </p:anim>
                                    <p:anim calcmode="lin" valueType="num">
                                      <p:cBhvr additive="base">
                                        <p:cTn id="5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6" fill="hold" nodeType="clickEffect">
                                  <p:stCondLst>
                                    <p:cond delay="0"/>
                                  </p:stCondLst>
                                  <p:childTnLst>
                                    <p:set>
                                      <p:cBhvr>
                                        <p:cTn id="62" dur="1" fill="hold">
                                          <p:stCondLst>
                                            <p:cond delay="0"/>
                                          </p:stCondLst>
                                        </p:cTn>
                                        <p:tgtEl>
                                          <p:spTgt spid="5"/>
                                        </p:tgtEl>
                                        <p:attrNameLst>
                                          <p:attrName>style.visibility</p:attrName>
                                        </p:attrNameLst>
                                      </p:cBhvr>
                                      <p:to>
                                        <p:strVal val="visible"/>
                                      </p:to>
                                    </p:set>
                                    <p:anim calcmode="lin" valueType="num">
                                      <p:cBhvr additive="base">
                                        <p:cTn id="63" dur="500" fill="hold"/>
                                        <p:tgtEl>
                                          <p:spTgt spid="5"/>
                                        </p:tgtEl>
                                        <p:attrNameLst>
                                          <p:attrName>ppt_x</p:attrName>
                                        </p:attrNameLst>
                                      </p:cBhvr>
                                      <p:tavLst>
                                        <p:tav tm="0">
                                          <p:val>
                                            <p:strVal val="1+#ppt_w/2"/>
                                          </p:val>
                                        </p:tav>
                                        <p:tav tm="100000">
                                          <p:val>
                                            <p:strVal val="#ppt_x"/>
                                          </p:val>
                                        </p:tav>
                                      </p:tavLst>
                                    </p:anim>
                                    <p:anim calcmode="lin" valueType="num">
                                      <p:cBhvr additive="base">
                                        <p:cTn id="6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0-#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6" grpId="0"/>
      <p:bldP spid="50187" grpId="0" animBg="1"/>
      <p:bldP spid="376871" grpId="0" animBg="1"/>
      <p:bldP spid="4" grpId="0" autoUpdateAnimBg="0"/>
      <p:bldP spid="50190" grpId="0"/>
      <p:bldP spid="50192" grpId="0"/>
      <p:bldP spid="24" grpId="0"/>
      <p:bldP spid="28"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5"/>
          <p:cNvGrpSpPr>
            <a:grpSpLocks/>
          </p:cNvGrpSpPr>
          <p:nvPr/>
        </p:nvGrpSpPr>
        <p:grpSpPr bwMode="auto">
          <a:xfrm>
            <a:off x="107950" y="2276475"/>
            <a:ext cx="1447800" cy="2133600"/>
            <a:chOff x="2013" y="2206"/>
            <a:chExt cx="679" cy="1010"/>
          </a:xfrm>
        </p:grpSpPr>
        <p:sp>
          <p:nvSpPr>
            <p:cNvPr id="7374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3746" name="Group 7"/>
            <p:cNvGrpSpPr>
              <a:grpSpLocks/>
            </p:cNvGrpSpPr>
            <p:nvPr/>
          </p:nvGrpSpPr>
          <p:grpSpPr bwMode="auto">
            <a:xfrm>
              <a:off x="2013" y="2206"/>
              <a:ext cx="339" cy="1010"/>
              <a:chOff x="240" y="2880"/>
              <a:chExt cx="339" cy="1010"/>
            </a:xfrm>
          </p:grpSpPr>
          <p:sp>
            <p:nvSpPr>
              <p:cNvPr id="7374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375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375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375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375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7375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65" name="Rectangle 19"/>
          <p:cNvSpPr>
            <a:spLocks noChangeArrowheads="1"/>
          </p:cNvSpPr>
          <p:nvPr/>
        </p:nvSpPr>
        <p:spPr bwMode="auto">
          <a:xfrm>
            <a:off x="-187325" y="5307013"/>
            <a:ext cx="2327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a:t>
            </a:r>
            <a:endParaRPr lang="en-US" altLang="en-US" sz="2400" baseline="30000">
              <a:sym typeface="Wingdings" pitchFamily="2" charset="2"/>
            </a:endParaRPr>
          </a:p>
        </p:txBody>
      </p:sp>
      <p:sp>
        <p:nvSpPr>
          <p:cNvPr id="68" name="Text Box 35"/>
          <p:cNvSpPr txBox="1">
            <a:spLocks noChangeArrowheads="1"/>
          </p:cNvSpPr>
          <p:nvPr/>
        </p:nvSpPr>
        <p:spPr bwMode="auto">
          <a:xfrm>
            <a:off x="2409825" y="5300663"/>
            <a:ext cx="2162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halts on I</a:t>
            </a:r>
            <a:r>
              <a:rPr lang="en-US" altLang="en-US" sz="2400"/>
              <a:t>'</a:t>
            </a:r>
          </a:p>
        </p:txBody>
      </p:sp>
      <p:grpSp>
        <p:nvGrpSpPr>
          <p:cNvPr id="3" name="Group 2"/>
          <p:cNvGrpSpPr>
            <a:grpSpLocks/>
          </p:cNvGrpSpPr>
          <p:nvPr/>
        </p:nvGrpSpPr>
        <p:grpSpPr bwMode="auto">
          <a:xfrm>
            <a:off x="2339975" y="1125538"/>
            <a:ext cx="5327650" cy="3959225"/>
            <a:chOff x="2339752" y="1124744"/>
            <a:chExt cx="5328592" cy="3960440"/>
          </a:xfrm>
        </p:grpSpPr>
        <p:sp>
          <p:nvSpPr>
            <p:cNvPr id="73743"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73744" name="Text Box 35"/>
            <p:cNvSpPr txBox="1">
              <a:spLocks noChangeArrowheads="1"/>
            </p:cNvSpPr>
            <p:nvPr/>
          </p:nvSpPr>
          <p:spPr bwMode="auto">
            <a:xfrm>
              <a:off x="3275856" y="1772816"/>
              <a:ext cx="41417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for |I'| time steps </a:t>
              </a:r>
            </a:p>
            <a:p>
              <a:pPr algn="l"/>
              <a:r>
                <a:rPr lang="en-US" altLang="en-US" sz="2400"/>
                <a:t>   if( M(I) halts )</a:t>
              </a:r>
            </a:p>
            <a:p>
              <a:pPr algn="l"/>
              <a:r>
                <a:rPr lang="en-US" altLang="en-US" sz="2400"/>
                <a:t>        M'(I') does </a:t>
              </a:r>
              <a:r>
                <a:rPr lang="en-US" altLang="en-US" sz="2400">
                  <a:solidFill>
                    <a:srgbClr val="FF0000"/>
                  </a:solidFill>
                </a:rPr>
                <a:t>not </a:t>
              </a:r>
              <a:r>
                <a:rPr lang="en-US" altLang="en-US" sz="2400"/>
                <a:t>halt</a:t>
              </a:r>
            </a:p>
            <a:p>
              <a:pPr algn="l"/>
              <a:r>
                <a:rPr lang="en-US" altLang="en-US" sz="2400"/>
                <a:t>   else  </a:t>
              </a:r>
            </a:p>
            <a:p>
              <a:pPr algn="l"/>
              <a:r>
                <a:rPr lang="en-US" altLang="en-US" sz="2400"/>
                <a:t>        M'(I') halts</a:t>
              </a:r>
            </a:p>
            <a:p>
              <a:pPr algn="l"/>
              <a:r>
                <a:rPr lang="en-US" altLang="en-US" sz="2400"/>
                <a:t> }  </a:t>
              </a:r>
            </a:p>
          </p:txBody>
        </p:sp>
      </p:grpSp>
      <p:sp>
        <p:nvSpPr>
          <p:cNvPr id="73734"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3735"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38" name="Rectangle 23"/>
          <p:cNvSpPr>
            <a:spLocks noChangeArrowheads="1"/>
          </p:cNvSpPr>
          <p:nvPr/>
        </p:nvSpPr>
        <p:spPr bwMode="auto">
          <a:xfrm>
            <a:off x="1738313" y="5302250"/>
            <a:ext cx="9318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sym typeface="Symbol" pitchFamily="18" charset="2"/>
              </a:rPr>
              <a:t>I</a:t>
            </a:r>
            <a:r>
              <a:rPr lang="en-US" altLang="en-US" sz="2400"/>
              <a:t>'</a:t>
            </a:r>
          </a:p>
        </p:txBody>
      </p:sp>
      <p:sp>
        <p:nvSpPr>
          <p:cNvPr id="39" name="Oval 38"/>
          <p:cNvSpPr>
            <a:spLocks noChangeArrowheads="1"/>
          </p:cNvSpPr>
          <p:nvPr/>
        </p:nvSpPr>
        <p:spPr bwMode="auto">
          <a:xfrm>
            <a:off x="3924300" y="3973513"/>
            <a:ext cx="1898650" cy="500062"/>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58" name="Group 57"/>
          <p:cNvGrpSpPr>
            <a:grpSpLocks/>
          </p:cNvGrpSpPr>
          <p:nvPr/>
        </p:nvGrpSpPr>
        <p:grpSpPr bwMode="auto">
          <a:xfrm>
            <a:off x="3951288" y="2676525"/>
            <a:ext cx="1900237" cy="720725"/>
            <a:chOff x="3995936" y="2852936"/>
            <a:chExt cx="1899394" cy="720080"/>
          </a:xfrm>
        </p:grpSpPr>
        <p:sp>
          <p:nvSpPr>
            <p:cNvPr id="73741" name="Oval 25"/>
            <p:cNvSpPr>
              <a:spLocks noChangeArrowheads="1"/>
            </p:cNvSpPr>
            <p:nvPr/>
          </p:nvSpPr>
          <p:spPr bwMode="auto">
            <a:xfrm>
              <a:off x="3995936" y="2961016"/>
              <a:ext cx="1899394" cy="612000"/>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3742" name="Rectangle 7"/>
            <p:cNvSpPr>
              <a:spLocks noChangeArrowheads="1"/>
            </p:cNvSpPr>
            <p:nvPr/>
          </p:nvSpPr>
          <p:spPr bwMode="auto">
            <a:xfrm>
              <a:off x="4565726" y="2852936"/>
              <a:ext cx="6543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0000"/>
                  </a:solidFill>
                </a:rPr>
                <a:t>not </a:t>
              </a:r>
              <a:endParaRPr lang="en-CA" altLang="en-US" sz="2400"/>
            </a:p>
          </p:txBody>
        </p:sp>
      </p:grpSp>
      <p:sp>
        <p:nvSpPr>
          <p:cNvPr id="73739"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31" name="Rectangle 30"/>
          <p:cNvSpPr>
            <a:spLocks noChangeArrowheads="1"/>
          </p:cNvSpPr>
          <p:nvPr/>
        </p:nvSpPr>
        <p:spPr bwMode="auto">
          <a:xfrm>
            <a:off x="2411413" y="108426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0-#ppt_w/2"/>
                                          </p:val>
                                        </p:tav>
                                        <p:tav tm="100000">
                                          <p:val>
                                            <p:strVal val="#ppt_x"/>
                                          </p:val>
                                        </p:tav>
                                      </p:tavLst>
                                    </p:anim>
                                    <p:anim calcmode="lin" valueType="num">
                                      <p:cBhvr additive="base">
                                        <p:cTn id="12" dur="500" fill="hold"/>
                                        <p:tgtEl>
                                          <p:spTgt spid="3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fill="hold"/>
                                        <p:tgtEl>
                                          <p:spTgt spid="65"/>
                                        </p:tgtEl>
                                        <p:attrNameLst>
                                          <p:attrName>ppt_x</p:attrName>
                                        </p:attrNameLst>
                                      </p:cBhvr>
                                      <p:tavLst>
                                        <p:tav tm="0">
                                          <p:val>
                                            <p:strVal val="0-#ppt_w/2"/>
                                          </p:val>
                                        </p:tav>
                                        <p:tav tm="100000">
                                          <p:val>
                                            <p:strVal val="#ppt_x"/>
                                          </p:val>
                                        </p:tav>
                                      </p:tavLst>
                                    </p:anim>
                                    <p:anim calcmode="lin" valueType="num">
                                      <p:cBhvr additive="base">
                                        <p:cTn id="22"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0-#ppt_w/2"/>
                                          </p:val>
                                        </p:tav>
                                        <p:tav tm="100000">
                                          <p:val>
                                            <p:strVal val="#ppt_x"/>
                                          </p:val>
                                        </p:tav>
                                      </p:tavLst>
                                    </p:anim>
                                    <p:anim calcmode="lin" valueType="num">
                                      <p:cBhvr additive="base">
                                        <p:cTn id="2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fill="hold"/>
                                        <p:tgtEl>
                                          <p:spTgt spid="58"/>
                                        </p:tgtEl>
                                        <p:attrNameLst>
                                          <p:attrName>ppt_x</p:attrName>
                                        </p:attrNameLst>
                                      </p:cBhvr>
                                      <p:tavLst>
                                        <p:tav tm="0">
                                          <p:val>
                                            <p:strVal val="0-#ppt_w/2"/>
                                          </p:val>
                                        </p:tav>
                                        <p:tav tm="100000">
                                          <p:val>
                                            <p:strVal val="#ppt_x"/>
                                          </p:val>
                                        </p:tav>
                                      </p:tavLst>
                                    </p:anim>
                                    <p:anim calcmode="lin" valueType="num">
                                      <p:cBhvr additive="base">
                                        <p:cTn id="3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additive="base">
                                        <p:cTn id="39" dur="500" fill="hold"/>
                                        <p:tgtEl>
                                          <p:spTgt spid="39"/>
                                        </p:tgtEl>
                                        <p:attrNameLst>
                                          <p:attrName>ppt_x</p:attrName>
                                        </p:attrNameLst>
                                      </p:cBhvr>
                                      <p:tavLst>
                                        <p:tav tm="0">
                                          <p:val>
                                            <p:strVal val="0-#ppt_w/2"/>
                                          </p:val>
                                        </p:tav>
                                        <p:tav tm="100000">
                                          <p:val>
                                            <p:strVal val="#ppt_x"/>
                                          </p:val>
                                        </p:tav>
                                      </p:tavLst>
                                    </p:anim>
                                    <p:anim calcmode="lin" valueType="num">
                                      <p:cBhvr additive="base">
                                        <p:cTn id="4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0-#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8" grpId="0"/>
      <p:bldP spid="38" grpId="0"/>
      <p:bldP spid="39" grpId="0" animBg="1"/>
      <p:bldP spid="3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5"/>
          <p:cNvGrpSpPr>
            <a:grpSpLocks/>
          </p:cNvGrpSpPr>
          <p:nvPr/>
        </p:nvGrpSpPr>
        <p:grpSpPr bwMode="auto">
          <a:xfrm>
            <a:off x="107950" y="2276475"/>
            <a:ext cx="1447800" cy="2133600"/>
            <a:chOff x="2013" y="2206"/>
            <a:chExt cx="679" cy="1010"/>
          </a:xfrm>
        </p:grpSpPr>
        <p:sp>
          <p:nvSpPr>
            <p:cNvPr id="7476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4770" name="Group 7"/>
            <p:cNvGrpSpPr>
              <a:grpSpLocks/>
            </p:cNvGrpSpPr>
            <p:nvPr/>
          </p:nvGrpSpPr>
          <p:grpSpPr bwMode="auto">
            <a:xfrm>
              <a:off x="2013" y="2206"/>
              <a:ext cx="339" cy="1010"/>
              <a:chOff x="240" y="2880"/>
              <a:chExt cx="339" cy="1010"/>
            </a:xfrm>
          </p:grpSpPr>
          <p:sp>
            <p:nvSpPr>
              <p:cNvPr id="7477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477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478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478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478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7478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74755" name="Group 2"/>
          <p:cNvGrpSpPr>
            <a:grpSpLocks/>
          </p:cNvGrpSpPr>
          <p:nvPr/>
        </p:nvGrpSpPr>
        <p:grpSpPr bwMode="auto">
          <a:xfrm>
            <a:off x="2339975" y="1125538"/>
            <a:ext cx="5327650" cy="3959225"/>
            <a:chOff x="2339752" y="1124744"/>
            <a:chExt cx="5328592" cy="3960440"/>
          </a:xfrm>
        </p:grpSpPr>
        <p:sp>
          <p:nvSpPr>
            <p:cNvPr id="74767"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74768" name="Text Box 35"/>
            <p:cNvSpPr txBox="1">
              <a:spLocks noChangeArrowheads="1"/>
            </p:cNvSpPr>
            <p:nvPr/>
          </p:nvSpPr>
          <p:spPr bwMode="auto">
            <a:xfrm>
              <a:off x="3275856" y="1772816"/>
              <a:ext cx="41417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for |I'| time steps </a:t>
              </a:r>
            </a:p>
            <a:p>
              <a:pPr algn="l"/>
              <a:r>
                <a:rPr lang="en-US" altLang="en-US" sz="2400"/>
                <a:t>   if( M(I) halts )</a:t>
              </a:r>
            </a:p>
            <a:p>
              <a:pPr algn="l"/>
              <a:r>
                <a:rPr lang="en-US" altLang="en-US" sz="2400"/>
                <a:t>        M'(I') does </a:t>
              </a:r>
              <a:r>
                <a:rPr lang="en-US" altLang="en-US" sz="2400">
                  <a:solidFill>
                    <a:srgbClr val="FF0000"/>
                  </a:solidFill>
                </a:rPr>
                <a:t>not </a:t>
              </a:r>
              <a:r>
                <a:rPr lang="en-US" altLang="en-US" sz="2400"/>
                <a:t>halt</a:t>
              </a:r>
            </a:p>
            <a:p>
              <a:pPr algn="l"/>
              <a:r>
                <a:rPr lang="en-US" altLang="en-US" sz="2400"/>
                <a:t>   else  </a:t>
              </a:r>
            </a:p>
            <a:p>
              <a:pPr algn="l"/>
              <a:r>
                <a:rPr lang="en-US" altLang="en-US" sz="2400"/>
                <a:t>        M'(I') halts</a:t>
              </a:r>
            </a:p>
            <a:p>
              <a:pPr algn="l"/>
              <a:r>
                <a:rPr lang="en-US" altLang="en-US" sz="2400"/>
                <a:t> }  </a:t>
              </a:r>
            </a:p>
          </p:txBody>
        </p:sp>
      </p:grpSp>
      <p:sp>
        <p:nvSpPr>
          <p:cNvPr id="74756"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4757"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39" name="Oval 38"/>
          <p:cNvSpPr>
            <a:spLocks noChangeArrowheads="1"/>
          </p:cNvSpPr>
          <p:nvPr/>
        </p:nvSpPr>
        <p:spPr bwMode="auto">
          <a:xfrm>
            <a:off x="3924300" y="3216275"/>
            <a:ext cx="2879725" cy="500063"/>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59" name="Oval 25"/>
          <p:cNvSpPr>
            <a:spLocks noChangeArrowheads="1"/>
          </p:cNvSpPr>
          <p:nvPr/>
        </p:nvSpPr>
        <p:spPr bwMode="auto">
          <a:xfrm>
            <a:off x="3951288" y="2784475"/>
            <a:ext cx="1900237" cy="612775"/>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1" name="Rectangle 19"/>
          <p:cNvSpPr>
            <a:spLocks noChangeArrowheads="1"/>
          </p:cNvSpPr>
          <p:nvPr/>
        </p:nvSpPr>
        <p:spPr bwMode="auto">
          <a:xfrm>
            <a:off x="-180975" y="5321300"/>
            <a:ext cx="22764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a:t>
            </a:r>
            <a:endParaRPr lang="en-US" altLang="en-US" sz="2400" baseline="30000">
              <a:sym typeface="Wingdings" pitchFamily="2" charset="2"/>
            </a:endParaRPr>
          </a:p>
        </p:txBody>
      </p:sp>
      <p:sp>
        <p:nvSpPr>
          <p:cNvPr id="32" name="Text Box 35"/>
          <p:cNvSpPr txBox="1">
            <a:spLocks noChangeArrowheads="1"/>
          </p:cNvSpPr>
          <p:nvPr/>
        </p:nvSpPr>
        <p:spPr bwMode="auto">
          <a:xfrm>
            <a:off x="1198563" y="6221413"/>
            <a:ext cx="35179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40" name="Rectangle 23"/>
          <p:cNvSpPr>
            <a:spLocks noChangeArrowheads="1"/>
          </p:cNvSpPr>
          <p:nvPr/>
        </p:nvSpPr>
        <p:spPr bwMode="auto">
          <a:xfrm>
            <a:off x="1606550" y="5311775"/>
            <a:ext cx="3871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sym typeface="Symbol" pitchFamily="18" charset="2"/>
              </a:rPr>
              <a:t>t </a:t>
            </a:r>
            <a:r>
              <a:rPr lang="en-US" altLang="en-US" sz="2400"/>
              <a:t>M(I) halt in t time steps</a:t>
            </a:r>
            <a:r>
              <a:rPr lang="en-US" altLang="en-US" sz="2400">
                <a:cs typeface="Times New Roman" pitchFamily="18" charset="0"/>
                <a:sym typeface="Symbol" pitchFamily="18" charset="2"/>
              </a:rPr>
              <a:t> </a:t>
            </a:r>
            <a:endParaRPr lang="en-US" altLang="en-US" sz="2400"/>
          </a:p>
        </p:txBody>
      </p:sp>
      <p:sp>
        <p:nvSpPr>
          <p:cNvPr id="61" name="Rectangle 23"/>
          <p:cNvSpPr>
            <a:spLocks noChangeArrowheads="1"/>
          </p:cNvSpPr>
          <p:nvPr/>
        </p:nvSpPr>
        <p:spPr bwMode="auto">
          <a:xfrm>
            <a:off x="1622425" y="5775325"/>
            <a:ext cx="34369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sym typeface="Symbol" pitchFamily="18" charset="2"/>
              </a:rPr>
              <a:t>Let </a:t>
            </a:r>
            <a:r>
              <a:rPr lang="en-US" altLang="en-US" sz="2400"/>
              <a:t>I' be such that |I'|=t.</a:t>
            </a:r>
          </a:p>
        </p:txBody>
      </p:sp>
      <p:sp>
        <p:nvSpPr>
          <p:cNvPr id="62" name="Oval 25"/>
          <p:cNvSpPr>
            <a:spLocks noChangeArrowheads="1"/>
          </p:cNvSpPr>
          <p:nvPr/>
        </p:nvSpPr>
        <p:spPr bwMode="auto">
          <a:xfrm>
            <a:off x="3708400" y="2420938"/>
            <a:ext cx="3298825" cy="612775"/>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4765"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74766" name="Rectangle 32"/>
          <p:cNvSpPr>
            <a:spLocks noChangeArrowheads="1"/>
          </p:cNvSpPr>
          <p:nvPr/>
        </p:nvSpPr>
        <p:spPr bwMode="auto">
          <a:xfrm>
            <a:off x="2411413" y="108426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500" fill="hold"/>
                                        <p:tgtEl>
                                          <p:spTgt spid="61"/>
                                        </p:tgtEl>
                                        <p:attrNameLst>
                                          <p:attrName>ppt_x</p:attrName>
                                        </p:attrNameLst>
                                      </p:cBhvr>
                                      <p:tavLst>
                                        <p:tav tm="0">
                                          <p:val>
                                            <p:strVal val="0-#ppt_w/2"/>
                                          </p:val>
                                        </p:tav>
                                        <p:tav tm="100000">
                                          <p:val>
                                            <p:strVal val="#ppt_x"/>
                                          </p:val>
                                        </p:tav>
                                      </p:tavLst>
                                    </p:anim>
                                    <p:anim calcmode="lin" valueType="num">
                                      <p:cBhvr additive="base">
                                        <p:cTn id="20"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additive="base">
                                        <p:cTn id="25" dur="500" fill="hold"/>
                                        <p:tgtEl>
                                          <p:spTgt spid="62"/>
                                        </p:tgtEl>
                                        <p:attrNameLst>
                                          <p:attrName>ppt_x</p:attrName>
                                        </p:attrNameLst>
                                      </p:cBhvr>
                                      <p:tavLst>
                                        <p:tav tm="0">
                                          <p:val>
                                            <p:strVal val="0-#ppt_w/2"/>
                                          </p:val>
                                        </p:tav>
                                        <p:tav tm="100000">
                                          <p:val>
                                            <p:strVal val="#ppt_x"/>
                                          </p:val>
                                        </p:tav>
                                      </p:tavLst>
                                    </p:anim>
                                    <p:anim calcmode="lin" valueType="num">
                                      <p:cBhvr additive="base">
                                        <p:cTn id="26"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cBhvr additive="base">
                                        <p:cTn id="31" dur="500" fill="hold"/>
                                        <p:tgtEl>
                                          <p:spTgt spid="59"/>
                                        </p:tgtEl>
                                        <p:attrNameLst>
                                          <p:attrName>ppt_x</p:attrName>
                                        </p:attrNameLst>
                                      </p:cBhvr>
                                      <p:tavLst>
                                        <p:tav tm="0">
                                          <p:val>
                                            <p:strVal val="0-#ppt_w/2"/>
                                          </p:val>
                                        </p:tav>
                                        <p:tav tm="100000">
                                          <p:val>
                                            <p:strVal val="#ppt_x"/>
                                          </p:val>
                                        </p:tav>
                                      </p:tavLst>
                                    </p:anim>
                                    <p:anim calcmode="lin" valueType="num">
                                      <p:cBhvr additive="base">
                                        <p:cTn id="32"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0-#ppt_w/2"/>
                                          </p:val>
                                        </p:tav>
                                        <p:tav tm="100000">
                                          <p:val>
                                            <p:strVal val="#ppt_x"/>
                                          </p:val>
                                        </p:tav>
                                      </p:tavLst>
                                    </p:anim>
                                    <p:anim calcmode="lin" valueType="num">
                                      <p:cBhvr additive="base">
                                        <p:cTn id="3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additive="base">
                                        <p:cTn id="43" dur="500" fill="hold"/>
                                        <p:tgtEl>
                                          <p:spTgt spid="32"/>
                                        </p:tgtEl>
                                        <p:attrNameLst>
                                          <p:attrName>ppt_x</p:attrName>
                                        </p:attrNameLst>
                                      </p:cBhvr>
                                      <p:tavLst>
                                        <p:tav tm="0">
                                          <p:val>
                                            <p:strVal val="0-#ppt_w/2"/>
                                          </p:val>
                                        </p:tav>
                                        <p:tav tm="100000">
                                          <p:val>
                                            <p:strVal val="#ppt_x"/>
                                          </p:val>
                                        </p:tav>
                                      </p:tavLst>
                                    </p:anim>
                                    <p:anim calcmode="lin" valueType="num">
                                      <p:cBhvr additive="base">
                                        <p:cTn id="44"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9" grpId="0" animBg="1"/>
      <p:bldP spid="31" grpId="0"/>
      <p:bldP spid="32" grpId="0"/>
      <p:bldP spid="40" grpId="0"/>
      <p:bldP spid="61" grpId="0"/>
      <p:bldP spid="6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5"/>
          <p:cNvGrpSpPr>
            <a:grpSpLocks/>
          </p:cNvGrpSpPr>
          <p:nvPr/>
        </p:nvGrpSpPr>
        <p:grpSpPr bwMode="auto">
          <a:xfrm>
            <a:off x="107950" y="2276475"/>
            <a:ext cx="1447800" cy="2133600"/>
            <a:chOff x="2013" y="2206"/>
            <a:chExt cx="679" cy="1010"/>
          </a:xfrm>
        </p:grpSpPr>
        <p:sp>
          <p:nvSpPr>
            <p:cNvPr id="7578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789" name="Group 7"/>
            <p:cNvGrpSpPr>
              <a:grpSpLocks/>
            </p:cNvGrpSpPr>
            <p:nvPr/>
          </p:nvGrpSpPr>
          <p:grpSpPr bwMode="auto">
            <a:xfrm>
              <a:off x="2013" y="2206"/>
              <a:ext cx="339" cy="1010"/>
              <a:chOff x="240" y="2880"/>
              <a:chExt cx="339" cy="1010"/>
            </a:xfrm>
          </p:grpSpPr>
          <p:sp>
            <p:nvSpPr>
              <p:cNvPr id="7579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79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579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579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580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580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7580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75779" name="Group 2"/>
          <p:cNvGrpSpPr>
            <a:grpSpLocks/>
          </p:cNvGrpSpPr>
          <p:nvPr/>
        </p:nvGrpSpPr>
        <p:grpSpPr bwMode="auto">
          <a:xfrm>
            <a:off x="2339975" y="1125538"/>
            <a:ext cx="5327650" cy="3959225"/>
            <a:chOff x="2339752" y="1124744"/>
            <a:chExt cx="5328592" cy="3960440"/>
          </a:xfrm>
        </p:grpSpPr>
        <p:sp>
          <p:nvSpPr>
            <p:cNvPr id="75786"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75787" name="Text Box 35"/>
            <p:cNvSpPr txBox="1">
              <a:spLocks noChangeArrowheads="1"/>
            </p:cNvSpPr>
            <p:nvPr/>
          </p:nvSpPr>
          <p:spPr bwMode="auto">
            <a:xfrm>
              <a:off x="3275856" y="1772816"/>
              <a:ext cx="41417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for |I'| time steps </a:t>
              </a:r>
            </a:p>
            <a:p>
              <a:pPr algn="l"/>
              <a:r>
                <a:rPr lang="en-US" altLang="en-US" sz="2400"/>
                <a:t>   if( M(I) halts )</a:t>
              </a:r>
            </a:p>
            <a:p>
              <a:pPr algn="l"/>
              <a:r>
                <a:rPr lang="en-US" altLang="en-US" sz="2400"/>
                <a:t>        M'(I') does </a:t>
              </a:r>
              <a:r>
                <a:rPr lang="en-US" altLang="en-US" sz="2400">
                  <a:solidFill>
                    <a:srgbClr val="FF0000"/>
                  </a:solidFill>
                </a:rPr>
                <a:t>not </a:t>
              </a:r>
              <a:r>
                <a:rPr lang="en-US" altLang="en-US" sz="2400"/>
                <a:t>halt</a:t>
              </a:r>
            </a:p>
            <a:p>
              <a:pPr algn="l"/>
              <a:r>
                <a:rPr lang="en-US" altLang="en-US" sz="2400"/>
                <a:t>   else  </a:t>
              </a:r>
            </a:p>
            <a:p>
              <a:pPr algn="l"/>
              <a:r>
                <a:rPr lang="en-US" altLang="en-US" sz="2400"/>
                <a:t>        M'(I') halts</a:t>
              </a:r>
            </a:p>
            <a:p>
              <a:pPr algn="l"/>
              <a:r>
                <a:rPr lang="en-US" altLang="en-US" sz="2400"/>
                <a:t> }  </a:t>
              </a:r>
            </a:p>
          </p:txBody>
        </p:sp>
      </p:grpSp>
      <p:sp>
        <p:nvSpPr>
          <p:cNvPr id="75780"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5781"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31" name="Rectangle 19"/>
          <p:cNvSpPr>
            <a:spLocks noChangeArrowheads="1"/>
          </p:cNvSpPr>
          <p:nvPr/>
        </p:nvSpPr>
        <p:spPr bwMode="auto">
          <a:xfrm>
            <a:off x="-180975" y="6381750"/>
            <a:ext cx="4868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33" name="Rectangle 19"/>
          <p:cNvSpPr>
            <a:spLocks noChangeArrowheads="1"/>
          </p:cNvSpPr>
          <p:nvPr/>
        </p:nvSpPr>
        <p:spPr bwMode="auto">
          <a:xfrm>
            <a:off x="-187325" y="6021388"/>
            <a:ext cx="4545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 M</a:t>
            </a:r>
            <a:r>
              <a:rPr lang="en-US" altLang="en-US" sz="2400"/>
              <a:t>'</a:t>
            </a:r>
            <a:r>
              <a:rPr lang="en-US" altLang="en-US" sz="2400">
                <a:cs typeface="Times New Roman" pitchFamily="18" charset="0"/>
                <a:sym typeface="Symbol" pitchFamily="18" charset="2"/>
              </a:rPr>
              <a:t> halts on I</a:t>
            </a:r>
            <a:r>
              <a:rPr lang="en-US" altLang="en-US" sz="2400"/>
              <a:t>'</a:t>
            </a:r>
          </a:p>
        </p:txBody>
      </p:sp>
      <p:sp>
        <p:nvSpPr>
          <p:cNvPr id="75784"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75785" name="Rectangle 25"/>
          <p:cNvSpPr>
            <a:spLocks noChangeArrowheads="1"/>
          </p:cNvSpPr>
          <p:nvPr/>
        </p:nvSpPr>
        <p:spPr bwMode="auto">
          <a:xfrm>
            <a:off x="2411413" y="108426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0-#ppt_w/2"/>
                                          </p:val>
                                        </p:tav>
                                        <p:tav tm="100000">
                                          <p:val>
                                            <p:strVal val="#ppt_x"/>
                                          </p:val>
                                        </p:tav>
                                      </p:tavLst>
                                    </p:anim>
                                    <p:anim calcmode="lin" valueType="num">
                                      <p:cBhvr additive="base">
                                        <p:cTn id="12"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182813"/>
            <a:ext cx="1800225" cy="2882900"/>
            <a:chOff x="4194" y="1993"/>
            <a:chExt cx="1422" cy="2207"/>
          </a:xfrm>
        </p:grpSpPr>
        <p:pic>
          <p:nvPicPr>
            <p:cNvPr id="7682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682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182813"/>
            <a:ext cx="1800225" cy="2903537"/>
            <a:chOff x="4194" y="1993"/>
            <a:chExt cx="1422" cy="2198"/>
          </a:xfrm>
        </p:grpSpPr>
        <p:pic>
          <p:nvPicPr>
            <p:cNvPr id="7682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682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0187"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501650" y="5086350"/>
            <a:ext cx="444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a:t>
            </a:r>
          </a:p>
        </p:txBody>
      </p:sp>
      <p:grpSp>
        <p:nvGrpSpPr>
          <p:cNvPr id="5" name="Group 17"/>
          <p:cNvGrpSpPr>
            <a:grpSpLocks/>
          </p:cNvGrpSpPr>
          <p:nvPr/>
        </p:nvGrpSpPr>
        <p:grpSpPr bwMode="auto">
          <a:xfrm>
            <a:off x="1258888" y="1497013"/>
            <a:ext cx="1463675" cy="1012825"/>
            <a:chOff x="793" y="1161"/>
            <a:chExt cx="922" cy="638"/>
          </a:xfrm>
        </p:grpSpPr>
        <p:sp>
          <p:nvSpPr>
            <p:cNvPr id="7682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6822"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6" name="Group 21"/>
          <p:cNvGrpSpPr>
            <a:grpSpLocks/>
          </p:cNvGrpSpPr>
          <p:nvPr/>
        </p:nvGrpSpPr>
        <p:grpSpPr bwMode="auto">
          <a:xfrm>
            <a:off x="3683000" y="4524375"/>
            <a:ext cx="3257550" cy="519113"/>
            <a:chOff x="2500" y="3285"/>
            <a:chExt cx="1872" cy="327"/>
          </a:xfrm>
        </p:grpSpPr>
        <p:sp>
          <p:nvSpPr>
            <p:cNvPr id="76819"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6820" name="Rectangle 23"/>
            <p:cNvSpPr>
              <a:spLocks noChangeArrowheads="1"/>
            </p:cNvSpPr>
            <p:nvPr/>
          </p:nvSpPr>
          <p:spPr bwMode="auto">
            <a:xfrm>
              <a:off x="2806" y="3285"/>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sp>
        <p:nvSpPr>
          <p:cNvPr id="38"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
        <p:nvSpPr>
          <p:cNvPr id="37" name="Text Box 35"/>
          <p:cNvSpPr txBox="1">
            <a:spLocks noChangeArrowheads="1"/>
          </p:cNvSpPr>
          <p:nvPr/>
        </p:nvSpPr>
        <p:spPr bwMode="auto">
          <a:xfrm>
            <a:off x="4495800" y="908050"/>
            <a:ext cx="1157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48" name="Rectangle 14"/>
          <p:cNvSpPr>
            <a:spLocks noChangeArrowheads="1"/>
          </p:cNvSpPr>
          <p:nvPr/>
        </p:nvSpPr>
        <p:spPr bwMode="auto">
          <a:xfrm>
            <a:off x="5595938" y="508476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50" name="Text Box 35"/>
          <p:cNvSpPr txBox="1">
            <a:spLocks noChangeArrowheads="1"/>
          </p:cNvSpPr>
          <p:nvPr/>
        </p:nvSpPr>
        <p:spPr bwMode="auto">
          <a:xfrm>
            <a:off x="3408363" y="1317625"/>
            <a:ext cx="4141787"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for |I'| time steps </a:t>
            </a:r>
          </a:p>
          <a:p>
            <a:pPr algn="l"/>
            <a:r>
              <a:rPr lang="en-US" altLang="en-US" sz="2400"/>
              <a:t>   if( M(I) halts )</a:t>
            </a:r>
          </a:p>
          <a:p>
            <a:pPr algn="l"/>
            <a:r>
              <a:rPr lang="en-US" altLang="en-US" sz="2400"/>
              <a:t>        M'(I') does </a:t>
            </a:r>
            <a:r>
              <a:rPr lang="en-US" altLang="en-US" sz="2400">
                <a:solidFill>
                  <a:srgbClr val="FF0000"/>
                </a:solidFill>
              </a:rPr>
              <a:t>not </a:t>
            </a:r>
            <a:r>
              <a:rPr lang="en-US" altLang="en-US" sz="2400"/>
              <a:t>halt</a:t>
            </a:r>
          </a:p>
          <a:p>
            <a:pPr algn="l"/>
            <a:r>
              <a:rPr lang="en-US" altLang="en-US" sz="2400"/>
              <a:t>   else  </a:t>
            </a:r>
          </a:p>
          <a:p>
            <a:pPr algn="l"/>
            <a:r>
              <a:rPr lang="en-US" altLang="en-US" sz="2400"/>
              <a:t>        M'(I') halts</a:t>
            </a:r>
          </a:p>
          <a:p>
            <a:pPr algn="l"/>
            <a:r>
              <a:rPr lang="en-US" altLang="en-US" sz="2400"/>
              <a:t> }  </a:t>
            </a:r>
          </a:p>
        </p:txBody>
      </p:sp>
      <p:sp>
        <p:nvSpPr>
          <p:cNvPr id="76814"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6815"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76816" name="Rectangle 19"/>
          <p:cNvSpPr>
            <a:spLocks noChangeArrowheads="1"/>
          </p:cNvSpPr>
          <p:nvPr/>
        </p:nvSpPr>
        <p:spPr bwMode="auto">
          <a:xfrm>
            <a:off x="-180975" y="6381750"/>
            <a:ext cx="4868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76817" name="Rectangle 19"/>
          <p:cNvSpPr>
            <a:spLocks noChangeArrowheads="1"/>
          </p:cNvSpPr>
          <p:nvPr/>
        </p:nvSpPr>
        <p:spPr bwMode="auto">
          <a:xfrm>
            <a:off x="-187325" y="6021388"/>
            <a:ext cx="4545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 M</a:t>
            </a:r>
            <a:r>
              <a:rPr lang="en-US" altLang="en-US" sz="2400"/>
              <a:t>'</a:t>
            </a:r>
            <a:r>
              <a:rPr lang="en-US" altLang="en-US" sz="2400">
                <a:cs typeface="Times New Roman" pitchFamily="18" charset="0"/>
                <a:sym typeface="Symbol" pitchFamily="18" charset="2"/>
              </a:rPr>
              <a:t> halts on I</a:t>
            </a:r>
            <a:r>
              <a:rPr lang="en-US" altLang="en-US" sz="2400"/>
              <a:t>'</a:t>
            </a:r>
          </a:p>
        </p:txBody>
      </p:sp>
      <p:sp>
        <p:nvSpPr>
          <p:cNvPr id="76818"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ppt_x"/>
                                          </p:val>
                                        </p:tav>
                                        <p:tav tm="100000">
                                          <p:val>
                                            <p:strVal val="#ppt_x"/>
                                          </p:val>
                                        </p:tav>
                                      </p:tavLst>
                                    </p:anim>
                                    <p:anim calcmode="lin" valueType="num">
                                      <p:cBhvr additive="base">
                                        <p:cTn id="12"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376838"/>
                                        </p:tgtEl>
                                        <p:attrNameLst>
                                          <p:attrName>style.visibility</p:attrName>
                                        </p:attrNameLst>
                                      </p:cBhvr>
                                      <p:to>
                                        <p:strVal val="visible"/>
                                      </p:to>
                                    </p:set>
                                    <p:anim calcmode="lin" valueType="num">
                                      <p:cBhvr additive="base">
                                        <p:cTn id="27" dur="500" fill="hold"/>
                                        <p:tgtEl>
                                          <p:spTgt spid="376838"/>
                                        </p:tgtEl>
                                        <p:attrNameLst>
                                          <p:attrName>ppt_x</p:attrName>
                                        </p:attrNameLst>
                                      </p:cBhvr>
                                      <p:tavLst>
                                        <p:tav tm="0">
                                          <p:val>
                                            <p:strVal val="0-#ppt_w/2"/>
                                          </p:val>
                                        </p:tav>
                                        <p:tav tm="100000">
                                          <p:val>
                                            <p:strVal val="#ppt_x"/>
                                          </p:val>
                                        </p:tav>
                                      </p:tavLst>
                                    </p:anim>
                                    <p:anim calcmode="lin" valueType="num">
                                      <p:cBhvr additive="base">
                                        <p:cTn id="28" dur="500" fill="hold"/>
                                        <p:tgtEl>
                                          <p:spTgt spid="376838"/>
                                        </p:tgtEl>
                                        <p:attrNameLst>
                                          <p:attrName>ppt_y</p:attrName>
                                        </p:attrNameLst>
                                      </p:cBhvr>
                                      <p:tavLst>
                                        <p:tav tm="0">
                                          <p:val>
                                            <p:strVal val="0-#ppt_h/2"/>
                                          </p:val>
                                        </p:tav>
                                        <p:tav tm="100000">
                                          <p:val>
                                            <p:strVal val="#ppt_y"/>
                                          </p:val>
                                        </p:tav>
                                      </p:tavLst>
                                    </p:anim>
                                  </p:childTnLst>
                                </p:cTn>
                              </p:par>
                              <p:par>
                                <p:cTn id="29" presetID="2" presetClass="entr" presetSubtype="9" fill="hold" grpId="0" nodeType="withEffect">
                                  <p:stCondLst>
                                    <p:cond delay="0"/>
                                  </p:stCondLst>
                                  <p:childTnLst>
                                    <p:set>
                                      <p:cBhvr>
                                        <p:cTn id="30" dur="1" fill="hold">
                                          <p:stCondLst>
                                            <p:cond delay="0"/>
                                          </p:stCondLst>
                                        </p:cTn>
                                        <p:tgtEl>
                                          <p:spTgt spid="376871"/>
                                        </p:tgtEl>
                                        <p:attrNameLst>
                                          <p:attrName>style.visibility</p:attrName>
                                        </p:attrNameLst>
                                      </p:cBhvr>
                                      <p:to>
                                        <p:strVal val="visible"/>
                                      </p:to>
                                    </p:set>
                                    <p:anim calcmode="lin" valueType="num">
                                      <p:cBhvr additive="base">
                                        <p:cTn id="31" dur="500" fill="hold"/>
                                        <p:tgtEl>
                                          <p:spTgt spid="376871"/>
                                        </p:tgtEl>
                                        <p:attrNameLst>
                                          <p:attrName>ppt_x</p:attrName>
                                        </p:attrNameLst>
                                      </p:cBhvr>
                                      <p:tavLst>
                                        <p:tav tm="0">
                                          <p:val>
                                            <p:strVal val="0-#ppt_w/2"/>
                                          </p:val>
                                        </p:tav>
                                        <p:tav tm="100000">
                                          <p:val>
                                            <p:strVal val="#ppt_x"/>
                                          </p:val>
                                        </p:tav>
                                      </p:tavLst>
                                    </p:anim>
                                    <p:anim calcmode="lin" valueType="num">
                                      <p:cBhvr additive="base">
                                        <p:cTn id="3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7"/>
                                        </p:tgtEl>
                                        <p:attrNameLst>
                                          <p:attrName>style.visibility</p:attrName>
                                        </p:attrNameLst>
                                      </p:cBhvr>
                                      <p:to>
                                        <p:strVal val="visible"/>
                                      </p:to>
                                    </p:set>
                                    <p:anim calcmode="lin" valueType="num">
                                      <p:cBhvr additive="base">
                                        <p:cTn id="37" dur="500" fill="hold"/>
                                        <p:tgtEl>
                                          <p:spTgt spid="50187"/>
                                        </p:tgtEl>
                                        <p:attrNameLst>
                                          <p:attrName>ppt_x</p:attrName>
                                        </p:attrNameLst>
                                      </p:cBhvr>
                                      <p:tavLst>
                                        <p:tav tm="0">
                                          <p:val>
                                            <p:strVal val="0-#ppt_w/2"/>
                                          </p:val>
                                        </p:tav>
                                        <p:tav tm="100000">
                                          <p:val>
                                            <p:strVal val="#ppt_x"/>
                                          </p:val>
                                        </p:tav>
                                      </p:tavLst>
                                    </p:anim>
                                    <p:anim calcmode="lin" valueType="num">
                                      <p:cBhvr additive="base">
                                        <p:cTn id="38" dur="500" fill="hold"/>
                                        <p:tgtEl>
                                          <p:spTgt spid="5018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0-#ppt_w/2"/>
                                          </p:val>
                                        </p:tav>
                                        <p:tav tm="100000">
                                          <p:val>
                                            <p:strVal val="#ppt_x"/>
                                          </p:val>
                                        </p:tav>
                                      </p:tavLst>
                                    </p:anim>
                                    <p:anim calcmode="lin" valueType="num">
                                      <p:cBhvr additive="base">
                                        <p:cTn id="42" dur="500" fill="hold"/>
                                        <p:tgtEl>
                                          <p:spTgt spid="50"/>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anim calcmode="lin" valueType="num">
                                      <p:cBhvr additive="base">
                                        <p:cTn id="45" dur="500" fill="hold"/>
                                        <p:tgtEl>
                                          <p:spTgt spid="37"/>
                                        </p:tgtEl>
                                        <p:attrNameLst>
                                          <p:attrName>ppt_x</p:attrName>
                                        </p:attrNameLst>
                                      </p:cBhvr>
                                      <p:tavLst>
                                        <p:tav tm="0">
                                          <p:val>
                                            <p:strVal val="0-#ppt_w/2"/>
                                          </p:val>
                                        </p:tav>
                                        <p:tav tm="100000">
                                          <p:val>
                                            <p:strVal val="#ppt_x"/>
                                          </p:val>
                                        </p:tav>
                                      </p:tavLst>
                                    </p:anim>
                                    <p:anim calcmode="lin" valueType="num">
                                      <p:cBhvr additive="base">
                                        <p:cTn id="46"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1+#ppt_w/2"/>
                                          </p:val>
                                        </p:tav>
                                        <p:tav tm="100000">
                                          <p:val>
                                            <p:strVal val="#ppt_x"/>
                                          </p:val>
                                        </p:tav>
                                      </p:tavLst>
                                    </p:anim>
                                    <p:anim calcmode="lin" valueType="num">
                                      <p:cBhvr additive="base">
                                        <p:cTn id="5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6" fill="hold"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1+#ppt_w/2"/>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additive="base">
                                        <p:cTn id="63" dur="500" fill="hold"/>
                                        <p:tgtEl>
                                          <p:spTgt spid="38"/>
                                        </p:tgtEl>
                                        <p:attrNameLst>
                                          <p:attrName>ppt_x</p:attrName>
                                        </p:attrNameLst>
                                      </p:cBhvr>
                                      <p:tavLst>
                                        <p:tav tm="0">
                                          <p:val>
                                            <p:strVal val="0-#ppt_w/2"/>
                                          </p:val>
                                        </p:tav>
                                        <p:tav tm="100000">
                                          <p:val>
                                            <p:strVal val="#ppt_x"/>
                                          </p:val>
                                        </p:tav>
                                      </p:tavLst>
                                    </p:anim>
                                    <p:anim calcmode="lin" valueType="num">
                                      <p:cBhvr additive="base">
                                        <p:cTn id="6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7" grpId="0" animBg="1"/>
      <p:bldP spid="376871" grpId="0" animBg="1"/>
      <p:bldP spid="4" grpId="0" autoUpdateAnimBg="0"/>
      <p:bldP spid="38" grpId="0"/>
      <p:bldP spid="37" grpId="0"/>
      <p:bldP spid="48" grpId="0"/>
      <p:bldP spid="50"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5"/>
          <p:cNvGrpSpPr>
            <a:grpSpLocks/>
          </p:cNvGrpSpPr>
          <p:nvPr/>
        </p:nvGrpSpPr>
        <p:grpSpPr bwMode="auto">
          <a:xfrm>
            <a:off x="7216775" y="2182813"/>
            <a:ext cx="1800225" cy="2882900"/>
            <a:chOff x="4194" y="1993"/>
            <a:chExt cx="1422" cy="2207"/>
          </a:xfrm>
        </p:grpSpPr>
        <p:pic>
          <p:nvPicPr>
            <p:cNvPr id="7785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785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77827"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77828" name="Group 32"/>
          <p:cNvGrpSpPr>
            <a:grpSpLocks/>
          </p:cNvGrpSpPr>
          <p:nvPr/>
        </p:nvGrpSpPr>
        <p:grpSpPr bwMode="auto">
          <a:xfrm>
            <a:off x="1905000" y="2182813"/>
            <a:ext cx="1800225" cy="2903537"/>
            <a:chOff x="4194" y="1993"/>
            <a:chExt cx="1422" cy="2198"/>
          </a:xfrm>
        </p:grpSpPr>
        <p:pic>
          <p:nvPicPr>
            <p:cNvPr id="7784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785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77829"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7830"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7831"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
        <p:nvSpPr>
          <p:cNvPr id="77832" name="Text Box 35"/>
          <p:cNvSpPr txBox="1">
            <a:spLocks noChangeArrowheads="1"/>
          </p:cNvSpPr>
          <p:nvPr/>
        </p:nvSpPr>
        <p:spPr bwMode="auto">
          <a:xfrm>
            <a:off x="4495800" y="908050"/>
            <a:ext cx="1157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77833" name="Rectangle 14"/>
          <p:cNvSpPr>
            <a:spLocks noChangeArrowheads="1"/>
          </p:cNvSpPr>
          <p:nvPr/>
        </p:nvSpPr>
        <p:spPr bwMode="auto">
          <a:xfrm>
            <a:off x="5595938" y="508476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7834" name="Text Box 35"/>
          <p:cNvSpPr txBox="1">
            <a:spLocks noChangeArrowheads="1"/>
          </p:cNvSpPr>
          <p:nvPr/>
        </p:nvSpPr>
        <p:spPr bwMode="auto">
          <a:xfrm>
            <a:off x="3408363" y="1317625"/>
            <a:ext cx="4141787"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for |I'| time steps </a:t>
            </a:r>
          </a:p>
          <a:p>
            <a:pPr algn="l"/>
            <a:r>
              <a:rPr lang="en-US" altLang="en-US" sz="2400"/>
              <a:t>   if( M(I) halts )</a:t>
            </a:r>
          </a:p>
          <a:p>
            <a:pPr algn="l"/>
            <a:r>
              <a:rPr lang="en-US" altLang="en-US" sz="2400"/>
              <a:t>        M'(I') does </a:t>
            </a:r>
            <a:r>
              <a:rPr lang="en-US" altLang="en-US" sz="2400">
                <a:solidFill>
                  <a:srgbClr val="FF0000"/>
                </a:solidFill>
              </a:rPr>
              <a:t>not </a:t>
            </a:r>
            <a:r>
              <a:rPr lang="en-US" altLang="en-US" sz="2400"/>
              <a:t>halt</a:t>
            </a:r>
          </a:p>
          <a:p>
            <a:pPr algn="l"/>
            <a:r>
              <a:rPr lang="en-US" altLang="en-US" sz="2400"/>
              <a:t>   else  </a:t>
            </a:r>
          </a:p>
          <a:p>
            <a:pPr algn="l"/>
            <a:r>
              <a:rPr lang="en-US" altLang="en-US" sz="2400"/>
              <a:t>        M'(I') halts</a:t>
            </a:r>
          </a:p>
          <a:p>
            <a:pPr algn="l"/>
            <a:r>
              <a:rPr lang="en-US" altLang="en-US" sz="2400"/>
              <a:t> }  </a:t>
            </a:r>
          </a:p>
        </p:txBody>
      </p:sp>
      <p:sp>
        <p:nvSpPr>
          <p:cNvPr id="77835"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7836"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grpSp>
        <p:nvGrpSpPr>
          <p:cNvPr id="27" name="Group 17"/>
          <p:cNvGrpSpPr>
            <a:grpSpLocks/>
          </p:cNvGrpSpPr>
          <p:nvPr/>
        </p:nvGrpSpPr>
        <p:grpSpPr bwMode="auto">
          <a:xfrm>
            <a:off x="1258888" y="1497013"/>
            <a:ext cx="1003300" cy="1012825"/>
            <a:chOff x="793" y="1161"/>
            <a:chExt cx="632" cy="638"/>
          </a:xfrm>
        </p:grpSpPr>
        <p:sp>
          <p:nvSpPr>
            <p:cNvPr id="7784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7848" name="Rectangle 19"/>
            <p:cNvSpPr>
              <a:spLocks noChangeArrowheads="1"/>
            </p:cNvSpPr>
            <p:nvPr/>
          </p:nvSpPr>
          <p:spPr bwMode="auto">
            <a:xfrm>
              <a:off x="793" y="1161"/>
              <a:ext cx="63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Yes</a:t>
              </a:r>
            </a:p>
          </p:txBody>
        </p:sp>
      </p:grpSp>
      <p:sp>
        <p:nvSpPr>
          <p:cNvPr id="30" name="Rectangle 19"/>
          <p:cNvSpPr>
            <a:spLocks noChangeArrowheads="1"/>
          </p:cNvSpPr>
          <p:nvPr/>
        </p:nvSpPr>
        <p:spPr bwMode="auto">
          <a:xfrm>
            <a:off x="4356100" y="6034088"/>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1" name="Rectangle 19"/>
          <p:cNvSpPr>
            <a:spLocks noChangeArrowheads="1"/>
          </p:cNvSpPr>
          <p:nvPr/>
        </p:nvSpPr>
        <p:spPr bwMode="auto">
          <a:xfrm>
            <a:off x="1246188" y="1154113"/>
            <a:ext cx="26066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a:t>
            </a:r>
          </a:p>
        </p:txBody>
      </p:sp>
      <p:sp>
        <p:nvSpPr>
          <p:cNvPr id="77840" name="Rectangle 19"/>
          <p:cNvSpPr>
            <a:spLocks noChangeArrowheads="1"/>
          </p:cNvSpPr>
          <p:nvPr/>
        </p:nvSpPr>
        <p:spPr bwMode="auto">
          <a:xfrm>
            <a:off x="-180975" y="6381750"/>
            <a:ext cx="4868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77841" name="Rectangle 19"/>
          <p:cNvSpPr>
            <a:spLocks noChangeArrowheads="1"/>
          </p:cNvSpPr>
          <p:nvPr/>
        </p:nvSpPr>
        <p:spPr bwMode="auto">
          <a:xfrm>
            <a:off x="-187325" y="6021388"/>
            <a:ext cx="4545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 M</a:t>
            </a:r>
            <a:r>
              <a:rPr lang="en-US" altLang="en-US" sz="2400"/>
              <a:t>'</a:t>
            </a:r>
            <a:r>
              <a:rPr lang="en-US" altLang="en-US" sz="2400">
                <a:cs typeface="Times New Roman" pitchFamily="18" charset="0"/>
                <a:sym typeface="Symbol" pitchFamily="18" charset="2"/>
              </a:rPr>
              <a:t> halts on I</a:t>
            </a:r>
            <a:r>
              <a:rPr lang="en-US" altLang="en-US" sz="2400"/>
              <a:t>'</a:t>
            </a:r>
          </a:p>
        </p:txBody>
      </p:sp>
      <p:grpSp>
        <p:nvGrpSpPr>
          <p:cNvPr id="41" name="Group 21"/>
          <p:cNvGrpSpPr>
            <a:grpSpLocks/>
          </p:cNvGrpSpPr>
          <p:nvPr/>
        </p:nvGrpSpPr>
        <p:grpSpPr bwMode="auto">
          <a:xfrm>
            <a:off x="3683000" y="4524375"/>
            <a:ext cx="3257550" cy="519113"/>
            <a:chOff x="2500" y="3285"/>
            <a:chExt cx="1872" cy="327"/>
          </a:xfrm>
        </p:grpSpPr>
        <p:sp>
          <p:nvSpPr>
            <p:cNvPr id="7784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7846" name="Rectangle 23"/>
            <p:cNvSpPr>
              <a:spLocks noChangeArrowheads="1"/>
            </p:cNvSpPr>
            <p:nvPr/>
          </p:nvSpPr>
          <p:spPr bwMode="auto">
            <a:xfrm>
              <a:off x="2806" y="3285"/>
              <a:ext cx="92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Yes</a:t>
              </a:r>
            </a:p>
          </p:txBody>
        </p:sp>
      </p:grpSp>
      <p:sp>
        <p:nvSpPr>
          <p:cNvPr id="77843"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77844" name="Text Box 6"/>
          <p:cNvSpPr txBox="1">
            <a:spLocks noChangeArrowheads="1"/>
          </p:cNvSpPr>
          <p:nvPr/>
        </p:nvSpPr>
        <p:spPr bwMode="auto">
          <a:xfrm>
            <a:off x="501650" y="5086350"/>
            <a:ext cx="444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1+#ppt_w/2"/>
                                          </p:val>
                                        </p:tav>
                                        <p:tav tm="100000">
                                          <p:val>
                                            <p:strVal val="#ppt_x"/>
                                          </p:val>
                                        </p:tav>
                                      </p:tavLst>
                                    </p:anim>
                                    <p:anim calcmode="lin" valueType="num">
                                      <p:cBhvr additive="base">
                                        <p:cTn id="1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0-#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5"/>
          <p:cNvGrpSpPr>
            <a:grpSpLocks/>
          </p:cNvGrpSpPr>
          <p:nvPr/>
        </p:nvGrpSpPr>
        <p:grpSpPr bwMode="auto">
          <a:xfrm>
            <a:off x="7216775" y="2182813"/>
            <a:ext cx="1800225" cy="2882900"/>
            <a:chOff x="4194" y="1993"/>
            <a:chExt cx="1422" cy="2207"/>
          </a:xfrm>
        </p:grpSpPr>
        <p:pic>
          <p:nvPicPr>
            <p:cNvPr id="78876"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8877"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78851"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78852" name="Group 32"/>
          <p:cNvGrpSpPr>
            <a:grpSpLocks/>
          </p:cNvGrpSpPr>
          <p:nvPr/>
        </p:nvGrpSpPr>
        <p:grpSpPr bwMode="auto">
          <a:xfrm>
            <a:off x="1905000" y="2182813"/>
            <a:ext cx="1800225" cy="2903537"/>
            <a:chOff x="4194" y="1993"/>
            <a:chExt cx="1422" cy="2198"/>
          </a:xfrm>
        </p:grpSpPr>
        <p:pic>
          <p:nvPicPr>
            <p:cNvPr id="78874"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78875"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78853"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8854"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8855"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
        <p:nvSpPr>
          <p:cNvPr id="78856" name="Text Box 35"/>
          <p:cNvSpPr txBox="1">
            <a:spLocks noChangeArrowheads="1"/>
          </p:cNvSpPr>
          <p:nvPr/>
        </p:nvSpPr>
        <p:spPr bwMode="auto">
          <a:xfrm>
            <a:off x="4495800" y="908050"/>
            <a:ext cx="1157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78857" name="Rectangle 14"/>
          <p:cNvSpPr>
            <a:spLocks noChangeArrowheads="1"/>
          </p:cNvSpPr>
          <p:nvPr/>
        </p:nvSpPr>
        <p:spPr bwMode="auto">
          <a:xfrm>
            <a:off x="5595938" y="508476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8858" name="Text Box 35"/>
          <p:cNvSpPr txBox="1">
            <a:spLocks noChangeArrowheads="1"/>
          </p:cNvSpPr>
          <p:nvPr/>
        </p:nvSpPr>
        <p:spPr bwMode="auto">
          <a:xfrm>
            <a:off x="3408363" y="1317625"/>
            <a:ext cx="4141787"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Run M(I) for |I'| time steps </a:t>
            </a:r>
          </a:p>
          <a:p>
            <a:pPr algn="l"/>
            <a:r>
              <a:rPr lang="en-US" altLang="en-US" sz="2400" dirty="0"/>
              <a:t>   if( M(I) halts )</a:t>
            </a:r>
          </a:p>
          <a:p>
            <a:pPr algn="l"/>
            <a:r>
              <a:rPr lang="en-US" altLang="en-US" sz="2400" dirty="0"/>
              <a:t>        M'(I') does </a:t>
            </a:r>
            <a:r>
              <a:rPr lang="en-US" altLang="en-US" sz="2400" dirty="0">
                <a:solidFill>
                  <a:srgbClr val="FF0000"/>
                </a:solidFill>
              </a:rPr>
              <a:t>not </a:t>
            </a:r>
            <a:r>
              <a:rPr lang="en-US" altLang="en-US" sz="2400" dirty="0"/>
              <a:t>halt</a:t>
            </a:r>
          </a:p>
          <a:p>
            <a:pPr algn="l"/>
            <a:r>
              <a:rPr lang="en-US" altLang="en-US" sz="2400" dirty="0"/>
              <a:t>   else  </a:t>
            </a:r>
          </a:p>
          <a:p>
            <a:pPr algn="l"/>
            <a:r>
              <a:rPr lang="en-US" altLang="en-US" sz="2400" dirty="0"/>
              <a:t>        M'(I') halts</a:t>
            </a:r>
          </a:p>
          <a:p>
            <a:pPr algn="l"/>
            <a:r>
              <a:rPr lang="en-US" altLang="en-US" sz="2400" dirty="0"/>
              <a:t> }  </a:t>
            </a:r>
          </a:p>
        </p:txBody>
      </p:sp>
      <p:sp>
        <p:nvSpPr>
          <p:cNvPr id="78859"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8860"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grpSp>
        <p:nvGrpSpPr>
          <p:cNvPr id="27" name="Group 17"/>
          <p:cNvGrpSpPr>
            <a:grpSpLocks/>
          </p:cNvGrpSpPr>
          <p:nvPr/>
        </p:nvGrpSpPr>
        <p:grpSpPr bwMode="auto">
          <a:xfrm>
            <a:off x="1258888" y="1497013"/>
            <a:ext cx="930275" cy="1012825"/>
            <a:chOff x="793" y="1161"/>
            <a:chExt cx="586" cy="638"/>
          </a:xfrm>
        </p:grpSpPr>
        <p:sp>
          <p:nvSpPr>
            <p:cNvPr id="78872"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78873" name="Rectangle 19"/>
            <p:cNvSpPr>
              <a:spLocks noChangeArrowheads="1"/>
            </p:cNvSpPr>
            <p:nvPr/>
          </p:nvSpPr>
          <p:spPr bwMode="auto">
            <a:xfrm>
              <a:off x="793" y="1161"/>
              <a:ext cx="58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No</a:t>
              </a:r>
            </a:p>
          </p:txBody>
        </p:sp>
      </p:grpSp>
      <p:sp>
        <p:nvSpPr>
          <p:cNvPr id="78862" name="Rectangle 19"/>
          <p:cNvSpPr>
            <a:spLocks noChangeArrowheads="1"/>
          </p:cNvSpPr>
          <p:nvPr/>
        </p:nvSpPr>
        <p:spPr bwMode="auto">
          <a:xfrm>
            <a:off x="4356100" y="6034088"/>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dirty="0">
                <a:sym typeface="Wingdings" pitchFamily="2" charset="2"/>
              </a:rPr>
              <a:t>Oracle: Yes  </a:t>
            </a:r>
            <a:r>
              <a:rPr lang="en-US" altLang="en-US" sz="2400" dirty="0" err="1">
                <a:sym typeface="Wingdings" pitchFamily="2" charset="2"/>
              </a:rPr>
              <a:t>Alg</a:t>
            </a:r>
            <a:r>
              <a:rPr lang="en-US" altLang="en-US" sz="2400" dirty="0">
                <a:sym typeface="Wingdings" pitchFamily="2" charset="2"/>
              </a:rPr>
              <a:t>: Yes</a:t>
            </a:r>
          </a:p>
        </p:txBody>
      </p:sp>
      <p:sp>
        <p:nvSpPr>
          <p:cNvPr id="31" name="Rectangle 19"/>
          <p:cNvSpPr>
            <a:spLocks noChangeArrowheads="1"/>
          </p:cNvSpPr>
          <p:nvPr/>
        </p:nvSpPr>
        <p:spPr bwMode="auto">
          <a:xfrm>
            <a:off x="1246188" y="1154113"/>
            <a:ext cx="2552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sp>
        <p:nvSpPr>
          <p:cNvPr id="78864" name="Rectangle 19"/>
          <p:cNvSpPr>
            <a:spLocks noChangeArrowheads="1"/>
          </p:cNvSpPr>
          <p:nvPr/>
        </p:nvSpPr>
        <p:spPr bwMode="auto">
          <a:xfrm>
            <a:off x="-180975" y="6381750"/>
            <a:ext cx="4868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78865" name="Rectangle 19"/>
          <p:cNvSpPr>
            <a:spLocks noChangeArrowheads="1"/>
          </p:cNvSpPr>
          <p:nvPr/>
        </p:nvSpPr>
        <p:spPr bwMode="auto">
          <a:xfrm>
            <a:off x="-187325" y="6021388"/>
            <a:ext cx="4545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 M</a:t>
            </a:r>
            <a:r>
              <a:rPr lang="en-US" altLang="en-US" sz="2400"/>
              <a:t>'</a:t>
            </a:r>
            <a:r>
              <a:rPr lang="en-US" altLang="en-US" sz="2400">
                <a:cs typeface="Times New Roman" pitchFamily="18" charset="0"/>
                <a:sym typeface="Symbol" pitchFamily="18" charset="2"/>
              </a:rPr>
              <a:t> halts on I</a:t>
            </a:r>
            <a:r>
              <a:rPr lang="en-US" altLang="en-US" sz="2400"/>
              <a:t>'</a:t>
            </a:r>
          </a:p>
        </p:txBody>
      </p:sp>
      <p:grpSp>
        <p:nvGrpSpPr>
          <p:cNvPr id="41" name="Group 21"/>
          <p:cNvGrpSpPr>
            <a:grpSpLocks/>
          </p:cNvGrpSpPr>
          <p:nvPr/>
        </p:nvGrpSpPr>
        <p:grpSpPr bwMode="auto">
          <a:xfrm>
            <a:off x="3683000" y="4524375"/>
            <a:ext cx="3257550" cy="519113"/>
            <a:chOff x="2500" y="3285"/>
            <a:chExt cx="1872" cy="327"/>
          </a:xfrm>
        </p:grpSpPr>
        <p:sp>
          <p:nvSpPr>
            <p:cNvPr id="78870"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78871" name="Rectangle 23"/>
            <p:cNvSpPr>
              <a:spLocks noChangeArrowheads="1"/>
            </p:cNvSpPr>
            <p:nvPr/>
          </p:nvSpPr>
          <p:spPr bwMode="auto">
            <a:xfrm>
              <a:off x="2806" y="3285"/>
              <a:ext cx="93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No</a:t>
              </a:r>
            </a:p>
          </p:txBody>
        </p:sp>
      </p:grpSp>
      <p:sp>
        <p:nvSpPr>
          <p:cNvPr id="32" name="Rectangle 19"/>
          <p:cNvSpPr>
            <a:spLocks noChangeArrowheads="1"/>
          </p:cNvSpPr>
          <p:nvPr/>
        </p:nvSpPr>
        <p:spPr bwMode="auto">
          <a:xfrm>
            <a:off x="4368800" y="6351588"/>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78868"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78869" name="Text Box 6"/>
          <p:cNvSpPr txBox="1">
            <a:spLocks noChangeArrowheads="1"/>
          </p:cNvSpPr>
          <p:nvPr/>
        </p:nvSpPr>
        <p:spPr bwMode="auto">
          <a:xfrm>
            <a:off x="501650" y="5086350"/>
            <a:ext cx="444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1+#ppt_w/2"/>
                                          </p:val>
                                        </p:tav>
                                        <p:tav tm="100000">
                                          <p:val>
                                            <p:strVal val="#ppt_x"/>
                                          </p:val>
                                        </p:tav>
                                      </p:tavLst>
                                    </p:anim>
                                    <p:anim calcmode="lin" valueType="num">
                                      <p:cBhvr additive="base">
                                        <p:cTn id="1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0-#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5"/>
          <p:cNvGrpSpPr>
            <a:grpSpLocks/>
          </p:cNvGrpSpPr>
          <p:nvPr/>
        </p:nvGrpSpPr>
        <p:grpSpPr bwMode="auto">
          <a:xfrm>
            <a:off x="107950" y="2808288"/>
            <a:ext cx="1447800" cy="2133600"/>
            <a:chOff x="2013" y="2206"/>
            <a:chExt cx="679" cy="1010"/>
          </a:xfrm>
        </p:grpSpPr>
        <p:sp>
          <p:nvSpPr>
            <p:cNvPr id="7988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9886" name="Group 7"/>
            <p:cNvGrpSpPr>
              <a:grpSpLocks/>
            </p:cNvGrpSpPr>
            <p:nvPr/>
          </p:nvGrpSpPr>
          <p:grpSpPr bwMode="auto">
            <a:xfrm>
              <a:off x="2013" y="2206"/>
              <a:ext cx="339" cy="1010"/>
              <a:chOff x="240" y="2880"/>
              <a:chExt cx="339" cy="1010"/>
            </a:xfrm>
          </p:grpSpPr>
          <p:sp>
            <p:nvSpPr>
              <p:cNvPr id="7988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8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8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9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9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9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9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89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989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989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989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7989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7989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5" name="AutoShape 38"/>
          <p:cNvSpPr>
            <a:spLocks noChangeArrowheads="1"/>
          </p:cNvSpPr>
          <p:nvPr/>
        </p:nvSpPr>
        <p:spPr bwMode="auto">
          <a:xfrm>
            <a:off x="1042988" y="1727200"/>
            <a:ext cx="5502275" cy="3214688"/>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r>
              <a:rPr lang="en-US" altLang="en-US" sz="2400">
                <a:latin typeface="Times New Roman" pitchFamily="18" charset="0"/>
              </a:rPr>
              <a:t>I have a working algorithm for the ¬halting problem.</a:t>
            </a:r>
          </a:p>
        </p:txBody>
      </p:sp>
      <p:sp>
        <p:nvSpPr>
          <p:cNvPr id="7" name="Rectangle 6"/>
          <p:cNvSpPr>
            <a:spLocks noChangeArrowheads="1"/>
          </p:cNvSpPr>
          <p:nvPr/>
        </p:nvSpPr>
        <p:spPr bwMode="auto">
          <a:xfrm>
            <a:off x="1122363" y="3155950"/>
            <a:ext cx="5465762"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t>But I can’t have a working algorithm for the ¬halting problem,</a:t>
            </a:r>
            <a:br>
              <a:rPr lang="en-US" altLang="en-US" sz="2400"/>
            </a:br>
            <a:r>
              <a:rPr lang="en-US" altLang="en-US" sz="2400"/>
              <a:t>hence I can’t have an algorithm for P</a:t>
            </a:r>
            <a:r>
              <a:rPr lang="en-US" altLang="en-US" sz="2400" baseline="-25000"/>
              <a:t>oracle</a:t>
            </a:r>
            <a:r>
              <a:rPr lang="en-US" altLang="en-US" sz="2400"/>
              <a:t>,</a:t>
            </a:r>
            <a:br>
              <a:rPr lang="en-US" altLang="en-US" sz="2400"/>
            </a:br>
            <a:endParaRPr lang="en-US" altLang="en-US" sz="2400"/>
          </a:p>
        </p:txBody>
      </p:sp>
      <p:sp>
        <p:nvSpPr>
          <p:cNvPr id="56" name="Rectangle 55"/>
          <p:cNvSpPr>
            <a:spLocks noChangeArrowheads="1"/>
          </p:cNvSpPr>
          <p:nvPr/>
        </p:nvSpPr>
        <p:spPr bwMode="auto">
          <a:xfrm>
            <a:off x="2555875" y="4406900"/>
            <a:ext cx="2732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solidFill>
                  <a:srgbClr val="92D050"/>
                </a:solidFill>
              </a:rPr>
              <a:t>Done Proof!</a:t>
            </a:r>
          </a:p>
        </p:txBody>
      </p:sp>
      <p:sp>
        <p:nvSpPr>
          <p:cNvPr id="79878" name="Text Box 3"/>
          <p:cNvSpPr txBox="1">
            <a:spLocks noChangeArrowheads="1"/>
          </p:cNvSpPr>
          <p:nvPr/>
        </p:nvSpPr>
        <p:spPr bwMode="auto">
          <a:xfrm>
            <a:off x="2560638" y="115888"/>
            <a:ext cx="4043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¬Halting</a:t>
            </a:r>
          </a:p>
        </p:txBody>
      </p:sp>
      <p:sp>
        <p:nvSpPr>
          <p:cNvPr id="79879" name="Rectangle 16"/>
          <p:cNvSpPr>
            <a:spLocks noChangeArrowheads="1"/>
          </p:cNvSpPr>
          <p:nvPr/>
        </p:nvSpPr>
        <p:spPr bwMode="auto">
          <a:xfrm>
            <a:off x="4248150" y="50641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79880" name="Text Box 6"/>
          <p:cNvSpPr txBox="1">
            <a:spLocks noChangeArrowheads="1"/>
          </p:cNvSpPr>
          <p:nvPr/>
        </p:nvSpPr>
        <p:spPr bwMode="auto">
          <a:xfrm>
            <a:off x="0" y="533400"/>
            <a:ext cx="4787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 </a:t>
            </a:r>
            <a:r>
              <a:rPr lang="en-US" altLang="en-US" sz="2400">
                <a:cs typeface="Times New Roman" pitchFamily="18" charset="0"/>
              </a:rPr>
              <a:t>≤</a:t>
            </a:r>
          </a:p>
        </p:txBody>
      </p:sp>
      <p:sp>
        <p:nvSpPr>
          <p:cNvPr id="79881" name="Rectangle 19"/>
          <p:cNvSpPr>
            <a:spLocks noChangeArrowheads="1"/>
          </p:cNvSpPr>
          <p:nvPr/>
        </p:nvSpPr>
        <p:spPr bwMode="auto">
          <a:xfrm>
            <a:off x="4356100" y="6034088"/>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79882" name="Rectangle 19"/>
          <p:cNvSpPr>
            <a:spLocks noChangeArrowheads="1"/>
          </p:cNvSpPr>
          <p:nvPr/>
        </p:nvSpPr>
        <p:spPr bwMode="auto">
          <a:xfrm>
            <a:off x="-180975" y="6381750"/>
            <a:ext cx="4868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M</a:t>
            </a:r>
            <a:r>
              <a:rPr lang="en-US" altLang="en-US" sz="2400"/>
              <a:t>'</a:t>
            </a:r>
            <a:r>
              <a:rPr lang="en-US" altLang="en-US" sz="2400">
                <a:cs typeface="Times New Roman" pitchFamily="18" charset="0"/>
                <a:sym typeface="Symbol" pitchFamily="18" charset="2"/>
              </a:rPr>
              <a:t> not halt on I</a:t>
            </a:r>
            <a:r>
              <a:rPr lang="en-US" altLang="en-US" sz="2400"/>
              <a:t>'</a:t>
            </a:r>
          </a:p>
        </p:txBody>
      </p:sp>
      <p:sp>
        <p:nvSpPr>
          <p:cNvPr id="79883" name="Rectangle 19"/>
          <p:cNvSpPr>
            <a:spLocks noChangeArrowheads="1"/>
          </p:cNvSpPr>
          <p:nvPr/>
        </p:nvSpPr>
        <p:spPr bwMode="auto">
          <a:xfrm>
            <a:off x="-187325" y="6021388"/>
            <a:ext cx="4545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a:t>
            </a:r>
            <a:r>
              <a:rPr lang="en-US" altLang="en-US" sz="2400">
                <a:cs typeface="Times New Roman" pitchFamily="18" charset="0"/>
                <a:sym typeface="Symbol" pitchFamily="18" charset="2"/>
              </a:rPr>
              <a:t>I</a:t>
            </a:r>
            <a:r>
              <a:rPr lang="en-US" altLang="en-US" sz="2400"/>
              <a:t>' </a:t>
            </a:r>
            <a:r>
              <a:rPr lang="en-US" altLang="en-US" sz="2400">
                <a:cs typeface="Times New Roman" pitchFamily="18" charset="0"/>
                <a:sym typeface="Symbol" pitchFamily="18" charset="2"/>
              </a:rPr>
              <a:t> M</a:t>
            </a:r>
            <a:r>
              <a:rPr lang="en-US" altLang="en-US" sz="2400"/>
              <a:t>'</a:t>
            </a:r>
            <a:r>
              <a:rPr lang="en-US" altLang="en-US" sz="2400">
                <a:cs typeface="Times New Roman" pitchFamily="18" charset="0"/>
                <a:sym typeface="Symbol" pitchFamily="18" charset="2"/>
              </a:rPr>
              <a:t> halts on I</a:t>
            </a:r>
            <a:r>
              <a:rPr lang="en-US" altLang="en-US" sz="2400"/>
              <a:t>'</a:t>
            </a:r>
          </a:p>
        </p:txBody>
      </p:sp>
      <p:sp>
        <p:nvSpPr>
          <p:cNvPr id="79884" name="Rectangle 19"/>
          <p:cNvSpPr>
            <a:spLocks noChangeArrowheads="1"/>
          </p:cNvSpPr>
          <p:nvPr/>
        </p:nvSpPr>
        <p:spPr bwMode="auto">
          <a:xfrm>
            <a:off x="4368800" y="6351588"/>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additive="base">
                                        <p:cTn id="1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56">
                                            <p:txEl>
                                              <p:pRg st="0" end="0"/>
                                            </p:txEl>
                                          </p:spTgt>
                                        </p:tgtEl>
                                        <p:attrNameLst>
                                          <p:attrName>style.visibility</p:attrName>
                                        </p:attrNameLst>
                                      </p:cBhvr>
                                      <p:to>
                                        <p:strVal val="visible"/>
                                      </p:to>
                                    </p:set>
                                    <p:anim calcmode="lin" valueType="num">
                                      <p:cBhvr additive="base">
                                        <p:cTn id="23"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3"/>
          <p:cNvSpPr txBox="1">
            <a:spLocks noChangeArrowheads="1"/>
          </p:cNvSpPr>
          <p:nvPr/>
        </p:nvSpPr>
        <p:spPr bwMode="auto">
          <a:xfrm>
            <a:off x="2943857" y="115888"/>
            <a:ext cx="32769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List of Problems</a:t>
            </a:r>
          </a:p>
        </p:txBody>
      </p:sp>
      <p:sp>
        <p:nvSpPr>
          <p:cNvPr id="5123" name="Text Box 6"/>
          <p:cNvSpPr txBox="1">
            <a:spLocks noChangeArrowheads="1"/>
          </p:cNvSpPr>
          <p:nvPr/>
        </p:nvSpPr>
        <p:spPr bwMode="auto">
          <a:xfrm>
            <a:off x="1057275" y="1550988"/>
            <a:ext cx="8986838"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at some point in computation on I}</a:t>
            </a:r>
          </a:p>
          <a:p>
            <a:pPr algn="l">
              <a:buFont typeface="Arial" pitchFamily="34" charset="0"/>
              <a:buChar char="•"/>
            </a:pPr>
            <a:r>
              <a:rPr lang="en-US" altLang="en-US" sz="2400" dirty="0"/>
              <a:t>{“M” | M halts empty string}</a:t>
            </a:r>
          </a:p>
          <a:p>
            <a:pPr algn="l">
              <a:buFont typeface="Arial" pitchFamily="34" charset="0"/>
              <a:buChar char="•"/>
            </a:pPr>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buFont typeface="Arial" pitchFamily="34" charset="0"/>
              <a:buChar char="•"/>
            </a:pPr>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“M”,“M'”</a:t>
            </a:r>
            <a:r>
              <a:rPr lang="en-US" altLang="en-US" sz="2400" dirty="0">
                <a:sym typeface="Symbol" pitchFamily="18" charset="2"/>
              </a:rPr>
              <a:t></a:t>
            </a:r>
            <a:r>
              <a:rPr lang="en-US" altLang="en-US" sz="2400" dirty="0"/>
              <a:t> | </a:t>
            </a:r>
            <a:r>
              <a:rPr lang="en-US" altLang="en-US" sz="2400" dirty="0">
                <a:sym typeface="Symbol" pitchFamily="18" charset="2"/>
              </a:rPr>
              <a:t>I </a:t>
            </a:r>
            <a:r>
              <a:rPr lang="en-US" altLang="en-US" sz="2400" dirty="0"/>
              <a:t>M(I)=M'(I)}</a:t>
            </a:r>
          </a:p>
          <a:p>
            <a:pPr algn="l">
              <a:buFont typeface="Arial" pitchFamily="34" charset="0"/>
              <a:buChar char="•"/>
            </a:pPr>
            <a:r>
              <a:rPr lang="en-US" altLang="en-US" sz="2400" dirty="0"/>
              <a:t>{“M” | L(M) is regular}</a:t>
            </a:r>
          </a:p>
          <a:p>
            <a:pPr algn="l">
              <a:buFont typeface="Arial" pitchFamily="34" charset="0"/>
              <a:buChar char="•"/>
            </a:pPr>
            <a:r>
              <a:rPr lang="en-US" altLang="en-US" sz="2400" dirty="0"/>
              <a:t>There is a fixed TM M</a:t>
            </a:r>
            <a:r>
              <a:rPr lang="en-US" altLang="en-US" sz="2400" baseline="30000" dirty="0"/>
              <a:t>* </a:t>
            </a:r>
            <a:r>
              <a:rPr lang="en-US" altLang="en-US" sz="2400" dirty="0"/>
              <a:t>{I | M</a:t>
            </a:r>
            <a:r>
              <a:rPr lang="en-US" altLang="en-US" sz="2400" baseline="30000" dirty="0"/>
              <a:t>*</a:t>
            </a:r>
            <a:r>
              <a:rPr lang="en-US" altLang="en-US" sz="2400" dirty="0"/>
              <a:t> halts on I}</a:t>
            </a:r>
          </a:p>
          <a:p>
            <a:pPr algn="l">
              <a:buFont typeface="Arial" pitchFamily="34" charset="0"/>
              <a:buChar char="•"/>
            </a:pPr>
            <a:r>
              <a:rPr lang="en-US" altLang="en-US" sz="2400" dirty="0"/>
              <a:t> {“M” | based on what M does, not on how it does it}</a:t>
            </a:r>
          </a:p>
        </p:txBody>
      </p:sp>
      <p:sp>
        <p:nvSpPr>
          <p:cNvPr id="5124" name="Rectangle 20"/>
          <p:cNvSpPr>
            <a:spLocks noChangeArrowheads="1"/>
          </p:cNvSpPr>
          <p:nvPr/>
        </p:nvSpPr>
        <p:spPr bwMode="auto">
          <a:xfrm>
            <a:off x="1908175" y="5084763"/>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125" name="Text Box 6"/>
          <p:cNvSpPr txBox="1">
            <a:spLocks noChangeArrowheads="1"/>
          </p:cNvSpPr>
          <p:nvPr/>
        </p:nvSpPr>
        <p:spPr bwMode="auto">
          <a:xfrm>
            <a:off x="1239838" y="57753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10" name="Rectangle 20"/>
          <p:cNvSpPr>
            <a:spLocks noChangeArrowheads="1"/>
          </p:cNvSpPr>
          <p:nvPr/>
        </p:nvSpPr>
        <p:spPr bwMode="auto">
          <a:xfrm>
            <a:off x="-233363" y="95567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sym typeface="Symbol" pitchFamily="18" charset="2"/>
              </a:rPr>
              <a:t>≥</a:t>
            </a:r>
            <a:r>
              <a:rPr lang="en-US" altLang="en-US" sz="2400" baseline="-25000"/>
              <a:t>comp</a:t>
            </a:r>
            <a:r>
              <a:rPr lang="en-US" altLang="en-US" sz="2400"/>
              <a:t> </a:t>
            </a:r>
          </a:p>
        </p:txBody>
      </p:sp>
      <p:grpSp>
        <p:nvGrpSpPr>
          <p:cNvPr id="4" name="Group 3"/>
          <p:cNvGrpSpPr>
            <a:grpSpLocks/>
          </p:cNvGrpSpPr>
          <p:nvPr/>
        </p:nvGrpSpPr>
        <p:grpSpPr bwMode="auto">
          <a:xfrm>
            <a:off x="-323850" y="2295525"/>
            <a:ext cx="2009775" cy="2274888"/>
            <a:chOff x="-900608" y="2295092"/>
            <a:chExt cx="2009651" cy="2275609"/>
          </a:xfrm>
        </p:grpSpPr>
        <p:sp>
          <p:nvSpPr>
            <p:cNvPr id="15" name="Text Box 6"/>
            <p:cNvSpPr txBox="1">
              <a:spLocks noChangeArrowheads="1"/>
            </p:cNvSpPr>
            <p:nvPr/>
          </p:nvSpPr>
          <p:spPr bwMode="auto">
            <a:xfrm>
              <a:off x="35959" y="410859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6" name="Text Box 6"/>
            <p:cNvSpPr txBox="1">
              <a:spLocks noChangeArrowheads="1"/>
            </p:cNvSpPr>
            <p:nvPr/>
          </p:nvSpPr>
          <p:spPr bwMode="auto">
            <a:xfrm>
              <a:off x="35959" y="338446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7" name="Text Box 6"/>
            <p:cNvSpPr txBox="1">
              <a:spLocks noChangeArrowheads="1"/>
            </p:cNvSpPr>
            <p:nvPr/>
          </p:nvSpPr>
          <p:spPr bwMode="auto">
            <a:xfrm>
              <a:off x="35959" y="3038277"/>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8" name="Text Box 6"/>
            <p:cNvSpPr txBox="1">
              <a:spLocks noChangeArrowheads="1"/>
            </p:cNvSpPr>
            <p:nvPr/>
          </p:nvSpPr>
          <p:spPr bwMode="auto">
            <a:xfrm>
              <a:off x="35959" y="229509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5135" name="Text Box 6"/>
            <p:cNvSpPr txBox="1">
              <a:spLocks noChangeArrowheads="1"/>
            </p:cNvSpPr>
            <p:nvPr/>
          </p:nvSpPr>
          <p:spPr bwMode="auto">
            <a:xfrm>
              <a:off x="-900608" y="2780928"/>
              <a:ext cx="175252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Some how </a:t>
              </a:r>
              <a:br>
                <a:rPr lang="en-US" altLang="en-US" sz="2400"/>
              </a:br>
              <a:r>
                <a:rPr lang="en-US" altLang="en-US" sz="2400"/>
                <a:t>harder.</a:t>
              </a:r>
            </a:p>
          </p:txBody>
        </p:sp>
      </p:grpSp>
      <p:grpSp>
        <p:nvGrpSpPr>
          <p:cNvPr id="3" name="Group 2"/>
          <p:cNvGrpSpPr>
            <a:grpSpLocks/>
          </p:cNvGrpSpPr>
          <p:nvPr/>
        </p:nvGrpSpPr>
        <p:grpSpPr bwMode="auto">
          <a:xfrm>
            <a:off x="4572000" y="2309813"/>
            <a:ext cx="3684588" cy="831850"/>
            <a:chOff x="4572000" y="2309971"/>
            <a:chExt cx="3683818" cy="830997"/>
          </a:xfrm>
        </p:grpSpPr>
        <p:sp>
          <p:nvSpPr>
            <p:cNvPr id="5129" name="Freeform 1"/>
            <p:cNvSpPr>
              <a:spLocks/>
            </p:cNvSpPr>
            <p:nvPr/>
          </p:nvSpPr>
          <p:spPr bwMode="auto">
            <a:xfrm>
              <a:off x="4572000" y="2578616"/>
              <a:ext cx="432048" cy="274320"/>
            </a:xfrm>
            <a:custGeom>
              <a:avLst/>
              <a:gdLst>
                <a:gd name="T0" fmla="*/ 0 w 487746"/>
                <a:gd name="T1" fmla="*/ 0 h 487680"/>
                <a:gd name="T2" fmla="*/ 184859 w 487746"/>
                <a:gd name="T3" fmla="*/ 2322 h 487680"/>
                <a:gd name="T4" fmla="*/ 13864 w 487746"/>
                <a:gd name="T5" fmla="*/ 4888 h 487680"/>
                <a:gd name="T6" fmla="*/ 0 60000 65536"/>
                <a:gd name="T7" fmla="*/ 0 60000 65536"/>
                <a:gd name="T8" fmla="*/ 0 60000 65536"/>
              </a:gdLst>
              <a:ahLst/>
              <a:cxnLst>
                <a:cxn ang="T6">
                  <a:pos x="T0" y="T1"/>
                </a:cxn>
                <a:cxn ang="T7">
                  <a:pos x="T2" y="T3"/>
                </a:cxn>
                <a:cxn ang="T8">
                  <a:pos x="T4" y="T5"/>
                </a:cxn>
              </a:cxnLst>
              <a:rect l="0" t="0" r="r" b="b"/>
              <a:pathLst>
                <a:path w="487746" h="487680">
                  <a:moveTo>
                    <a:pt x="0" y="0"/>
                  </a:moveTo>
                  <a:cubicBezTo>
                    <a:pt x="240792" y="75184"/>
                    <a:pt x="481584" y="150368"/>
                    <a:pt x="487680" y="231648"/>
                  </a:cubicBezTo>
                  <a:cubicBezTo>
                    <a:pt x="493776" y="312928"/>
                    <a:pt x="81280" y="436880"/>
                    <a:pt x="36576" y="487680"/>
                  </a:cubicBezTo>
                </a:path>
              </a:pathLst>
            </a:custGeom>
            <a:noFill/>
            <a:ln w="41275" cap="sq" cmpd="sng" algn="ctr">
              <a:solidFill>
                <a:srgbClr val="FF0000"/>
              </a:solidFill>
              <a:prstDash val="solid"/>
              <a:round/>
              <a:headEnd type="stealth" w="lg" len="lg"/>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130" name="Text Box 6"/>
            <p:cNvSpPr txBox="1">
              <a:spLocks noChangeArrowheads="1"/>
            </p:cNvSpPr>
            <p:nvPr/>
          </p:nvSpPr>
          <p:spPr bwMode="auto">
            <a:xfrm>
              <a:off x="4716016" y="2309971"/>
              <a:ext cx="35398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0000"/>
                  </a:solidFill>
                </a:rPr>
                <a:t>Funny that these have </a:t>
              </a:r>
              <a:br>
                <a:rPr lang="en-US" altLang="en-US" sz="2400">
                  <a:solidFill>
                    <a:srgbClr val="FF0000"/>
                  </a:solidFill>
                </a:rPr>
              </a:br>
              <a:r>
                <a:rPr lang="en-US" altLang="en-US" sz="2400">
                  <a:solidFill>
                    <a:srgbClr val="FF0000"/>
                  </a:solidFill>
                </a:rPr>
                <a:t>different complexities!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6259"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6260"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61"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6262"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6263"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64"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6265"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6266"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3" name="Text Box 6"/>
          <p:cNvSpPr txBox="1">
            <a:spLocks noChangeArrowheads="1"/>
          </p:cNvSpPr>
          <p:nvPr/>
        </p:nvSpPr>
        <p:spPr bwMode="auto">
          <a:xfrm>
            <a:off x="4945063" y="4946650"/>
            <a:ext cx="4579937"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t>{</a:t>
            </a:r>
            <a:r>
              <a:rPr lang="en-US" altLang="en-US" sz="2400">
                <a:sym typeface="Symbol" pitchFamily="18" charset="2"/>
              </a:rPr>
              <a:t></a:t>
            </a:r>
            <a:r>
              <a:rPr lang="en-US" altLang="en-US" sz="2400"/>
              <a:t>“M”,“M'”</a:t>
            </a:r>
            <a:r>
              <a:rPr lang="en-US" altLang="en-US" sz="2400">
                <a:sym typeface="Symbol" pitchFamily="18" charset="2"/>
              </a:rPr>
              <a:t></a:t>
            </a:r>
            <a:r>
              <a:rPr lang="en-US" altLang="en-US" sz="2400"/>
              <a:t> | </a:t>
            </a:r>
            <a:r>
              <a:rPr lang="en-US" altLang="en-US" sz="2400">
                <a:sym typeface="Symbol" pitchFamily="18" charset="2"/>
              </a:rPr>
              <a:t>I </a:t>
            </a:r>
            <a:r>
              <a:rPr lang="en-US" altLang="en-US" sz="2400"/>
              <a:t>M(I)=M'(I)}</a:t>
            </a:r>
          </a:p>
          <a:p>
            <a:pPr algn="l"/>
            <a:r>
              <a:rPr lang="en-US" altLang="en-US" sz="2400"/>
              <a:t>{“M” | L(M) is regular}</a:t>
            </a:r>
          </a:p>
          <a:p>
            <a:pPr algn="l"/>
            <a:r>
              <a:rPr lang="en-US" altLang="en-US" sz="2400"/>
              <a:t>{“M” | based on what M does, not on how it does it}</a:t>
            </a:r>
          </a:p>
        </p:txBody>
      </p:sp>
      <p:sp>
        <p:nvSpPr>
          <p:cNvPr id="16" name="Text Box 16"/>
          <p:cNvSpPr txBox="1">
            <a:spLocks noChangeArrowheads="1"/>
          </p:cNvSpPr>
          <p:nvPr/>
        </p:nvSpPr>
        <p:spPr bwMode="auto">
          <a:xfrm>
            <a:off x="3489325"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t>≤  </a:t>
            </a:r>
          </a:p>
        </p:txBody>
      </p:sp>
      <p:sp>
        <p:nvSpPr>
          <p:cNvPr id="19" name="Text Box 16"/>
          <p:cNvSpPr txBox="1">
            <a:spLocks noChangeArrowheads="1"/>
          </p:cNvSpPr>
          <p:nvPr/>
        </p:nvSpPr>
        <p:spPr bwMode="auto">
          <a:xfrm>
            <a:off x="3276600" y="5822950"/>
            <a:ext cx="1957388"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 </a:t>
            </a:r>
            <a:r>
              <a:rPr lang="en-US" sz="2400" dirty="0"/>
              <a:t>≤</a:t>
            </a:r>
            <a:endParaRPr lang="en-US" sz="2400" i="1" baseline="-25000" dirty="0">
              <a:solidFill>
                <a:schemeClr val="accent2"/>
              </a:solidFill>
            </a:endParaRPr>
          </a:p>
        </p:txBody>
      </p:sp>
      <p:sp>
        <p:nvSpPr>
          <p:cNvPr id="96271"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6272"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4644008" y="4551511"/>
            <a:ext cx="1426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Proved</a:t>
            </a:r>
            <a:endParaRPr lang="en-US" altLang="en-US" sz="2400" i="1" dirty="0">
              <a:solidFill>
                <a:schemeClr val="tx2"/>
              </a:solidFill>
            </a:endParaRPr>
          </a:p>
        </p:txBody>
      </p:sp>
    </p:spTree>
    <p:extLst>
      <p:ext uri="{BB962C8B-B14F-4D97-AF65-F5344CB8AC3E}">
        <p14:creationId xmlns:p14="http://schemas.microsoft.com/office/powerpoint/2010/main" val="1251141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6" presetClass="path" presetSubtype="0" accel="50000" decel="50000" fill="hold" grpId="1" nodeType="clickEffect">
                                  <p:stCondLst>
                                    <p:cond delay="0"/>
                                  </p:stCondLst>
                                  <p:childTnLst>
                                    <p:animMotion origin="layout" path="M 2.77778E-7 4.07407E-6 L -0.28802 -0.89028 " pathEditMode="relative" rAng="0" ptsTypes="AA">
                                      <p:cBhvr>
                                        <p:cTn id="24" dur="1000" fill="hold"/>
                                        <p:tgtEl>
                                          <p:spTgt spid="13"/>
                                        </p:tgtEl>
                                        <p:attrNameLst>
                                          <p:attrName>ppt_x</p:attrName>
                                          <p:attrName>ppt_y</p:attrName>
                                        </p:attrNameLst>
                                      </p:cBhvr>
                                      <p:rCtr x="-14410" y="-445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6" grpId="0"/>
      <p:bldP spid="19" grpId="0"/>
      <p:bldP spid="17"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7283" name="Rectangle 13"/>
          <p:cNvSpPr>
            <a:spLocks noChangeArrowheads="1"/>
          </p:cNvSpPr>
          <p:nvPr/>
        </p:nvSpPr>
        <p:spPr bwMode="auto">
          <a:xfrm>
            <a:off x="3563938" y="944563"/>
            <a:ext cx="44958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7284"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7285"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7286"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7287"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7288"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
        <p:nvSpPr>
          <p:cNvPr id="132115" name="Freeform 19"/>
          <p:cNvSpPr>
            <a:spLocks/>
          </p:cNvSpPr>
          <p:nvPr/>
        </p:nvSpPr>
        <p:spPr bwMode="auto">
          <a:xfrm>
            <a:off x="539750" y="981075"/>
            <a:ext cx="3240088" cy="1908175"/>
          </a:xfrm>
          <a:custGeom>
            <a:avLst/>
            <a:gdLst>
              <a:gd name="T0" fmla="*/ 0 w 2041"/>
              <a:gd name="T1" fmla="*/ 2147483647 h 1202"/>
              <a:gd name="T2" fmla="*/ 2147483647 w 2041"/>
              <a:gd name="T3" fmla="*/ 2147483647 h 1202"/>
              <a:gd name="T4" fmla="*/ 2147483647 w 2041"/>
              <a:gd name="T5" fmla="*/ 0 h 1202"/>
              <a:gd name="T6" fmla="*/ 0 60000 65536"/>
              <a:gd name="T7" fmla="*/ 0 60000 65536"/>
              <a:gd name="T8" fmla="*/ 0 60000 65536"/>
              <a:gd name="T9" fmla="*/ 0 w 2041"/>
              <a:gd name="T10" fmla="*/ 0 h 1202"/>
              <a:gd name="T11" fmla="*/ 2041 w 2041"/>
              <a:gd name="T12" fmla="*/ 1202 h 1202"/>
            </a:gdLst>
            <a:ahLst/>
            <a:cxnLst>
              <a:cxn ang="T6">
                <a:pos x="T0" y="T1"/>
              </a:cxn>
              <a:cxn ang="T7">
                <a:pos x="T2" y="T3"/>
              </a:cxn>
              <a:cxn ang="T8">
                <a:pos x="T4" y="T5"/>
              </a:cxn>
            </a:cxnLst>
            <a:rect l="T9" t="T10" r="T11" b="T12"/>
            <a:pathLst>
              <a:path w="2041" h="1202">
                <a:moveTo>
                  <a:pt x="0" y="952"/>
                </a:moveTo>
                <a:cubicBezTo>
                  <a:pt x="397" y="1077"/>
                  <a:pt x="794" y="1202"/>
                  <a:pt x="1134" y="1043"/>
                </a:cubicBezTo>
                <a:cubicBezTo>
                  <a:pt x="1474" y="884"/>
                  <a:pt x="1757" y="442"/>
                  <a:pt x="2041" y="0"/>
                </a:cubicBezTo>
              </a:path>
            </a:pathLst>
          </a:custGeom>
          <a:noFill/>
          <a:ln w="31750" cap="sq" cmpd="sng">
            <a:solidFill>
              <a:srgbClr val="FF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lIns="274320" rIns="274320">
            <a:spAutoFit/>
          </a:bodyPr>
          <a:lstStyle/>
          <a:p>
            <a:endParaRPr lang="en-US"/>
          </a:p>
        </p:txBody>
      </p:sp>
      <p:sp>
        <p:nvSpPr>
          <p:cNvPr id="132116" name="Rectangle 13"/>
          <p:cNvSpPr>
            <a:spLocks noChangeArrowheads="1"/>
          </p:cNvSpPr>
          <p:nvPr/>
        </p:nvSpPr>
        <p:spPr bwMode="auto">
          <a:xfrm>
            <a:off x="250825" y="3614738"/>
            <a:ext cx="9288463" cy="308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dirty="0" err="1">
                <a:cs typeface="Times New Roman" pitchFamily="18" charset="0"/>
              </a:rPr>
              <a:t>Def</a:t>
            </a:r>
            <a:r>
              <a:rPr lang="en-US" altLang="en-US" baseline="30000" dirty="0" err="1">
                <a:cs typeface="Times New Roman" pitchFamily="18" charset="0"/>
              </a:rPr>
              <a:t>n</a:t>
            </a:r>
            <a:r>
              <a:rPr lang="en-US" altLang="en-US" dirty="0">
                <a:cs typeface="Times New Roman" pitchFamily="18" charset="0"/>
              </a:rPr>
              <a:t>: Problem </a:t>
            </a:r>
            <a:r>
              <a:rPr lang="en-US" altLang="en-US" i="1" dirty="0" err="1">
                <a:solidFill>
                  <a:schemeClr val="accent2"/>
                </a:solidFill>
                <a:cs typeface="Times New Roman" pitchFamily="18" charset="0"/>
              </a:rPr>
              <a:t>P</a:t>
            </a:r>
            <a:r>
              <a:rPr lang="en-US" altLang="en-US" i="1" baseline="-25000" dirty="0" err="1">
                <a:solidFill>
                  <a:schemeClr val="accent2"/>
                </a:solidFill>
                <a:cs typeface="Times New Roman" pitchFamily="18" charset="0"/>
              </a:rPr>
              <a:t>complete</a:t>
            </a:r>
            <a:r>
              <a:rPr lang="en-US" altLang="en-US" dirty="0">
                <a:cs typeface="Times New Roman" pitchFamily="18" charset="0"/>
              </a:rPr>
              <a:t> is </a:t>
            </a:r>
            <a:r>
              <a:rPr lang="en-US" altLang="en-US" dirty="0">
                <a:solidFill>
                  <a:srgbClr val="FF00FF"/>
                </a:solidFill>
                <a:cs typeface="Times New Roman" pitchFamily="18" charset="0"/>
              </a:rPr>
              <a:t>Recognizable Complete</a:t>
            </a:r>
            <a:r>
              <a:rPr lang="en-US" altLang="en-US" dirty="0">
                <a:cs typeface="Times New Roman" pitchFamily="18" charset="0"/>
              </a:rPr>
              <a:t> </a:t>
            </a:r>
            <a:r>
              <a:rPr lang="en-US" altLang="en-US" dirty="0" err="1">
                <a:cs typeface="Times New Roman" pitchFamily="18" charset="0"/>
              </a:rPr>
              <a:t>iff</a:t>
            </a:r>
            <a:endParaRPr lang="en-US" altLang="en-US" dirty="0">
              <a:cs typeface="Times New Roman" pitchFamily="18" charset="0"/>
            </a:endParaRPr>
          </a:p>
          <a:p>
            <a:pPr lvl="1" algn="l">
              <a:buFont typeface="Arial" pitchFamily="34" charset="0"/>
              <a:buChar char="•"/>
            </a:pPr>
            <a:r>
              <a:rPr lang="en-US" altLang="en-US" i="1" dirty="0" err="1">
                <a:solidFill>
                  <a:schemeClr val="accent2"/>
                </a:solidFill>
              </a:rPr>
              <a:t>P</a:t>
            </a:r>
            <a:r>
              <a:rPr lang="en-US" altLang="en-US" i="1" baseline="-25000" dirty="0" err="1">
                <a:solidFill>
                  <a:schemeClr val="accent2"/>
                </a:solidFill>
              </a:rPr>
              <a:t>complete</a:t>
            </a:r>
            <a:r>
              <a:rPr lang="en-US" altLang="en-US" dirty="0"/>
              <a:t> </a:t>
            </a:r>
            <a:r>
              <a:rPr lang="en-US" altLang="en-US" dirty="0">
                <a:sym typeface="Symbol" pitchFamily="18" charset="2"/>
              </a:rPr>
              <a:t></a:t>
            </a:r>
            <a:r>
              <a:rPr lang="en-US" altLang="en-US" dirty="0"/>
              <a:t> </a:t>
            </a:r>
            <a:r>
              <a:rPr lang="en-US" altLang="en-US" dirty="0" err="1">
                <a:solidFill>
                  <a:srgbClr val="FF00FF"/>
                </a:solidFill>
              </a:rPr>
              <a:t>Recognizablity</a:t>
            </a:r>
            <a:endParaRPr lang="en-US" altLang="en-US" dirty="0">
              <a:solidFill>
                <a:srgbClr val="FF00FF"/>
              </a:solidFill>
            </a:endParaRPr>
          </a:p>
          <a:p>
            <a:pPr lvl="1" algn="l">
              <a:buFont typeface="Arial" pitchFamily="34" charset="0"/>
              <a:buChar char="•"/>
            </a:pPr>
            <a:r>
              <a:rPr lang="en-US" altLang="en-US" i="1" dirty="0">
                <a:solidFill>
                  <a:schemeClr val="accent2"/>
                </a:solidFill>
                <a:sym typeface="Symbol" pitchFamily="18" charset="2"/>
              </a:rPr>
              <a:t></a:t>
            </a:r>
            <a:r>
              <a:rPr lang="en-US" altLang="en-US" i="1" dirty="0">
                <a:solidFill>
                  <a:schemeClr val="accent2"/>
                </a:solidFill>
              </a:rPr>
              <a:t>P </a:t>
            </a:r>
            <a:r>
              <a:rPr lang="en-US" altLang="en-US" dirty="0">
                <a:sym typeface="Symbol" pitchFamily="18" charset="2"/>
              </a:rPr>
              <a:t></a:t>
            </a:r>
            <a:r>
              <a:rPr lang="en-US" altLang="en-US" dirty="0"/>
              <a:t> </a:t>
            </a:r>
            <a:r>
              <a:rPr lang="en-US" altLang="en-US" dirty="0" err="1">
                <a:solidFill>
                  <a:srgbClr val="FF00FF"/>
                </a:solidFill>
              </a:rPr>
              <a:t>Recognizablity</a:t>
            </a:r>
            <a:r>
              <a:rPr lang="en-US" altLang="en-US" dirty="0">
                <a:solidFill>
                  <a:srgbClr val="FF00FF"/>
                </a:solidFill>
              </a:rPr>
              <a:t>, </a:t>
            </a:r>
            <a:r>
              <a:rPr lang="en-US" altLang="en-US" i="1" dirty="0">
                <a:solidFill>
                  <a:schemeClr val="accent2"/>
                </a:solidFill>
              </a:rPr>
              <a:t>P </a:t>
            </a:r>
            <a:r>
              <a:rPr lang="en-US" altLang="en-US" i="1" dirty="0">
                <a:solidFill>
                  <a:schemeClr val="accent2"/>
                </a:solidFill>
                <a:cs typeface="Times New Roman" pitchFamily="18" charset="0"/>
              </a:rPr>
              <a:t>≤</a:t>
            </a:r>
            <a:r>
              <a:rPr lang="en-US" altLang="en-US" i="1" baseline="-25000" dirty="0">
                <a:solidFill>
                  <a:schemeClr val="accent2"/>
                </a:solidFill>
                <a:cs typeface="Times New Roman" pitchFamily="18" charset="0"/>
              </a:rPr>
              <a:t>comp</a:t>
            </a:r>
            <a:r>
              <a:rPr lang="en-US" altLang="en-US" i="1" dirty="0">
                <a:solidFill>
                  <a:schemeClr val="accent2"/>
                </a:solidFill>
                <a:cs typeface="Times New Roman" pitchFamily="18" charset="0"/>
              </a:rPr>
              <a:t> </a:t>
            </a:r>
            <a:r>
              <a:rPr lang="en-US" altLang="en-US" i="1" dirty="0" err="1">
                <a:solidFill>
                  <a:schemeClr val="accent2"/>
                </a:solidFill>
              </a:rPr>
              <a:t>P</a:t>
            </a:r>
            <a:r>
              <a:rPr lang="en-US" altLang="en-US" i="1" baseline="-25000" dirty="0" err="1">
                <a:solidFill>
                  <a:schemeClr val="accent2"/>
                </a:solidFill>
              </a:rPr>
              <a:t>complete</a:t>
            </a:r>
            <a:endParaRPr lang="en-US" altLang="en-US" i="1" baseline="-25000" dirty="0">
              <a:solidFill>
                <a:schemeClr val="accent2"/>
              </a:solidFill>
            </a:endParaRPr>
          </a:p>
          <a:p>
            <a:pPr algn="l">
              <a:buFont typeface="Arial" pitchFamily="34" charset="0"/>
              <a:buNone/>
            </a:pPr>
            <a:r>
              <a:rPr lang="en-US" altLang="en-US" dirty="0"/>
              <a:t>I.e.</a:t>
            </a:r>
            <a:r>
              <a:rPr lang="en-US" altLang="en-US" dirty="0">
                <a:solidFill>
                  <a:srgbClr val="FF00FF"/>
                </a:solidFill>
              </a:rPr>
              <a:t> </a:t>
            </a:r>
            <a:r>
              <a:rPr lang="en-US" altLang="en-US" i="1" dirty="0" err="1">
                <a:solidFill>
                  <a:schemeClr val="accent2"/>
                </a:solidFill>
              </a:rPr>
              <a:t>P</a:t>
            </a:r>
            <a:r>
              <a:rPr lang="en-US" altLang="en-US" i="1" baseline="-25000" dirty="0" err="1">
                <a:solidFill>
                  <a:schemeClr val="accent2"/>
                </a:solidFill>
              </a:rPr>
              <a:t>complete</a:t>
            </a:r>
            <a:r>
              <a:rPr lang="en-US" altLang="en-US" dirty="0"/>
              <a:t> </a:t>
            </a:r>
            <a:r>
              <a:rPr lang="en-US" altLang="en-US" dirty="0">
                <a:sym typeface="Symbol" pitchFamily="18" charset="2"/>
              </a:rPr>
              <a:t>is one of the hardest problems in </a:t>
            </a:r>
            <a:r>
              <a:rPr lang="en-US" altLang="en-US" dirty="0">
                <a:solidFill>
                  <a:srgbClr val="FF00FF"/>
                </a:solidFill>
              </a:rPr>
              <a:t>Recognizable</a:t>
            </a:r>
            <a:r>
              <a:rPr lang="en-US" altLang="en-US" dirty="0"/>
              <a:t>.</a:t>
            </a:r>
          </a:p>
          <a:p>
            <a:pPr algn="l">
              <a:buFont typeface="Arial" pitchFamily="34" charset="0"/>
              <a:buNone/>
            </a:pPr>
            <a:r>
              <a:rPr lang="en-US" altLang="en-US" dirty="0"/>
              <a:t>If we had an algorithm for</a:t>
            </a:r>
            <a:r>
              <a:rPr lang="en-US" altLang="en-US" dirty="0">
                <a:solidFill>
                  <a:srgbClr val="FF00FF"/>
                </a:solidFill>
              </a:rPr>
              <a:t> </a:t>
            </a:r>
            <a:r>
              <a:rPr lang="en-US" altLang="en-US" i="1" dirty="0" err="1">
                <a:solidFill>
                  <a:schemeClr val="accent2"/>
                </a:solidFill>
              </a:rPr>
              <a:t>P</a:t>
            </a:r>
            <a:r>
              <a:rPr lang="en-US" altLang="en-US" i="1" baseline="-25000" dirty="0" err="1">
                <a:solidFill>
                  <a:schemeClr val="accent2"/>
                </a:solidFill>
              </a:rPr>
              <a:t>complete</a:t>
            </a:r>
            <a:r>
              <a:rPr lang="en-US" altLang="en-US" dirty="0">
                <a:sym typeface="Symbol" pitchFamily="18" charset="2"/>
              </a:rPr>
              <a:t>, </a:t>
            </a:r>
          </a:p>
          <a:p>
            <a:pPr algn="l">
              <a:buFont typeface="Arial" pitchFamily="34" charset="0"/>
              <a:buNone/>
            </a:pPr>
            <a:r>
              <a:rPr lang="en-US" altLang="en-US" dirty="0">
                <a:sym typeface="Symbol" pitchFamily="18" charset="2"/>
              </a:rPr>
              <a:t>   then we would have one for every problem in </a:t>
            </a:r>
            <a:r>
              <a:rPr lang="en-US" altLang="en-US" dirty="0">
                <a:solidFill>
                  <a:srgbClr val="FF00FF"/>
                </a:solidFill>
              </a:rPr>
              <a:t>Recognizable</a:t>
            </a:r>
            <a:r>
              <a:rPr lang="en-US" altLang="en-US" dirty="0"/>
              <a:t>.</a:t>
            </a:r>
          </a:p>
          <a:p>
            <a:pPr algn="l">
              <a:buFont typeface="Arial" pitchFamily="34" charset="0"/>
              <a:buNone/>
            </a:pPr>
            <a:r>
              <a:rPr lang="en-US" altLang="en-US" dirty="0"/>
              <a:t>Claim: </a:t>
            </a:r>
            <a:r>
              <a:rPr lang="en-US" altLang="en-US" i="1" dirty="0">
                <a:solidFill>
                  <a:schemeClr val="accent2"/>
                </a:solidFill>
              </a:rPr>
              <a:t>Halting</a:t>
            </a:r>
            <a:r>
              <a:rPr lang="en-US" altLang="en-US" dirty="0"/>
              <a:t> is </a:t>
            </a:r>
            <a:r>
              <a:rPr lang="en-US" altLang="en-US" dirty="0">
                <a:solidFill>
                  <a:srgbClr val="FF00FF"/>
                </a:solidFill>
              </a:rPr>
              <a:t>Recognizable Complete</a:t>
            </a:r>
            <a:r>
              <a:rPr lang="en-US" altLang="en-US" dirty="0"/>
              <a:t>.</a:t>
            </a:r>
          </a:p>
        </p:txBody>
      </p:sp>
      <p:sp>
        <p:nvSpPr>
          <p:cNvPr id="11" name="Rectangle 10"/>
          <p:cNvSpPr>
            <a:spLocks noChangeArrowheads="1"/>
          </p:cNvSpPr>
          <p:nvPr/>
        </p:nvSpPr>
        <p:spPr bwMode="auto">
          <a:xfrm>
            <a:off x="2365375" y="3614738"/>
            <a:ext cx="1266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cs typeface="Times New Roman" pitchFamily="18" charset="0"/>
              </a:rPr>
              <a:t>P</a:t>
            </a:r>
            <a:r>
              <a:rPr lang="en-US" altLang="en-US" i="1" baseline="-25000">
                <a:solidFill>
                  <a:schemeClr val="accent2"/>
                </a:solidFill>
                <a:cs typeface="Times New Roman" pitchFamily="18" charset="0"/>
              </a:rPr>
              <a:t>complete</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2116">
                                            <p:txEl>
                                              <p:pRg st="0" end="0"/>
                                            </p:txEl>
                                          </p:spTgt>
                                        </p:tgtEl>
                                        <p:attrNameLst>
                                          <p:attrName>style.visibility</p:attrName>
                                        </p:attrNameLst>
                                      </p:cBhvr>
                                      <p:to>
                                        <p:strVal val="visible"/>
                                      </p:to>
                                    </p:set>
                                    <p:anim calcmode="lin" valueType="num">
                                      <p:cBhvr additive="base">
                                        <p:cTn id="7" dur="500" fill="hold"/>
                                        <p:tgtEl>
                                          <p:spTgt spid="13211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11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2115"/>
                                        </p:tgtEl>
                                        <p:attrNameLst>
                                          <p:attrName>style.visibility</p:attrName>
                                        </p:attrNameLst>
                                      </p:cBhvr>
                                      <p:to>
                                        <p:strVal val="visible"/>
                                      </p:to>
                                    </p:set>
                                    <p:anim calcmode="lin" valueType="num">
                                      <p:cBhvr additive="base">
                                        <p:cTn id="11" dur="500" fill="hold"/>
                                        <p:tgtEl>
                                          <p:spTgt spid="132115"/>
                                        </p:tgtEl>
                                        <p:attrNameLst>
                                          <p:attrName>ppt_x</p:attrName>
                                        </p:attrNameLst>
                                      </p:cBhvr>
                                      <p:tavLst>
                                        <p:tav tm="0">
                                          <p:val>
                                            <p:strVal val="#ppt_x"/>
                                          </p:val>
                                        </p:tav>
                                        <p:tav tm="100000">
                                          <p:val>
                                            <p:strVal val="#ppt_x"/>
                                          </p:val>
                                        </p:tav>
                                      </p:tavLst>
                                    </p:anim>
                                    <p:anim calcmode="lin" valueType="num">
                                      <p:cBhvr additive="base">
                                        <p:cTn id="12" dur="500" fill="hold"/>
                                        <p:tgtEl>
                                          <p:spTgt spid="1321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2116">
                                            <p:txEl>
                                              <p:pRg st="1" end="1"/>
                                            </p:txEl>
                                          </p:spTgt>
                                        </p:tgtEl>
                                        <p:attrNameLst>
                                          <p:attrName>style.visibility</p:attrName>
                                        </p:attrNameLst>
                                      </p:cBhvr>
                                      <p:to>
                                        <p:strVal val="visible"/>
                                      </p:to>
                                    </p:set>
                                    <p:anim calcmode="lin" valueType="num">
                                      <p:cBhvr additive="base">
                                        <p:cTn id="17" dur="500" fill="hold"/>
                                        <p:tgtEl>
                                          <p:spTgt spid="13211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21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32116">
                                            <p:txEl>
                                              <p:pRg st="2" end="2"/>
                                            </p:txEl>
                                          </p:spTgt>
                                        </p:tgtEl>
                                        <p:attrNameLst>
                                          <p:attrName>style.visibility</p:attrName>
                                        </p:attrNameLst>
                                      </p:cBhvr>
                                      <p:to>
                                        <p:strVal val="visible"/>
                                      </p:to>
                                    </p:set>
                                    <p:anim calcmode="lin" valueType="num">
                                      <p:cBhvr additive="base">
                                        <p:cTn id="23" dur="500" fill="hold"/>
                                        <p:tgtEl>
                                          <p:spTgt spid="13211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211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2116">
                                            <p:txEl>
                                              <p:pRg st="3" end="3"/>
                                            </p:txEl>
                                          </p:spTgt>
                                        </p:tgtEl>
                                        <p:attrNameLst>
                                          <p:attrName>style.visibility</p:attrName>
                                        </p:attrNameLst>
                                      </p:cBhvr>
                                      <p:to>
                                        <p:strVal val="visible"/>
                                      </p:to>
                                    </p:set>
                                    <p:anim calcmode="lin" valueType="num">
                                      <p:cBhvr additive="base">
                                        <p:cTn id="29" dur="500" fill="hold"/>
                                        <p:tgtEl>
                                          <p:spTgt spid="13211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211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2116">
                                            <p:txEl>
                                              <p:pRg st="4" end="4"/>
                                            </p:txEl>
                                          </p:spTgt>
                                        </p:tgtEl>
                                        <p:attrNameLst>
                                          <p:attrName>style.visibility</p:attrName>
                                        </p:attrNameLst>
                                      </p:cBhvr>
                                      <p:to>
                                        <p:strVal val="visible"/>
                                      </p:to>
                                    </p:set>
                                    <p:anim calcmode="lin" valueType="num">
                                      <p:cBhvr additive="base">
                                        <p:cTn id="35" dur="500" fill="hold"/>
                                        <p:tgtEl>
                                          <p:spTgt spid="132116">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211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2116">
                                            <p:txEl>
                                              <p:pRg st="5" end="5"/>
                                            </p:txEl>
                                          </p:spTgt>
                                        </p:tgtEl>
                                        <p:attrNameLst>
                                          <p:attrName>style.visibility</p:attrName>
                                        </p:attrNameLst>
                                      </p:cBhvr>
                                      <p:to>
                                        <p:strVal val="visible"/>
                                      </p:to>
                                    </p:set>
                                    <p:anim calcmode="lin" valueType="num">
                                      <p:cBhvr additive="base">
                                        <p:cTn id="41" dur="500" fill="hold"/>
                                        <p:tgtEl>
                                          <p:spTgt spid="132116">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211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2116">
                                            <p:txEl>
                                              <p:pRg st="6" end="6"/>
                                            </p:txEl>
                                          </p:spTgt>
                                        </p:tgtEl>
                                        <p:attrNameLst>
                                          <p:attrName>style.visibility</p:attrName>
                                        </p:attrNameLst>
                                      </p:cBhvr>
                                      <p:to>
                                        <p:strVal val="visible"/>
                                      </p:to>
                                    </p:set>
                                    <p:anim calcmode="lin" valueType="num">
                                      <p:cBhvr additive="base">
                                        <p:cTn id="47" dur="500" fill="hold"/>
                                        <p:tgtEl>
                                          <p:spTgt spid="132116">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211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1" nodeType="clickEffect">
                                  <p:stCondLst>
                                    <p:cond delay="0"/>
                                  </p:stCondLst>
                                  <p:childTnLst>
                                    <p:set>
                                      <p:cBhvr>
                                        <p:cTn id="52" dur="1" fill="hold">
                                          <p:stCondLst>
                                            <p:cond delay="0"/>
                                          </p:stCondLst>
                                        </p:cTn>
                                        <p:tgtEl>
                                          <p:spTgt spid="11"/>
                                        </p:tgtEl>
                                        <p:attrNameLst>
                                          <p:attrName>style.visibility</p:attrName>
                                        </p:attrNameLst>
                                      </p:cBhvr>
                                      <p:to>
                                        <p:strVal val="visible"/>
                                      </p:to>
                                    </p:set>
                                  </p:childTnLst>
                                </p:cTn>
                              </p:par>
                              <p:par>
                                <p:cTn id="53" presetID="64" presetClass="path" presetSubtype="0" accel="50000" decel="50000" fill="hold" grpId="0" nodeType="withEffect">
                                  <p:stCondLst>
                                    <p:cond delay="0"/>
                                  </p:stCondLst>
                                  <p:childTnLst>
                                    <p:animMotion origin="layout" path="M -1.38889E-6 2.22222E-6 L -0.09566 -0.30672 " pathEditMode="relative" rAng="0" ptsTypes="AA">
                                      <p:cBhvr>
                                        <p:cTn id="54" dur="1000" fill="hold"/>
                                        <p:tgtEl>
                                          <p:spTgt spid="11"/>
                                        </p:tgtEl>
                                        <p:attrNameLst>
                                          <p:attrName>ppt_x</p:attrName>
                                          <p:attrName>ppt_y</p:attrName>
                                        </p:attrNameLst>
                                      </p:cBhvr>
                                      <p:rCtr x="-4792" y="-1534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15" grpId="0" animBg="1"/>
      <p:bldP spid="11" grpId="0"/>
      <p:bldP spid="11" grpId="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3123" name="Rectangle 13"/>
          <p:cNvSpPr>
            <a:spLocks noChangeArrowheads="1"/>
          </p:cNvSpPr>
          <p:nvPr/>
        </p:nvSpPr>
        <p:spPr bwMode="auto">
          <a:xfrm>
            <a:off x="3563938" y="944563"/>
            <a:ext cx="44958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8308"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8309"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8310"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33127"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8312"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
        <p:nvSpPr>
          <p:cNvPr id="98313" name="Freeform 9"/>
          <p:cNvSpPr>
            <a:spLocks/>
          </p:cNvSpPr>
          <p:nvPr/>
        </p:nvSpPr>
        <p:spPr bwMode="auto">
          <a:xfrm>
            <a:off x="539750" y="981075"/>
            <a:ext cx="3240088" cy="1908175"/>
          </a:xfrm>
          <a:custGeom>
            <a:avLst/>
            <a:gdLst>
              <a:gd name="T0" fmla="*/ 0 w 2041"/>
              <a:gd name="T1" fmla="*/ 2147483647 h 1202"/>
              <a:gd name="T2" fmla="*/ 2147483647 w 2041"/>
              <a:gd name="T3" fmla="*/ 2147483647 h 1202"/>
              <a:gd name="T4" fmla="*/ 2147483647 w 2041"/>
              <a:gd name="T5" fmla="*/ 0 h 1202"/>
              <a:gd name="T6" fmla="*/ 0 60000 65536"/>
              <a:gd name="T7" fmla="*/ 0 60000 65536"/>
              <a:gd name="T8" fmla="*/ 0 60000 65536"/>
              <a:gd name="T9" fmla="*/ 0 w 2041"/>
              <a:gd name="T10" fmla="*/ 0 h 1202"/>
              <a:gd name="T11" fmla="*/ 2041 w 2041"/>
              <a:gd name="T12" fmla="*/ 1202 h 1202"/>
            </a:gdLst>
            <a:ahLst/>
            <a:cxnLst>
              <a:cxn ang="T6">
                <a:pos x="T0" y="T1"/>
              </a:cxn>
              <a:cxn ang="T7">
                <a:pos x="T2" y="T3"/>
              </a:cxn>
              <a:cxn ang="T8">
                <a:pos x="T4" y="T5"/>
              </a:cxn>
            </a:cxnLst>
            <a:rect l="T9" t="T10" r="T11" b="T12"/>
            <a:pathLst>
              <a:path w="2041" h="1202">
                <a:moveTo>
                  <a:pt x="0" y="952"/>
                </a:moveTo>
                <a:cubicBezTo>
                  <a:pt x="397" y="1077"/>
                  <a:pt x="794" y="1202"/>
                  <a:pt x="1134" y="1043"/>
                </a:cubicBezTo>
                <a:cubicBezTo>
                  <a:pt x="1474" y="884"/>
                  <a:pt x="1757" y="442"/>
                  <a:pt x="2041" y="0"/>
                </a:cubicBezTo>
              </a:path>
            </a:pathLst>
          </a:custGeom>
          <a:noFill/>
          <a:ln w="31750" cap="sq" cmpd="sng">
            <a:solidFill>
              <a:srgbClr val="FF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lIns="274320" rIns="274320">
            <a:spAutoFit/>
          </a:bodyPr>
          <a:lstStyle/>
          <a:p>
            <a:endParaRPr lang="en-US"/>
          </a:p>
        </p:txBody>
      </p:sp>
      <p:sp>
        <p:nvSpPr>
          <p:cNvPr id="133130" name="Rectangle 13"/>
          <p:cNvSpPr>
            <a:spLocks noChangeArrowheads="1"/>
          </p:cNvSpPr>
          <p:nvPr/>
        </p:nvSpPr>
        <p:spPr bwMode="auto">
          <a:xfrm>
            <a:off x="250825" y="3213100"/>
            <a:ext cx="9288463"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dirty="0"/>
              <a:t>Claim: </a:t>
            </a:r>
            <a:r>
              <a:rPr lang="en-US" altLang="en-US" i="1" dirty="0">
                <a:solidFill>
                  <a:schemeClr val="accent2"/>
                </a:solidFill>
              </a:rPr>
              <a:t>Halting</a:t>
            </a:r>
            <a:r>
              <a:rPr lang="en-US" altLang="en-US" dirty="0"/>
              <a:t> is </a:t>
            </a:r>
            <a:r>
              <a:rPr lang="en-US" altLang="en-US" dirty="0">
                <a:solidFill>
                  <a:srgbClr val="FF00FF"/>
                </a:solidFill>
              </a:rPr>
              <a:t>Recognizable Complete</a:t>
            </a:r>
            <a:r>
              <a:rPr lang="en-US" altLang="en-US" dirty="0"/>
              <a:t>.</a:t>
            </a:r>
          </a:p>
          <a:p>
            <a:pPr lvl="1" algn="l">
              <a:buFont typeface="Arial" pitchFamily="34" charset="0"/>
              <a:buChar char="•"/>
            </a:pPr>
            <a:r>
              <a:rPr lang="en-US" altLang="en-US" i="1" dirty="0">
                <a:solidFill>
                  <a:schemeClr val="accent2"/>
                </a:solidFill>
              </a:rPr>
              <a:t>Halting</a:t>
            </a:r>
            <a:r>
              <a:rPr lang="en-US" altLang="en-US" dirty="0"/>
              <a:t> </a:t>
            </a:r>
            <a:r>
              <a:rPr lang="en-US" altLang="en-US" dirty="0">
                <a:sym typeface="Symbol" pitchFamily="18" charset="2"/>
              </a:rPr>
              <a:t></a:t>
            </a:r>
            <a:r>
              <a:rPr lang="en-US" altLang="en-US" dirty="0"/>
              <a:t> </a:t>
            </a:r>
            <a:r>
              <a:rPr lang="en-US" altLang="en-US" dirty="0">
                <a:solidFill>
                  <a:srgbClr val="FF00FF"/>
                </a:solidFill>
              </a:rPr>
              <a:t>Recognizable</a:t>
            </a:r>
          </a:p>
          <a:p>
            <a:pPr lvl="1" algn="l">
              <a:buFont typeface="Arial" pitchFamily="34" charset="0"/>
              <a:buChar char="•"/>
            </a:pPr>
            <a:r>
              <a:rPr lang="en-US" altLang="en-US" i="1" dirty="0">
                <a:solidFill>
                  <a:schemeClr val="accent2"/>
                </a:solidFill>
                <a:sym typeface="Symbol" pitchFamily="18" charset="2"/>
              </a:rPr>
              <a:t></a:t>
            </a:r>
            <a:r>
              <a:rPr lang="en-US" altLang="en-US" i="1" dirty="0">
                <a:solidFill>
                  <a:schemeClr val="accent2"/>
                </a:solidFill>
              </a:rPr>
              <a:t>P </a:t>
            </a:r>
            <a:r>
              <a:rPr lang="en-US" altLang="en-US" dirty="0">
                <a:sym typeface="Symbol" pitchFamily="18" charset="2"/>
              </a:rPr>
              <a:t></a:t>
            </a:r>
            <a:r>
              <a:rPr lang="en-US" altLang="en-US" dirty="0"/>
              <a:t> </a:t>
            </a:r>
            <a:r>
              <a:rPr lang="en-US" altLang="en-US" dirty="0">
                <a:solidFill>
                  <a:srgbClr val="FF00FF"/>
                </a:solidFill>
              </a:rPr>
              <a:t>Recognizable, </a:t>
            </a:r>
          </a:p>
          <a:p>
            <a:pPr lvl="1" algn="l">
              <a:buFont typeface="Arial" pitchFamily="34" charset="0"/>
              <a:buNone/>
            </a:pPr>
            <a:r>
              <a:rPr lang="en-US" altLang="en-US" dirty="0"/>
              <a:t>    There is a TM </a:t>
            </a:r>
            <a:r>
              <a:rPr lang="en-US" altLang="en-US" i="1" dirty="0">
                <a:solidFill>
                  <a:schemeClr val="accent2"/>
                </a:solidFill>
              </a:rPr>
              <a:t>M</a:t>
            </a:r>
            <a:r>
              <a:rPr lang="en-US" altLang="en-US" i="1" baseline="-25000" dirty="0">
                <a:solidFill>
                  <a:schemeClr val="accent2"/>
                </a:solidFill>
              </a:rPr>
              <a:t>P</a:t>
            </a:r>
            <a:r>
              <a:rPr lang="en-US" altLang="en-US" dirty="0"/>
              <a:t> such that </a:t>
            </a:r>
            <a:endParaRPr lang="en-US" altLang="en-US" i="1" baseline="-25000" dirty="0">
              <a:solidFill>
                <a:schemeClr val="accent2"/>
              </a:solidFill>
            </a:endParaRPr>
          </a:p>
        </p:txBody>
      </p:sp>
      <p:sp>
        <p:nvSpPr>
          <p:cNvPr id="133131" name="Rectangle 13"/>
          <p:cNvSpPr>
            <a:spLocks noChangeArrowheads="1"/>
          </p:cNvSpPr>
          <p:nvPr/>
        </p:nvSpPr>
        <p:spPr bwMode="auto">
          <a:xfrm>
            <a:off x="971550" y="6381750"/>
            <a:ext cx="59769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a:t>We must now prove</a:t>
            </a:r>
            <a:r>
              <a:rPr lang="en-US" altLang="en-US" i="1">
                <a:solidFill>
                  <a:schemeClr val="accent2"/>
                </a:solidFill>
              </a:rPr>
              <a:t> P </a:t>
            </a:r>
            <a:r>
              <a:rPr lang="en-US" altLang="en-US" i="1">
                <a:solidFill>
                  <a:schemeClr val="accent2"/>
                </a:solidFill>
                <a:cs typeface="Times New Roman" pitchFamily="18" charset="0"/>
              </a:rPr>
              <a:t>≤</a:t>
            </a:r>
            <a:r>
              <a:rPr lang="en-US" altLang="en-US" i="1" baseline="-25000">
                <a:solidFill>
                  <a:schemeClr val="accent2"/>
                </a:solidFill>
                <a:cs typeface="Times New Roman" pitchFamily="18" charset="0"/>
              </a:rPr>
              <a:t>comp</a:t>
            </a:r>
            <a:r>
              <a:rPr lang="en-US" altLang="en-US" i="1">
                <a:solidFill>
                  <a:schemeClr val="accent2"/>
                </a:solidFill>
                <a:cs typeface="Times New Roman" pitchFamily="18" charset="0"/>
              </a:rPr>
              <a:t> </a:t>
            </a:r>
            <a:r>
              <a:rPr lang="en-US" altLang="en-US" i="1">
                <a:solidFill>
                  <a:schemeClr val="accent2"/>
                </a:solidFill>
              </a:rPr>
              <a:t>Halting</a:t>
            </a:r>
            <a:r>
              <a:rPr lang="en-US" altLang="en-US"/>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3130">
                                            <p:txEl>
                                              <p:pRg st="0" end="0"/>
                                            </p:txEl>
                                          </p:spTgt>
                                        </p:tgtEl>
                                        <p:attrNameLst>
                                          <p:attrName>style.visibility</p:attrName>
                                        </p:attrNameLst>
                                      </p:cBhvr>
                                      <p:to>
                                        <p:strVal val="visible"/>
                                      </p:to>
                                    </p:set>
                                    <p:anim calcmode="lin" valueType="num">
                                      <p:cBhvr additive="base">
                                        <p:cTn id="7" dur="500" fill="hold"/>
                                        <p:tgtEl>
                                          <p:spTgt spid="13313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31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3130">
                                            <p:txEl>
                                              <p:pRg st="1" end="1"/>
                                            </p:txEl>
                                          </p:spTgt>
                                        </p:tgtEl>
                                        <p:attrNameLst>
                                          <p:attrName>style.visibility</p:attrName>
                                        </p:attrNameLst>
                                      </p:cBhvr>
                                      <p:to>
                                        <p:strVal val="visible"/>
                                      </p:to>
                                    </p:set>
                                    <p:anim calcmode="lin" valueType="num">
                                      <p:cBhvr additive="base">
                                        <p:cTn id="13" dur="500" fill="hold"/>
                                        <p:tgtEl>
                                          <p:spTgt spid="13313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313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3130">
                                            <p:txEl>
                                              <p:pRg st="2" end="2"/>
                                            </p:txEl>
                                          </p:spTgt>
                                        </p:tgtEl>
                                        <p:attrNameLst>
                                          <p:attrName>style.visibility</p:attrName>
                                        </p:attrNameLst>
                                      </p:cBhvr>
                                      <p:to>
                                        <p:strVal val="visible"/>
                                      </p:to>
                                    </p:set>
                                    <p:anim calcmode="lin" valueType="num">
                                      <p:cBhvr additive="base">
                                        <p:cTn id="19" dur="500" fill="hold"/>
                                        <p:tgtEl>
                                          <p:spTgt spid="13313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313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3130">
                                            <p:txEl>
                                              <p:pRg st="3" end="3"/>
                                            </p:txEl>
                                          </p:spTgt>
                                        </p:tgtEl>
                                        <p:attrNameLst>
                                          <p:attrName>style.visibility</p:attrName>
                                        </p:attrNameLst>
                                      </p:cBhvr>
                                      <p:to>
                                        <p:strVal val="visible"/>
                                      </p:to>
                                    </p:set>
                                    <p:anim calcmode="lin" valueType="num">
                                      <p:cBhvr additive="base">
                                        <p:cTn id="25" dur="500" fill="hold"/>
                                        <p:tgtEl>
                                          <p:spTgt spid="13313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313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9" presetClass="path" presetSubtype="0" accel="50000" decel="50000" fill="hold" grpId="0" nodeType="clickEffect">
                                  <p:stCondLst>
                                    <p:cond delay="0"/>
                                  </p:stCondLst>
                                  <p:childTnLst>
                                    <p:animMotion origin="layout" path="M -2.77778E-7 4.07407E-6 L -0.23003 0.58518 " pathEditMode="relative" rAng="0" ptsTypes="AA">
                                      <p:cBhvr>
                                        <p:cTn id="30" dur="1000" fill="hold"/>
                                        <p:tgtEl>
                                          <p:spTgt spid="133123"/>
                                        </p:tgtEl>
                                        <p:attrNameLst>
                                          <p:attrName>ppt_x</p:attrName>
                                          <p:attrName>ppt_y</p:attrName>
                                        </p:attrNameLst>
                                      </p:cBhvr>
                                      <p:rCtr x="-11510" y="29259"/>
                                    </p:animMotion>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3131">
                                            <p:txEl>
                                              <p:pRg st="0" end="0"/>
                                            </p:txEl>
                                          </p:spTgt>
                                        </p:tgtEl>
                                        <p:attrNameLst>
                                          <p:attrName>style.visibility</p:attrName>
                                        </p:attrNameLst>
                                      </p:cBhvr>
                                      <p:to>
                                        <p:strVal val="visible"/>
                                      </p:to>
                                    </p:set>
                                    <p:anim calcmode="lin" valueType="num">
                                      <p:cBhvr additive="base">
                                        <p:cTn id="35" dur="500" fill="hold"/>
                                        <p:tgtEl>
                                          <p:spTgt spid="133131">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31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64" presetClass="path" presetSubtype="0" accel="50000" decel="50000" fill="hold" grpId="0" nodeType="clickEffect">
                                  <p:stCondLst>
                                    <p:cond delay="0"/>
                                  </p:stCondLst>
                                  <p:childTnLst>
                                    <p:animMotion origin="layout" path="M 2.77778E-7 1.11111E-6 L -0.00278 -0.17616 " pathEditMode="relative" rAng="0" ptsTypes="AA">
                                      <p:cBhvr>
                                        <p:cTn id="40" dur="1000" fill="hold"/>
                                        <p:tgtEl>
                                          <p:spTgt spid="133127"/>
                                        </p:tgtEl>
                                        <p:attrNameLst>
                                          <p:attrName>ppt_x</p:attrName>
                                          <p:attrName>ppt_y</p:attrName>
                                        </p:attrNameLst>
                                      </p:cBhvr>
                                      <p:rCtr x="-139" y="-88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P spid="133127"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684213" y="1814513"/>
            <a:ext cx="1608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a:t>
            </a:r>
          </a:p>
        </p:txBody>
      </p:sp>
      <p:sp>
        <p:nvSpPr>
          <p:cNvPr id="4106" name="Text Box 35"/>
          <p:cNvSpPr txBox="1">
            <a:spLocks noChangeArrowheads="1"/>
          </p:cNvSpPr>
          <p:nvPr/>
        </p:nvSpPr>
        <p:spPr bwMode="auto">
          <a:xfrm>
            <a:off x="3779912" y="1531938"/>
            <a:ext cx="46807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a:t>
            </a:r>
            <a:r>
              <a:rPr lang="en-US" altLang="en-US" sz="2400" dirty="0"/>
              <a:t>“</a:t>
            </a:r>
            <a:r>
              <a:rPr lang="en-US" altLang="en-US" sz="2400" dirty="0">
                <a:solidFill>
                  <a:schemeClr val="accent2"/>
                </a:solidFill>
              </a:rPr>
              <a:t>M</a:t>
            </a:r>
            <a:r>
              <a:rPr lang="en-US" altLang="en-US" sz="2400" baseline="-25000" dirty="0">
                <a:solidFill>
                  <a:schemeClr val="accent2"/>
                </a:solidFill>
              </a:rPr>
              <a:t>P</a:t>
            </a:r>
            <a:r>
              <a:rPr lang="en-US" altLang="en-US" sz="2400" dirty="0"/>
              <a:t>”,I</a:t>
            </a:r>
            <a:r>
              <a:rPr lang="en-US" altLang="en-US" sz="2400" dirty="0">
                <a:sym typeface="Symbol" pitchFamily="18" charset="2"/>
              </a:rPr>
              <a:t></a:t>
            </a:r>
          </a:p>
          <a:p>
            <a:pPr algn="l"/>
            <a:r>
              <a:rPr lang="en-US" altLang="en-US" sz="2400" dirty="0">
                <a:sym typeface="Symbol" pitchFamily="18" charset="2"/>
              </a:rPr>
              <a:t>   (Change: If say no run forever.)</a:t>
            </a:r>
            <a:endParaRPr lang="en-US" altLang="en-US" sz="2400" dirty="0"/>
          </a:p>
        </p:txBody>
      </p:sp>
      <p:sp>
        <p:nvSpPr>
          <p:cNvPr id="4107"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2" name="Group 28"/>
          <p:cNvGrpSpPr>
            <a:grpSpLocks/>
          </p:cNvGrpSpPr>
          <p:nvPr/>
        </p:nvGrpSpPr>
        <p:grpSpPr bwMode="auto">
          <a:xfrm>
            <a:off x="1258888" y="1412875"/>
            <a:ext cx="1206500" cy="1385888"/>
            <a:chOff x="793" y="926"/>
            <a:chExt cx="760" cy="873"/>
          </a:xfrm>
        </p:grpSpPr>
        <p:sp>
          <p:nvSpPr>
            <p:cNvPr id="99349"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99350" name="Rectangle 21"/>
            <p:cNvSpPr>
              <a:spLocks noChangeArrowheads="1"/>
            </p:cNvSpPr>
            <p:nvPr/>
          </p:nvSpPr>
          <p:spPr bwMode="auto">
            <a:xfrm>
              <a:off x="793" y="926"/>
              <a:ext cx="7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 </a:t>
              </a:r>
              <a:r>
                <a:rPr lang="en-US" altLang="en-US" sz="2400">
                  <a:sym typeface="Symbol" pitchFamily="18" charset="2"/>
                </a:rPr>
                <a:t> </a:t>
              </a:r>
              <a:r>
                <a:rPr lang="en-US" altLang="en-US" sz="2400" i="1">
                  <a:solidFill>
                    <a:schemeClr val="accent2"/>
                  </a:solidFill>
                  <a:sym typeface="Symbol" pitchFamily="18" charset="2"/>
                </a:rPr>
                <a:t>P</a:t>
              </a:r>
              <a:endParaRPr lang="en-US" altLang="en-US" sz="2400">
                <a:sym typeface="Symbol" pitchFamily="18" charset="2"/>
              </a:endParaRPr>
            </a:p>
          </p:txBody>
        </p:sp>
      </p:grpSp>
      <p:grpSp>
        <p:nvGrpSpPr>
          <p:cNvPr id="3" name="Group 29"/>
          <p:cNvGrpSpPr>
            <a:grpSpLocks/>
          </p:cNvGrpSpPr>
          <p:nvPr/>
        </p:nvGrpSpPr>
        <p:grpSpPr bwMode="auto">
          <a:xfrm>
            <a:off x="3968750" y="4783138"/>
            <a:ext cx="2971800" cy="519112"/>
            <a:chOff x="2500" y="3285"/>
            <a:chExt cx="1872" cy="327"/>
          </a:xfrm>
        </p:grpSpPr>
        <p:sp>
          <p:nvSpPr>
            <p:cNvPr id="99347"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99348" name="Rectangle 26"/>
            <p:cNvSpPr>
              <a:spLocks noChangeArrowheads="1"/>
            </p:cNvSpPr>
            <p:nvPr/>
          </p:nvSpPr>
          <p:spPr bwMode="auto">
            <a:xfrm>
              <a:off x="2656" y="3285"/>
              <a:ext cx="7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Halts</a:t>
              </a:r>
            </a:p>
          </p:txBody>
        </p:sp>
      </p:grpSp>
      <p:grpSp>
        <p:nvGrpSpPr>
          <p:cNvPr id="4" name="Group 5"/>
          <p:cNvGrpSpPr>
            <a:grpSpLocks/>
          </p:cNvGrpSpPr>
          <p:nvPr/>
        </p:nvGrpSpPr>
        <p:grpSpPr bwMode="auto">
          <a:xfrm>
            <a:off x="7216775" y="2513013"/>
            <a:ext cx="1800225" cy="2882900"/>
            <a:chOff x="4194" y="1993"/>
            <a:chExt cx="1422" cy="2207"/>
          </a:xfrm>
        </p:grpSpPr>
        <p:pic>
          <p:nvPicPr>
            <p:cNvPr id="9934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9934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5" name="Group 32"/>
          <p:cNvGrpSpPr>
            <a:grpSpLocks/>
          </p:cNvGrpSpPr>
          <p:nvPr/>
        </p:nvGrpSpPr>
        <p:grpSpPr bwMode="auto">
          <a:xfrm>
            <a:off x="1905000" y="2513013"/>
            <a:ext cx="1800225" cy="2903537"/>
            <a:chOff x="4194" y="1993"/>
            <a:chExt cx="1422" cy="2198"/>
          </a:xfrm>
        </p:grpSpPr>
        <p:pic>
          <p:nvPicPr>
            <p:cNvPr id="9934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9934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136216" name="Text Box 6"/>
          <p:cNvSpPr txBox="1">
            <a:spLocks noChangeArrowheads="1"/>
          </p:cNvSpPr>
          <p:nvPr/>
        </p:nvSpPr>
        <p:spPr bwMode="auto">
          <a:xfrm>
            <a:off x="3417888" y="522288"/>
            <a:ext cx="417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 </a:t>
            </a:r>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3264" name="Rectangle 16"/>
          <p:cNvSpPr>
            <a:spLocks noChangeArrowheads="1"/>
          </p:cNvSpPr>
          <p:nvPr/>
        </p:nvSpPr>
        <p:spPr bwMode="auto">
          <a:xfrm>
            <a:off x="3059113" y="549275"/>
            <a:ext cx="735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P</a:t>
            </a:r>
          </a:p>
        </p:txBody>
      </p:sp>
      <p:sp>
        <p:nvSpPr>
          <p:cNvPr id="136218" name="Text Box 6"/>
          <p:cNvSpPr txBox="1">
            <a:spLocks noChangeArrowheads="1"/>
          </p:cNvSpPr>
          <p:nvPr/>
        </p:nvSpPr>
        <p:spPr bwMode="auto">
          <a:xfrm>
            <a:off x="2339975" y="5616575"/>
            <a:ext cx="107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P</a:t>
            </a:r>
          </a:p>
        </p:txBody>
      </p:sp>
      <p:sp>
        <p:nvSpPr>
          <p:cNvPr id="53262" name="Rectangle 14"/>
          <p:cNvSpPr>
            <a:spLocks noChangeArrowheads="1"/>
          </p:cNvSpPr>
          <p:nvPr/>
        </p:nvSpPr>
        <p:spPr bwMode="auto">
          <a:xfrm>
            <a:off x="6140450" y="5589588"/>
            <a:ext cx="3487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3"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3264"/>
                                        </p:tgtEl>
                                        <p:attrNameLst>
                                          <p:attrName>style.visibility</p:attrName>
                                        </p:attrNameLst>
                                      </p:cBhvr>
                                      <p:to>
                                        <p:strVal val="visible"/>
                                      </p:to>
                                    </p:set>
                                    <p:anim calcmode="lin" valueType="num">
                                      <p:cBhvr additive="base">
                                        <p:cTn id="7" dur="500" fill="hold"/>
                                        <p:tgtEl>
                                          <p:spTgt spid="53264"/>
                                        </p:tgtEl>
                                        <p:attrNameLst>
                                          <p:attrName>ppt_x</p:attrName>
                                        </p:attrNameLst>
                                      </p:cBhvr>
                                      <p:tavLst>
                                        <p:tav tm="0">
                                          <p:val>
                                            <p:strVal val="0-#ppt_w/2"/>
                                          </p:val>
                                        </p:tav>
                                        <p:tav tm="100000">
                                          <p:val>
                                            <p:strVal val="#ppt_x"/>
                                          </p:val>
                                        </p:tav>
                                      </p:tavLst>
                                    </p:anim>
                                    <p:anim calcmode="lin" valueType="num">
                                      <p:cBhvr additive="base">
                                        <p:cTn id="8" dur="500" fill="hold"/>
                                        <p:tgtEl>
                                          <p:spTgt spid="5326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6216"/>
                                        </p:tgtEl>
                                        <p:attrNameLst>
                                          <p:attrName>style.visibility</p:attrName>
                                        </p:attrNameLst>
                                      </p:cBhvr>
                                      <p:to>
                                        <p:strVal val="visible"/>
                                      </p:to>
                                    </p:set>
                                    <p:anim calcmode="lin" valueType="num">
                                      <p:cBhvr additive="base">
                                        <p:cTn id="11" dur="500" fill="hold"/>
                                        <p:tgtEl>
                                          <p:spTgt spid="136216"/>
                                        </p:tgtEl>
                                        <p:attrNameLst>
                                          <p:attrName>ppt_x</p:attrName>
                                        </p:attrNameLst>
                                      </p:cBhvr>
                                      <p:tavLst>
                                        <p:tav tm="0">
                                          <p:val>
                                            <p:strVal val="1+#ppt_w/2"/>
                                          </p:val>
                                        </p:tav>
                                        <p:tav tm="100000">
                                          <p:val>
                                            <p:strVal val="#ppt_x"/>
                                          </p:val>
                                        </p:tav>
                                      </p:tavLst>
                                    </p:anim>
                                    <p:anim calcmode="lin" valueType="num">
                                      <p:cBhvr additive="base">
                                        <p:cTn id="12" dur="500" fill="hold"/>
                                        <p:tgtEl>
                                          <p:spTgt spid="13621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3262"/>
                                        </p:tgtEl>
                                        <p:attrNameLst>
                                          <p:attrName>style.visibility</p:attrName>
                                        </p:attrNameLst>
                                      </p:cBhvr>
                                      <p:to>
                                        <p:strVal val="visible"/>
                                      </p:to>
                                    </p:set>
                                    <p:anim calcmode="lin" valueType="num">
                                      <p:cBhvr additive="base">
                                        <p:cTn id="21" dur="500" fill="hold"/>
                                        <p:tgtEl>
                                          <p:spTgt spid="53262"/>
                                        </p:tgtEl>
                                        <p:attrNameLst>
                                          <p:attrName>ppt_x</p:attrName>
                                        </p:attrNameLst>
                                      </p:cBhvr>
                                      <p:tavLst>
                                        <p:tav tm="0">
                                          <p:val>
                                            <p:strVal val="#ppt_x"/>
                                          </p:val>
                                        </p:tav>
                                        <p:tav tm="100000">
                                          <p:val>
                                            <p:strVal val="#ppt_x"/>
                                          </p:val>
                                        </p:tav>
                                      </p:tavLst>
                                    </p:anim>
                                    <p:anim calcmode="lin" valueType="num">
                                      <p:cBhvr additive="base">
                                        <p:cTn id="22" dur="500" fill="hold"/>
                                        <p:tgtEl>
                                          <p:spTgt spid="53262"/>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6218"/>
                                        </p:tgtEl>
                                        <p:attrNameLst>
                                          <p:attrName>style.visibility</p:attrName>
                                        </p:attrNameLst>
                                      </p:cBhvr>
                                      <p:to>
                                        <p:strVal val="visible"/>
                                      </p:to>
                                    </p:set>
                                    <p:anim calcmode="lin" valueType="num">
                                      <p:cBhvr additive="base">
                                        <p:cTn id="31" dur="500" fill="hold"/>
                                        <p:tgtEl>
                                          <p:spTgt spid="136218"/>
                                        </p:tgtEl>
                                        <p:attrNameLst>
                                          <p:attrName>ppt_x</p:attrName>
                                        </p:attrNameLst>
                                      </p:cBhvr>
                                      <p:tavLst>
                                        <p:tav tm="0">
                                          <p:val>
                                            <p:strVal val="#ppt_x"/>
                                          </p:val>
                                        </p:tav>
                                        <p:tav tm="100000">
                                          <p:val>
                                            <p:strVal val="#ppt_x"/>
                                          </p:val>
                                        </p:tav>
                                      </p:tavLst>
                                    </p:anim>
                                    <p:anim calcmode="lin" valueType="num">
                                      <p:cBhvr additive="base">
                                        <p:cTn id="32" dur="500" fill="hold"/>
                                        <p:tgtEl>
                                          <p:spTgt spid="13621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107"/>
                                        </p:tgtEl>
                                        <p:attrNameLst>
                                          <p:attrName>style.visibility</p:attrName>
                                        </p:attrNameLst>
                                      </p:cBhvr>
                                      <p:to>
                                        <p:strVal val="visible"/>
                                      </p:to>
                                    </p:set>
                                    <p:anim calcmode="lin" valueType="num">
                                      <p:cBhvr additive="base">
                                        <p:cTn id="47" dur="500" fill="hold"/>
                                        <p:tgtEl>
                                          <p:spTgt spid="4107"/>
                                        </p:tgtEl>
                                        <p:attrNameLst>
                                          <p:attrName>ppt_x</p:attrName>
                                        </p:attrNameLst>
                                      </p:cBhvr>
                                      <p:tavLst>
                                        <p:tav tm="0">
                                          <p:val>
                                            <p:strVal val="0-#ppt_w/2"/>
                                          </p:val>
                                        </p:tav>
                                        <p:tav tm="100000">
                                          <p:val>
                                            <p:strVal val="#ppt_x"/>
                                          </p:val>
                                        </p:tav>
                                      </p:tavLst>
                                    </p:anim>
                                    <p:anim calcmode="lin" valueType="num">
                                      <p:cBhvr additive="base">
                                        <p:cTn id="48" dur="500" fill="hold"/>
                                        <p:tgtEl>
                                          <p:spTgt spid="410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106"/>
                                        </p:tgtEl>
                                        <p:attrNameLst>
                                          <p:attrName>style.visibility</p:attrName>
                                        </p:attrNameLst>
                                      </p:cBhvr>
                                      <p:to>
                                        <p:strVal val="visible"/>
                                      </p:to>
                                    </p:set>
                                    <p:anim calcmode="lin" valueType="num">
                                      <p:cBhvr additive="base">
                                        <p:cTn id="51" dur="500" fill="hold"/>
                                        <p:tgtEl>
                                          <p:spTgt spid="4106"/>
                                        </p:tgtEl>
                                        <p:attrNameLst>
                                          <p:attrName>ppt_x</p:attrName>
                                        </p:attrNameLst>
                                      </p:cBhvr>
                                      <p:tavLst>
                                        <p:tav tm="0">
                                          <p:val>
                                            <p:strVal val="0-#ppt_w/2"/>
                                          </p:val>
                                        </p:tav>
                                        <p:tav tm="100000">
                                          <p:val>
                                            <p:strVal val="#ppt_x"/>
                                          </p:val>
                                        </p:tav>
                                      </p:tavLst>
                                    </p:anim>
                                    <p:anim calcmode="lin" valueType="num">
                                      <p:cBhvr additive="base">
                                        <p:cTn id="52" dur="500" fill="hold"/>
                                        <p:tgtEl>
                                          <p:spTgt spid="410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1+#ppt_w/2"/>
                                          </p:val>
                                        </p:tav>
                                        <p:tav tm="100000">
                                          <p:val>
                                            <p:strVal val="#ppt_x"/>
                                          </p:val>
                                        </p:tav>
                                      </p:tavLst>
                                    </p:anim>
                                    <p:anim calcmode="lin" valueType="num">
                                      <p:cBhvr additive="base">
                                        <p:cTn id="5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6"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1+#ppt_w/2"/>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4106" grpId="0"/>
      <p:bldP spid="4107" grpId="0" animBg="1"/>
      <p:bldP spid="376871" grpId="0" animBg="1"/>
      <p:bldP spid="136216" grpId="0"/>
      <p:bldP spid="53264" grpId="0"/>
      <p:bldP spid="136218" grpId="0"/>
      <p:bldP spid="53262"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6"/>
          <p:cNvSpPr txBox="1">
            <a:spLocks noChangeArrowheads="1"/>
          </p:cNvSpPr>
          <p:nvPr/>
        </p:nvSpPr>
        <p:spPr bwMode="auto">
          <a:xfrm>
            <a:off x="684213" y="1814513"/>
            <a:ext cx="1608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a:t>
            </a:r>
          </a:p>
        </p:txBody>
      </p:sp>
      <p:sp>
        <p:nvSpPr>
          <p:cNvPr id="100356"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00357"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2" name="Group 28"/>
          <p:cNvGrpSpPr>
            <a:grpSpLocks/>
          </p:cNvGrpSpPr>
          <p:nvPr/>
        </p:nvGrpSpPr>
        <p:grpSpPr bwMode="auto">
          <a:xfrm>
            <a:off x="1258888" y="1412875"/>
            <a:ext cx="1206500" cy="1385888"/>
            <a:chOff x="793" y="926"/>
            <a:chExt cx="760" cy="873"/>
          </a:xfrm>
        </p:grpSpPr>
        <p:sp>
          <p:nvSpPr>
            <p:cNvPr id="100373"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00374" name="Rectangle 21"/>
            <p:cNvSpPr>
              <a:spLocks noChangeArrowheads="1"/>
            </p:cNvSpPr>
            <p:nvPr/>
          </p:nvSpPr>
          <p:spPr bwMode="auto">
            <a:xfrm>
              <a:off x="793" y="926"/>
              <a:ext cx="7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 </a:t>
              </a:r>
              <a:r>
                <a:rPr lang="en-US" altLang="en-US" sz="2400">
                  <a:sym typeface="Symbol" pitchFamily="18" charset="2"/>
                </a:rPr>
                <a:t> </a:t>
              </a:r>
              <a:r>
                <a:rPr lang="en-US" altLang="en-US" sz="2400" i="1">
                  <a:solidFill>
                    <a:schemeClr val="accent2"/>
                  </a:solidFill>
                  <a:sym typeface="Symbol" pitchFamily="18" charset="2"/>
                </a:rPr>
                <a:t>P</a:t>
              </a:r>
              <a:endParaRPr lang="en-US" altLang="en-US" sz="2400">
                <a:sym typeface="Symbol" pitchFamily="18" charset="2"/>
              </a:endParaRPr>
            </a:p>
          </p:txBody>
        </p:sp>
      </p:grpSp>
      <p:grpSp>
        <p:nvGrpSpPr>
          <p:cNvPr id="3" name="Group 29"/>
          <p:cNvGrpSpPr>
            <a:grpSpLocks/>
          </p:cNvGrpSpPr>
          <p:nvPr/>
        </p:nvGrpSpPr>
        <p:grpSpPr bwMode="auto">
          <a:xfrm>
            <a:off x="3968750" y="4783138"/>
            <a:ext cx="2971800" cy="519112"/>
            <a:chOff x="2500" y="3285"/>
            <a:chExt cx="1872" cy="327"/>
          </a:xfrm>
        </p:grpSpPr>
        <p:sp>
          <p:nvSpPr>
            <p:cNvPr id="100371"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00372" name="Rectangle 26"/>
            <p:cNvSpPr>
              <a:spLocks noChangeArrowheads="1"/>
            </p:cNvSpPr>
            <p:nvPr/>
          </p:nvSpPr>
          <p:spPr bwMode="auto">
            <a:xfrm>
              <a:off x="2656" y="3285"/>
              <a:ext cx="134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Runs forever</a:t>
              </a:r>
            </a:p>
          </p:txBody>
        </p:sp>
      </p:grpSp>
      <p:grpSp>
        <p:nvGrpSpPr>
          <p:cNvPr id="100360" name="Group 5"/>
          <p:cNvGrpSpPr>
            <a:grpSpLocks/>
          </p:cNvGrpSpPr>
          <p:nvPr/>
        </p:nvGrpSpPr>
        <p:grpSpPr bwMode="auto">
          <a:xfrm>
            <a:off x="7216775" y="2513013"/>
            <a:ext cx="1800225" cy="2882900"/>
            <a:chOff x="4194" y="1993"/>
            <a:chExt cx="1422" cy="2207"/>
          </a:xfrm>
        </p:grpSpPr>
        <p:pic>
          <p:nvPicPr>
            <p:cNvPr id="10036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037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100361" name="Group 32"/>
          <p:cNvGrpSpPr>
            <a:grpSpLocks/>
          </p:cNvGrpSpPr>
          <p:nvPr/>
        </p:nvGrpSpPr>
        <p:grpSpPr bwMode="auto">
          <a:xfrm>
            <a:off x="1905000" y="2513013"/>
            <a:ext cx="1800225" cy="2903537"/>
            <a:chOff x="4194" y="1993"/>
            <a:chExt cx="1422" cy="2198"/>
          </a:xfrm>
        </p:grpSpPr>
        <p:pic>
          <p:nvPicPr>
            <p:cNvPr id="10036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036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100362" name="Text Box 6"/>
          <p:cNvSpPr txBox="1">
            <a:spLocks noChangeArrowheads="1"/>
          </p:cNvSpPr>
          <p:nvPr/>
        </p:nvSpPr>
        <p:spPr bwMode="auto">
          <a:xfrm>
            <a:off x="3417888" y="522288"/>
            <a:ext cx="417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 </a:t>
            </a:r>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100363" name="Rectangle 16"/>
          <p:cNvSpPr>
            <a:spLocks noChangeArrowheads="1"/>
          </p:cNvSpPr>
          <p:nvPr/>
        </p:nvSpPr>
        <p:spPr bwMode="auto">
          <a:xfrm>
            <a:off x="3059113" y="549275"/>
            <a:ext cx="735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P</a:t>
            </a:r>
          </a:p>
        </p:txBody>
      </p:sp>
      <p:sp>
        <p:nvSpPr>
          <p:cNvPr id="100364" name="Text Box 6"/>
          <p:cNvSpPr txBox="1">
            <a:spLocks noChangeArrowheads="1"/>
          </p:cNvSpPr>
          <p:nvPr/>
        </p:nvSpPr>
        <p:spPr bwMode="auto">
          <a:xfrm>
            <a:off x="2339975" y="5616575"/>
            <a:ext cx="107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P</a:t>
            </a:r>
          </a:p>
        </p:txBody>
      </p:sp>
      <p:sp>
        <p:nvSpPr>
          <p:cNvPr id="100365" name="Rectangle 14"/>
          <p:cNvSpPr>
            <a:spLocks noChangeArrowheads="1"/>
          </p:cNvSpPr>
          <p:nvPr/>
        </p:nvSpPr>
        <p:spPr bwMode="auto">
          <a:xfrm>
            <a:off x="6140450" y="5589588"/>
            <a:ext cx="3487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3" name="Text Box 35"/>
          <p:cNvSpPr txBox="1">
            <a:spLocks noChangeArrowheads="1"/>
          </p:cNvSpPr>
          <p:nvPr/>
        </p:nvSpPr>
        <p:spPr bwMode="auto">
          <a:xfrm>
            <a:off x="3779912" y="1531938"/>
            <a:ext cx="46807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a:t>
            </a:r>
            <a:r>
              <a:rPr lang="en-US" altLang="en-US" sz="2400" dirty="0"/>
              <a:t>“</a:t>
            </a:r>
            <a:r>
              <a:rPr lang="en-US" altLang="en-US" sz="2400" dirty="0">
                <a:solidFill>
                  <a:schemeClr val="accent2"/>
                </a:solidFill>
              </a:rPr>
              <a:t>M</a:t>
            </a:r>
            <a:r>
              <a:rPr lang="en-US" altLang="en-US" sz="2400" baseline="-25000" dirty="0">
                <a:solidFill>
                  <a:schemeClr val="accent2"/>
                </a:solidFill>
              </a:rPr>
              <a:t>P</a:t>
            </a:r>
            <a:r>
              <a:rPr lang="en-US" altLang="en-US" sz="2400" dirty="0"/>
              <a:t>”,I</a:t>
            </a:r>
            <a:r>
              <a:rPr lang="en-US" altLang="en-US" sz="2400" dirty="0">
                <a:sym typeface="Symbol" pitchFamily="18" charset="2"/>
              </a:rPr>
              <a:t></a:t>
            </a:r>
          </a:p>
          <a:p>
            <a:pPr algn="l"/>
            <a:r>
              <a:rPr lang="en-US" altLang="en-US" sz="2400" dirty="0">
                <a:sym typeface="Symbol" pitchFamily="18" charset="2"/>
              </a:rPr>
              <a:t>   (Change: If say no run forever.)</a:t>
            </a:r>
            <a:endParaRPr lang="en-US" altLang="en-US" sz="2400" dirty="0"/>
          </a:p>
        </p:txBody>
      </p:sp>
      <p:sp>
        <p:nvSpPr>
          <p:cNvPr id="24"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01379" name="Rectangle 13"/>
          <p:cNvSpPr>
            <a:spLocks noChangeArrowheads="1"/>
          </p:cNvSpPr>
          <p:nvPr/>
        </p:nvSpPr>
        <p:spPr bwMode="auto">
          <a:xfrm>
            <a:off x="1403350" y="4941888"/>
            <a:ext cx="44958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101380"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1381"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101382"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38247"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101384"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
        <p:nvSpPr>
          <p:cNvPr id="101385" name="Freeform 9"/>
          <p:cNvSpPr>
            <a:spLocks/>
          </p:cNvSpPr>
          <p:nvPr/>
        </p:nvSpPr>
        <p:spPr bwMode="auto">
          <a:xfrm>
            <a:off x="539750" y="981075"/>
            <a:ext cx="3240088" cy="1908175"/>
          </a:xfrm>
          <a:custGeom>
            <a:avLst/>
            <a:gdLst>
              <a:gd name="T0" fmla="*/ 0 w 2041"/>
              <a:gd name="T1" fmla="*/ 2147483647 h 1202"/>
              <a:gd name="T2" fmla="*/ 2147483647 w 2041"/>
              <a:gd name="T3" fmla="*/ 2147483647 h 1202"/>
              <a:gd name="T4" fmla="*/ 2147483647 w 2041"/>
              <a:gd name="T5" fmla="*/ 0 h 1202"/>
              <a:gd name="T6" fmla="*/ 0 60000 65536"/>
              <a:gd name="T7" fmla="*/ 0 60000 65536"/>
              <a:gd name="T8" fmla="*/ 0 60000 65536"/>
              <a:gd name="T9" fmla="*/ 0 w 2041"/>
              <a:gd name="T10" fmla="*/ 0 h 1202"/>
              <a:gd name="T11" fmla="*/ 2041 w 2041"/>
              <a:gd name="T12" fmla="*/ 1202 h 1202"/>
            </a:gdLst>
            <a:ahLst/>
            <a:cxnLst>
              <a:cxn ang="T6">
                <a:pos x="T0" y="T1"/>
              </a:cxn>
              <a:cxn ang="T7">
                <a:pos x="T2" y="T3"/>
              </a:cxn>
              <a:cxn ang="T8">
                <a:pos x="T4" y="T5"/>
              </a:cxn>
            </a:cxnLst>
            <a:rect l="T9" t="T10" r="T11" b="T12"/>
            <a:pathLst>
              <a:path w="2041" h="1202">
                <a:moveTo>
                  <a:pt x="0" y="952"/>
                </a:moveTo>
                <a:cubicBezTo>
                  <a:pt x="397" y="1077"/>
                  <a:pt x="794" y="1202"/>
                  <a:pt x="1134" y="1043"/>
                </a:cubicBezTo>
                <a:cubicBezTo>
                  <a:pt x="1474" y="884"/>
                  <a:pt x="1757" y="442"/>
                  <a:pt x="2041" y="0"/>
                </a:cubicBezTo>
              </a:path>
            </a:pathLst>
          </a:custGeom>
          <a:noFill/>
          <a:ln w="31750" cap="sq" cmpd="sng">
            <a:solidFill>
              <a:srgbClr val="FF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lIns="274320" rIns="274320">
            <a:spAutoFit/>
          </a:bodyPr>
          <a:lstStyle/>
          <a:p>
            <a:endParaRPr lang="en-US"/>
          </a:p>
        </p:txBody>
      </p:sp>
      <p:sp>
        <p:nvSpPr>
          <p:cNvPr id="101386" name="Rectangle 13"/>
          <p:cNvSpPr>
            <a:spLocks noChangeArrowheads="1"/>
          </p:cNvSpPr>
          <p:nvPr/>
        </p:nvSpPr>
        <p:spPr bwMode="auto">
          <a:xfrm>
            <a:off x="250825" y="3213100"/>
            <a:ext cx="9288463"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dirty="0"/>
              <a:t>Claim: </a:t>
            </a:r>
            <a:r>
              <a:rPr lang="en-US" altLang="en-US" i="1" dirty="0">
                <a:solidFill>
                  <a:schemeClr val="accent2"/>
                </a:solidFill>
              </a:rPr>
              <a:t>Halting</a:t>
            </a:r>
            <a:r>
              <a:rPr lang="en-US" altLang="en-US" dirty="0"/>
              <a:t> is </a:t>
            </a:r>
            <a:r>
              <a:rPr lang="en-US" altLang="en-US" dirty="0">
                <a:solidFill>
                  <a:srgbClr val="FF00FF"/>
                </a:solidFill>
              </a:rPr>
              <a:t>Recognizable Complete</a:t>
            </a:r>
            <a:r>
              <a:rPr lang="en-US" altLang="en-US" dirty="0"/>
              <a:t>.</a:t>
            </a:r>
          </a:p>
          <a:p>
            <a:pPr lvl="1" algn="l">
              <a:buFont typeface="Arial" pitchFamily="34" charset="0"/>
              <a:buChar char="•"/>
            </a:pPr>
            <a:r>
              <a:rPr lang="en-US" altLang="en-US" i="1" dirty="0">
                <a:solidFill>
                  <a:schemeClr val="accent2"/>
                </a:solidFill>
              </a:rPr>
              <a:t>Halting</a:t>
            </a:r>
            <a:r>
              <a:rPr lang="en-US" altLang="en-US" dirty="0"/>
              <a:t> </a:t>
            </a:r>
            <a:r>
              <a:rPr lang="en-US" altLang="en-US" dirty="0">
                <a:sym typeface="Symbol" pitchFamily="18" charset="2"/>
              </a:rPr>
              <a:t></a:t>
            </a:r>
            <a:r>
              <a:rPr lang="en-US" altLang="en-US" dirty="0"/>
              <a:t> </a:t>
            </a:r>
            <a:r>
              <a:rPr lang="en-US" altLang="en-US" dirty="0">
                <a:solidFill>
                  <a:srgbClr val="FF00FF"/>
                </a:solidFill>
              </a:rPr>
              <a:t>Recognizable</a:t>
            </a:r>
          </a:p>
          <a:p>
            <a:pPr lvl="1" algn="l">
              <a:buFont typeface="Arial" pitchFamily="34" charset="0"/>
              <a:buChar char="•"/>
            </a:pPr>
            <a:r>
              <a:rPr lang="en-US" altLang="en-US" i="1" dirty="0">
                <a:solidFill>
                  <a:schemeClr val="accent2"/>
                </a:solidFill>
                <a:sym typeface="Symbol" pitchFamily="18" charset="2"/>
              </a:rPr>
              <a:t></a:t>
            </a:r>
            <a:r>
              <a:rPr lang="en-US" altLang="en-US" i="1" dirty="0">
                <a:solidFill>
                  <a:schemeClr val="accent2"/>
                </a:solidFill>
              </a:rPr>
              <a:t>P </a:t>
            </a:r>
            <a:r>
              <a:rPr lang="en-US" altLang="en-US" dirty="0">
                <a:sym typeface="Symbol" pitchFamily="18" charset="2"/>
              </a:rPr>
              <a:t></a:t>
            </a:r>
            <a:r>
              <a:rPr lang="en-US" altLang="en-US" dirty="0"/>
              <a:t> </a:t>
            </a:r>
            <a:r>
              <a:rPr lang="en-US" altLang="en-US" dirty="0">
                <a:solidFill>
                  <a:srgbClr val="FF00FF"/>
                </a:solidFill>
              </a:rPr>
              <a:t>Recognizable, </a:t>
            </a:r>
          </a:p>
          <a:p>
            <a:pPr lvl="1" algn="l">
              <a:buFont typeface="Arial" pitchFamily="34" charset="0"/>
              <a:buNone/>
            </a:pPr>
            <a:r>
              <a:rPr lang="en-US" altLang="en-US" dirty="0"/>
              <a:t>    There is a TM </a:t>
            </a:r>
            <a:r>
              <a:rPr lang="en-US" altLang="en-US" i="1" dirty="0">
                <a:solidFill>
                  <a:schemeClr val="accent2"/>
                </a:solidFill>
              </a:rPr>
              <a:t>M</a:t>
            </a:r>
            <a:r>
              <a:rPr lang="en-US" altLang="en-US" i="1" baseline="-25000" dirty="0">
                <a:solidFill>
                  <a:schemeClr val="accent2"/>
                </a:solidFill>
              </a:rPr>
              <a:t>P</a:t>
            </a:r>
            <a:r>
              <a:rPr lang="en-US" altLang="en-US" dirty="0"/>
              <a:t> such that </a:t>
            </a:r>
            <a:endParaRPr lang="en-US" altLang="en-US" i="1" baseline="-25000" dirty="0">
              <a:solidFill>
                <a:schemeClr val="accent2"/>
              </a:solidFill>
            </a:endParaRPr>
          </a:p>
        </p:txBody>
      </p:sp>
      <p:sp>
        <p:nvSpPr>
          <p:cNvPr id="138251" name="Rectangle 13"/>
          <p:cNvSpPr>
            <a:spLocks noChangeArrowheads="1"/>
          </p:cNvSpPr>
          <p:nvPr/>
        </p:nvSpPr>
        <p:spPr bwMode="auto">
          <a:xfrm>
            <a:off x="971550" y="6381750"/>
            <a:ext cx="59769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a:t>We proved</a:t>
            </a:r>
            <a:r>
              <a:rPr lang="en-US" altLang="en-US" i="1">
                <a:solidFill>
                  <a:schemeClr val="accent2"/>
                </a:solidFill>
              </a:rPr>
              <a:t> P </a:t>
            </a:r>
            <a:r>
              <a:rPr lang="en-US" altLang="en-US" i="1">
                <a:solidFill>
                  <a:schemeClr val="accent2"/>
                </a:solidFill>
                <a:cs typeface="Times New Roman" pitchFamily="18" charset="0"/>
              </a:rPr>
              <a:t>≤</a:t>
            </a:r>
            <a:r>
              <a:rPr lang="en-US" altLang="en-US" i="1" baseline="-25000">
                <a:solidFill>
                  <a:schemeClr val="accent2"/>
                </a:solidFill>
                <a:cs typeface="Times New Roman" pitchFamily="18" charset="0"/>
              </a:rPr>
              <a:t>comp</a:t>
            </a:r>
            <a:r>
              <a:rPr lang="en-US" altLang="en-US" i="1">
                <a:solidFill>
                  <a:schemeClr val="accent2"/>
                </a:solidFill>
                <a:cs typeface="Times New Roman" pitchFamily="18" charset="0"/>
              </a:rPr>
              <a:t> </a:t>
            </a:r>
            <a:r>
              <a:rPr lang="en-US" altLang="en-US" i="1">
                <a:solidFill>
                  <a:schemeClr val="accent2"/>
                </a:solidFill>
              </a:rPr>
              <a:t>P</a:t>
            </a:r>
            <a:r>
              <a:rPr lang="en-US" altLang="en-US" i="1" baseline="-25000">
                <a:solidFill>
                  <a:schemeClr val="accent2"/>
                </a:solidFill>
              </a:rPr>
              <a:t>complete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8251">
                                            <p:txEl>
                                              <p:pRg st="0" end="0"/>
                                            </p:txEl>
                                          </p:spTgt>
                                        </p:tgtEl>
                                        <p:attrNameLst>
                                          <p:attrName>style.visibility</p:attrName>
                                        </p:attrNameLst>
                                      </p:cBhvr>
                                      <p:to>
                                        <p:strVal val="visible"/>
                                      </p:to>
                                    </p:set>
                                    <p:anim calcmode="lin" valueType="num">
                                      <p:cBhvr additive="base">
                                        <p:cTn id="7" dur="500" fill="hold"/>
                                        <p:tgtEl>
                                          <p:spTgt spid="13825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82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64" presetClass="path" presetSubtype="0" accel="50000" decel="50000" fill="hold" grpId="0" nodeType="clickEffect">
                                  <p:stCondLst>
                                    <p:cond delay="0"/>
                                  </p:stCondLst>
                                  <p:childTnLst>
                                    <p:animMotion origin="layout" path="M 2.77778E-7 2.89547E-6 L -0.00278 -0.08164 " pathEditMode="relative" rAng="0" ptsTypes="AA">
                                      <p:cBhvr>
                                        <p:cTn id="12" dur="1000" fill="hold"/>
                                        <p:tgtEl>
                                          <p:spTgt spid="138247"/>
                                        </p:tgtEl>
                                        <p:attrNameLst>
                                          <p:attrName>ppt_x</p:attrName>
                                          <p:attrName>ppt_y</p:attrName>
                                        </p:attrNameLst>
                                      </p:cBhvr>
                                      <p:rCtr x="-139" y="-40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02403"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2404"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102405"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2406" name="Text Box 16"/>
          <p:cNvSpPr txBox="1">
            <a:spLocks noChangeArrowheads="1"/>
          </p:cNvSpPr>
          <p:nvPr/>
        </p:nvSpPr>
        <p:spPr bwMode="auto">
          <a:xfrm>
            <a:off x="1042988" y="2179638"/>
            <a:ext cx="1479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102407"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
        <p:nvSpPr>
          <p:cNvPr id="102408" name="Freeform 9"/>
          <p:cNvSpPr>
            <a:spLocks/>
          </p:cNvSpPr>
          <p:nvPr/>
        </p:nvSpPr>
        <p:spPr bwMode="auto">
          <a:xfrm>
            <a:off x="539750" y="981075"/>
            <a:ext cx="3240088" cy="1908175"/>
          </a:xfrm>
          <a:custGeom>
            <a:avLst/>
            <a:gdLst>
              <a:gd name="T0" fmla="*/ 0 w 2041"/>
              <a:gd name="T1" fmla="*/ 2147483647 h 1202"/>
              <a:gd name="T2" fmla="*/ 2147483647 w 2041"/>
              <a:gd name="T3" fmla="*/ 2147483647 h 1202"/>
              <a:gd name="T4" fmla="*/ 2147483647 w 2041"/>
              <a:gd name="T5" fmla="*/ 0 h 1202"/>
              <a:gd name="T6" fmla="*/ 0 60000 65536"/>
              <a:gd name="T7" fmla="*/ 0 60000 65536"/>
              <a:gd name="T8" fmla="*/ 0 60000 65536"/>
              <a:gd name="T9" fmla="*/ 0 w 2041"/>
              <a:gd name="T10" fmla="*/ 0 h 1202"/>
              <a:gd name="T11" fmla="*/ 2041 w 2041"/>
              <a:gd name="T12" fmla="*/ 1202 h 1202"/>
            </a:gdLst>
            <a:ahLst/>
            <a:cxnLst>
              <a:cxn ang="T6">
                <a:pos x="T0" y="T1"/>
              </a:cxn>
              <a:cxn ang="T7">
                <a:pos x="T2" y="T3"/>
              </a:cxn>
              <a:cxn ang="T8">
                <a:pos x="T4" y="T5"/>
              </a:cxn>
            </a:cxnLst>
            <a:rect l="T9" t="T10" r="T11" b="T12"/>
            <a:pathLst>
              <a:path w="2041" h="1202">
                <a:moveTo>
                  <a:pt x="0" y="952"/>
                </a:moveTo>
                <a:cubicBezTo>
                  <a:pt x="397" y="1077"/>
                  <a:pt x="794" y="1202"/>
                  <a:pt x="1134" y="1043"/>
                </a:cubicBezTo>
                <a:cubicBezTo>
                  <a:pt x="1474" y="884"/>
                  <a:pt x="1757" y="442"/>
                  <a:pt x="2041" y="0"/>
                </a:cubicBezTo>
              </a:path>
            </a:pathLst>
          </a:custGeom>
          <a:noFill/>
          <a:ln w="31750" cap="sq" cmpd="sng">
            <a:solidFill>
              <a:srgbClr val="FF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lIns="274320" rIns="274320">
            <a:spAutoFit/>
          </a:bodyPr>
          <a:lstStyle/>
          <a:p>
            <a:endParaRPr lang="en-US"/>
          </a:p>
        </p:txBody>
      </p:sp>
      <p:sp>
        <p:nvSpPr>
          <p:cNvPr id="140298" name="Rectangle 13"/>
          <p:cNvSpPr>
            <a:spLocks noChangeArrowheads="1"/>
          </p:cNvSpPr>
          <p:nvPr/>
        </p:nvSpPr>
        <p:spPr bwMode="auto">
          <a:xfrm>
            <a:off x="250825" y="4005263"/>
            <a:ext cx="9288463"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dirty="0"/>
              <a:t>Claim: They all are </a:t>
            </a:r>
            <a:r>
              <a:rPr lang="en-US" altLang="en-US" dirty="0">
                <a:solidFill>
                  <a:srgbClr val="FF00FF"/>
                </a:solidFill>
              </a:rPr>
              <a:t>Recognizable Complete</a:t>
            </a:r>
            <a:r>
              <a:rPr lang="en-US" altLang="en-US" dirty="0"/>
              <a:t>.</a:t>
            </a:r>
          </a:p>
          <a:p>
            <a:pPr lvl="1" algn="l">
              <a:buFont typeface="Arial" pitchFamily="34" charset="0"/>
              <a:buChar char="•"/>
            </a:pPr>
            <a:r>
              <a:rPr lang="en-US" altLang="en-US" dirty="0"/>
              <a:t>They </a:t>
            </a:r>
            <a:r>
              <a:rPr lang="en-US" altLang="en-US" dirty="0">
                <a:sym typeface="Symbol" pitchFamily="18" charset="2"/>
              </a:rPr>
              <a:t></a:t>
            </a:r>
            <a:r>
              <a:rPr lang="en-US" altLang="en-US" dirty="0"/>
              <a:t> </a:t>
            </a:r>
            <a:r>
              <a:rPr lang="en-US" altLang="en-US" dirty="0">
                <a:solidFill>
                  <a:srgbClr val="FF00FF"/>
                </a:solidFill>
              </a:rPr>
              <a:t>Recognizable</a:t>
            </a:r>
          </a:p>
          <a:p>
            <a:pPr lvl="1" algn="l">
              <a:buFont typeface="Arial" pitchFamily="34" charset="0"/>
              <a:buChar char="•"/>
            </a:pPr>
            <a:r>
              <a:rPr lang="en-US" altLang="en-US" i="1" dirty="0">
                <a:solidFill>
                  <a:schemeClr val="accent2"/>
                </a:solidFill>
                <a:sym typeface="Symbol" pitchFamily="18" charset="2"/>
              </a:rPr>
              <a:t></a:t>
            </a:r>
            <a:r>
              <a:rPr lang="en-US" altLang="en-US" i="1" dirty="0">
                <a:solidFill>
                  <a:schemeClr val="accent2"/>
                </a:solidFill>
              </a:rPr>
              <a:t>P </a:t>
            </a:r>
            <a:r>
              <a:rPr lang="en-US" altLang="en-US" dirty="0">
                <a:sym typeface="Symbol" pitchFamily="18" charset="2"/>
              </a:rPr>
              <a:t></a:t>
            </a:r>
            <a:r>
              <a:rPr lang="en-US" altLang="en-US" dirty="0"/>
              <a:t> </a:t>
            </a:r>
            <a:r>
              <a:rPr lang="en-US" altLang="en-US" dirty="0">
                <a:solidFill>
                  <a:srgbClr val="FF00FF"/>
                </a:solidFill>
              </a:rPr>
              <a:t>Recognizable, </a:t>
            </a:r>
          </a:p>
        </p:txBody>
      </p:sp>
      <p:sp>
        <p:nvSpPr>
          <p:cNvPr id="140299" name="Rectangle 13"/>
          <p:cNvSpPr>
            <a:spLocks noChangeArrowheads="1"/>
          </p:cNvSpPr>
          <p:nvPr/>
        </p:nvSpPr>
        <p:spPr bwMode="auto">
          <a:xfrm>
            <a:off x="971550" y="5430838"/>
            <a:ext cx="7848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a:t>We proved</a:t>
            </a:r>
            <a:r>
              <a:rPr lang="en-US" altLang="en-US" i="1">
                <a:solidFill>
                  <a:schemeClr val="accent2"/>
                </a:solidFill>
              </a:rPr>
              <a:t> P </a:t>
            </a:r>
            <a:r>
              <a:rPr lang="en-US" altLang="en-US" i="1">
                <a:solidFill>
                  <a:schemeClr val="accent2"/>
                </a:solidFill>
                <a:cs typeface="Times New Roman" pitchFamily="18" charset="0"/>
              </a:rPr>
              <a:t>≤</a:t>
            </a:r>
            <a:r>
              <a:rPr lang="en-US" altLang="en-US" i="1" baseline="-25000">
                <a:solidFill>
                  <a:schemeClr val="accent2"/>
                </a:solidFill>
                <a:cs typeface="Times New Roman" pitchFamily="18" charset="0"/>
              </a:rPr>
              <a:t>comp</a:t>
            </a:r>
            <a:r>
              <a:rPr lang="en-US" altLang="en-US" i="1">
                <a:solidFill>
                  <a:schemeClr val="accent2"/>
                </a:solidFill>
                <a:cs typeface="Times New Roman" pitchFamily="18" charset="0"/>
              </a:rPr>
              <a:t> </a:t>
            </a:r>
            <a:r>
              <a:rPr lang="en-US" altLang="en-US" i="1">
                <a:solidFill>
                  <a:schemeClr val="accent2"/>
                </a:solidFill>
              </a:rPr>
              <a:t>Halting</a:t>
            </a:r>
            <a:r>
              <a:rPr lang="en-US" altLang="en-US"/>
              <a:t> </a:t>
            </a:r>
            <a:r>
              <a:rPr lang="en-US" altLang="en-US" i="1">
                <a:solidFill>
                  <a:schemeClr val="accent2"/>
                </a:solidFill>
              </a:rPr>
              <a:t>≤</a:t>
            </a:r>
            <a:r>
              <a:rPr lang="en-US" altLang="en-US" i="1" baseline="-25000">
                <a:solidFill>
                  <a:schemeClr val="accent2"/>
                </a:solidFill>
              </a:rPr>
              <a:t>comp</a:t>
            </a:r>
            <a:r>
              <a:rPr lang="en-US" altLang="en-US" i="1">
                <a:solidFill>
                  <a:schemeClr val="accent2"/>
                </a:solidFill>
              </a:rPr>
              <a:t> These problems</a:t>
            </a:r>
            <a:r>
              <a:rPr lang="en-US" altLang="en-US"/>
              <a:t> </a:t>
            </a:r>
          </a:p>
        </p:txBody>
      </p:sp>
      <p:sp>
        <p:nvSpPr>
          <p:cNvPr id="14" name="Text Box 6"/>
          <p:cNvSpPr txBox="1">
            <a:spLocks noChangeArrowheads="1"/>
          </p:cNvSpPr>
          <p:nvPr/>
        </p:nvSpPr>
        <p:spPr bwMode="auto">
          <a:xfrm>
            <a:off x="4716463" y="4803775"/>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a:p>
            <a:pPr algn="l"/>
            <a:r>
              <a:rPr lang="en-US" altLang="en-US" sz="2400"/>
              <a:t>{“M” | M halts empty string}</a:t>
            </a:r>
          </a:p>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sym typeface="Symbol" pitchFamily="18" charset="2"/>
              </a:rPr>
              <a:t> </a:t>
            </a:r>
            <a:r>
              <a:rPr lang="en-US" altLang="en-US" sz="2400"/>
              <a:t>TM M</a:t>
            </a:r>
            <a:r>
              <a:rPr lang="en-US" altLang="en-US" sz="2400" baseline="30000"/>
              <a:t>* </a:t>
            </a:r>
            <a:r>
              <a:rPr lang="en-US" altLang="en-US" sz="2400"/>
              <a:t>{I | M</a:t>
            </a:r>
            <a:r>
              <a:rPr lang="en-US" altLang="en-US" sz="2400" baseline="30000"/>
              <a:t>*</a:t>
            </a:r>
            <a:r>
              <a:rPr lang="en-US" altLang="en-US" sz="2400"/>
              <a:t> halts on 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0298">
                                            <p:txEl>
                                              <p:pRg st="0" end="0"/>
                                            </p:txEl>
                                          </p:spTgt>
                                        </p:tgtEl>
                                        <p:attrNameLst>
                                          <p:attrName>style.visibility</p:attrName>
                                        </p:attrNameLst>
                                      </p:cBhvr>
                                      <p:to>
                                        <p:strVal val="visible"/>
                                      </p:to>
                                    </p:set>
                                    <p:anim calcmode="lin" valueType="num">
                                      <p:cBhvr additive="base">
                                        <p:cTn id="7" dur="500" fill="hold"/>
                                        <p:tgtEl>
                                          <p:spTgt spid="14029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029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6" presetClass="path" presetSubtype="0" accel="50000" decel="50000" fill="hold" grpId="0" nodeType="clickEffect">
                                  <p:stCondLst>
                                    <p:cond delay="0"/>
                                  </p:stCondLst>
                                  <p:childTnLst>
                                    <p:animMotion origin="layout" path="M -3.33333E-6 -4.81481E-6 L -0.54132 -0.59837 " pathEditMode="relative" rAng="0" ptsTypes="AA">
                                      <p:cBhvr>
                                        <p:cTn id="12" dur="1000" fill="hold"/>
                                        <p:tgtEl>
                                          <p:spTgt spid="14"/>
                                        </p:tgtEl>
                                        <p:attrNameLst>
                                          <p:attrName>ppt_x</p:attrName>
                                          <p:attrName>ppt_y</p:attrName>
                                        </p:attrNameLst>
                                      </p:cBhvr>
                                      <p:rCtr x="-27066" y="-29931"/>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40298">
                                            <p:txEl>
                                              <p:pRg st="1" end="1"/>
                                            </p:txEl>
                                          </p:spTgt>
                                        </p:tgtEl>
                                        <p:attrNameLst>
                                          <p:attrName>style.visibility</p:attrName>
                                        </p:attrNameLst>
                                      </p:cBhvr>
                                      <p:to>
                                        <p:strVal val="visible"/>
                                      </p:to>
                                    </p:set>
                                    <p:anim calcmode="lin" valueType="num">
                                      <p:cBhvr additive="base">
                                        <p:cTn id="17" dur="500" fill="hold"/>
                                        <p:tgtEl>
                                          <p:spTgt spid="14029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029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40298">
                                            <p:txEl>
                                              <p:pRg st="2" end="2"/>
                                            </p:txEl>
                                          </p:spTgt>
                                        </p:tgtEl>
                                        <p:attrNameLst>
                                          <p:attrName>style.visibility</p:attrName>
                                        </p:attrNameLst>
                                      </p:cBhvr>
                                      <p:to>
                                        <p:strVal val="visible"/>
                                      </p:to>
                                    </p:set>
                                    <p:anim calcmode="lin" valueType="num">
                                      <p:cBhvr additive="base">
                                        <p:cTn id="23" dur="500" fill="hold"/>
                                        <p:tgtEl>
                                          <p:spTgt spid="14029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4029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140299">
                                            <p:txEl>
                                              <p:pRg st="0" end="0"/>
                                            </p:txEl>
                                          </p:spTgt>
                                        </p:tgtEl>
                                        <p:attrNameLst>
                                          <p:attrName>style.visibility</p:attrName>
                                        </p:attrNameLst>
                                      </p:cBhvr>
                                      <p:to>
                                        <p:strVal val="visible"/>
                                      </p:to>
                                    </p:set>
                                    <p:anim calcmode="lin" valueType="num">
                                      <p:cBhvr additive="base">
                                        <p:cTn id="29" dur="500" fill="hold"/>
                                        <p:tgtEl>
                                          <p:spTgt spid="140299">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4029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03427"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3428"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103429"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3430" name="Text Box 16"/>
          <p:cNvSpPr txBox="1">
            <a:spLocks noChangeArrowheads="1"/>
          </p:cNvSpPr>
          <p:nvPr/>
        </p:nvSpPr>
        <p:spPr bwMode="auto">
          <a:xfrm>
            <a:off x="1042988" y="2179638"/>
            <a:ext cx="1479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103431" name="Text Box 3"/>
          <p:cNvSpPr txBox="1">
            <a:spLocks noChangeArrowheads="1"/>
          </p:cNvSpPr>
          <p:nvPr/>
        </p:nvSpPr>
        <p:spPr bwMode="auto">
          <a:xfrm>
            <a:off x="2590893" y="115888"/>
            <a:ext cx="3986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Recognizable Complete</a:t>
            </a:r>
          </a:p>
        </p:txBody>
      </p:sp>
      <p:sp>
        <p:nvSpPr>
          <p:cNvPr id="103432" name="Freeform 8"/>
          <p:cNvSpPr>
            <a:spLocks/>
          </p:cNvSpPr>
          <p:nvPr/>
        </p:nvSpPr>
        <p:spPr bwMode="auto">
          <a:xfrm>
            <a:off x="539750" y="981075"/>
            <a:ext cx="3240088" cy="1908175"/>
          </a:xfrm>
          <a:custGeom>
            <a:avLst/>
            <a:gdLst>
              <a:gd name="T0" fmla="*/ 0 w 2041"/>
              <a:gd name="T1" fmla="*/ 2147483647 h 1202"/>
              <a:gd name="T2" fmla="*/ 2147483647 w 2041"/>
              <a:gd name="T3" fmla="*/ 2147483647 h 1202"/>
              <a:gd name="T4" fmla="*/ 2147483647 w 2041"/>
              <a:gd name="T5" fmla="*/ 0 h 1202"/>
              <a:gd name="T6" fmla="*/ 0 60000 65536"/>
              <a:gd name="T7" fmla="*/ 0 60000 65536"/>
              <a:gd name="T8" fmla="*/ 0 60000 65536"/>
              <a:gd name="T9" fmla="*/ 0 w 2041"/>
              <a:gd name="T10" fmla="*/ 0 h 1202"/>
              <a:gd name="T11" fmla="*/ 2041 w 2041"/>
              <a:gd name="T12" fmla="*/ 1202 h 1202"/>
            </a:gdLst>
            <a:ahLst/>
            <a:cxnLst>
              <a:cxn ang="T6">
                <a:pos x="T0" y="T1"/>
              </a:cxn>
              <a:cxn ang="T7">
                <a:pos x="T2" y="T3"/>
              </a:cxn>
              <a:cxn ang="T8">
                <a:pos x="T4" y="T5"/>
              </a:cxn>
            </a:cxnLst>
            <a:rect l="T9" t="T10" r="T11" b="T12"/>
            <a:pathLst>
              <a:path w="2041" h="1202">
                <a:moveTo>
                  <a:pt x="0" y="952"/>
                </a:moveTo>
                <a:cubicBezTo>
                  <a:pt x="397" y="1077"/>
                  <a:pt x="794" y="1202"/>
                  <a:pt x="1134" y="1043"/>
                </a:cubicBezTo>
                <a:cubicBezTo>
                  <a:pt x="1474" y="884"/>
                  <a:pt x="1757" y="442"/>
                  <a:pt x="2041" y="0"/>
                </a:cubicBezTo>
              </a:path>
            </a:pathLst>
          </a:custGeom>
          <a:noFill/>
          <a:ln w="31750" cap="sq" cmpd="sng">
            <a:solidFill>
              <a:srgbClr val="FF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lIns="274320" rIns="274320">
            <a:spAutoFit/>
          </a:bodyPr>
          <a:lstStyle/>
          <a:p>
            <a:endParaRPr lang="en-US"/>
          </a:p>
        </p:txBody>
      </p:sp>
      <p:sp>
        <p:nvSpPr>
          <p:cNvPr id="141321" name="Rectangle 13"/>
          <p:cNvSpPr>
            <a:spLocks noChangeArrowheads="1"/>
          </p:cNvSpPr>
          <p:nvPr/>
        </p:nvSpPr>
        <p:spPr bwMode="auto">
          <a:xfrm>
            <a:off x="250825" y="4005263"/>
            <a:ext cx="9288463"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dirty="0"/>
              <a:t>Claim: These are </a:t>
            </a:r>
            <a:r>
              <a:rPr lang="en-US" altLang="en-US" dirty="0">
                <a:solidFill>
                  <a:srgbClr val="FF00FF"/>
                </a:solidFill>
              </a:rPr>
              <a:t>Recognizable </a:t>
            </a:r>
            <a:r>
              <a:rPr lang="en-US" altLang="en-US" dirty="0">
                <a:solidFill>
                  <a:schemeClr val="tx2"/>
                </a:solidFill>
              </a:rPr>
              <a:t>Hard</a:t>
            </a:r>
            <a:r>
              <a:rPr lang="en-US" altLang="en-US" dirty="0"/>
              <a:t>,</a:t>
            </a:r>
            <a:r>
              <a:rPr lang="en-US" altLang="en-US" dirty="0">
                <a:solidFill>
                  <a:srgbClr val="FF00FF"/>
                </a:solidFill>
              </a:rPr>
              <a:t> </a:t>
            </a:r>
            <a:r>
              <a:rPr lang="en-US" altLang="en-US" dirty="0"/>
              <a:t>but not</a:t>
            </a:r>
            <a:r>
              <a:rPr lang="en-US" altLang="en-US" dirty="0">
                <a:solidFill>
                  <a:srgbClr val="FF00FF"/>
                </a:solidFill>
              </a:rPr>
              <a:t> Complete</a:t>
            </a:r>
            <a:r>
              <a:rPr lang="en-US" altLang="en-US" dirty="0"/>
              <a:t>.</a:t>
            </a:r>
          </a:p>
          <a:p>
            <a:pPr lvl="1" algn="l">
              <a:buFont typeface="Arial" pitchFamily="34" charset="0"/>
              <a:buChar char="•"/>
            </a:pPr>
            <a:r>
              <a:rPr lang="en-US" altLang="en-US" dirty="0"/>
              <a:t>This </a:t>
            </a:r>
            <a:r>
              <a:rPr lang="en-US" altLang="en-US" dirty="0">
                <a:sym typeface="Symbol" pitchFamily="18" charset="2"/>
              </a:rPr>
              <a:t></a:t>
            </a:r>
            <a:r>
              <a:rPr lang="en-US" altLang="en-US" dirty="0"/>
              <a:t> </a:t>
            </a:r>
            <a:r>
              <a:rPr lang="en-US" altLang="en-US" dirty="0">
                <a:solidFill>
                  <a:srgbClr val="FF00FF"/>
                </a:solidFill>
              </a:rPr>
              <a:t>Recognizable</a:t>
            </a:r>
          </a:p>
          <a:p>
            <a:pPr lvl="1" algn="l">
              <a:buFont typeface="Arial" pitchFamily="34" charset="0"/>
              <a:buChar char="•"/>
            </a:pPr>
            <a:r>
              <a:rPr lang="en-US" altLang="en-US" i="1" dirty="0">
                <a:solidFill>
                  <a:schemeClr val="accent2"/>
                </a:solidFill>
                <a:sym typeface="Symbol" pitchFamily="18" charset="2"/>
              </a:rPr>
              <a:t></a:t>
            </a:r>
            <a:r>
              <a:rPr lang="en-US" altLang="en-US" i="1" dirty="0">
                <a:solidFill>
                  <a:schemeClr val="accent2"/>
                </a:solidFill>
              </a:rPr>
              <a:t>P </a:t>
            </a:r>
            <a:r>
              <a:rPr lang="en-US" altLang="en-US" dirty="0">
                <a:sym typeface="Symbol" pitchFamily="18" charset="2"/>
              </a:rPr>
              <a:t></a:t>
            </a:r>
            <a:r>
              <a:rPr lang="en-US" altLang="en-US" dirty="0"/>
              <a:t> </a:t>
            </a:r>
            <a:r>
              <a:rPr lang="en-US" altLang="en-US" dirty="0">
                <a:solidFill>
                  <a:srgbClr val="FF00FF"/>
                </a:solidFill>
              </a:rPr>
              <a:t>Recognizable, </a:t>
            </a:r>
          </a:p>
        </p:txBody>
      </p:sp>
      <p:sp>
        <p:nvSpPr>
          <p:cNvPr id="141322" name="Rectangle 13"/>
          <p:cNvSpPr>
            <a:spLocks noChangeArrowheads="1"/>
          </p:cNvSpPr>
          <p:nvPr/>
        </p:nvSpPr>
        <p:spPr bwMode="auto">
          <a:xfrm>
            <a:off x="971550" y="5430838"/>
            <a:ext cx="7848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None/>
            </a:pPr>
            <a:r>
              <a:rPr lang="en-US" altLang="en-US"/>
              <a:t>We proved</a:t>
            </a:r>
            <a:r>
              <a:rPr lang="en-US" altLang="en-US" i="1">
                <a:solidFill>
                  <a:schemeClr val="accent2"/>
                </a:solidFill>
              </a:rPr>
              <a:t> P </a:t>
            </a:r>
            <a:r>
              <a:rPr lang="en-US" altLang="en-US" i="1">
                <a:solidFill>
                  <a:schemeClr val="accent2"/>
                </a:solidFill>
                <a:cs typeface="Times New Roman" pitchFamily="18" charset="0"/>
              </a:rPr>
              <a:t>≤</a:t>
            </a:r>
            <a:r>
              <a:rPr lang="en-US" altLang="en-US" i="1" baseline="-25000">
                <a:solidFill>
                  <a:schemeClr val="accent2"/>
                </a:solidFill>
                <a:cs typeface="Times New Roman" pitchFamily="18" charset="0"/>
              </a:rPr>
              <a:t>comp</a:t>
            </a:r>
            <a:r>
              <a:rPr lang="en-US" altLang="en-US" i="1">
                <a:solidFill>
                  <a:schemeClr val="accent2"/>
                </a:solidFill>
                <a:cs typeface="Times New Roman" pitchFamily="18" charset="0"/>
              </a:rPr>
              <a:t> </a:t>
            </a:r>
            <a:r>
              <a:rPr lang="en-US" altLang="en-US" i="1">
                <a:solidFill>
                  <a:schemeClr val="accent2"/>
                </a:solidFill>
              </a:rPr>
              <a:t>Halting</a:t>
            </a:r>
            <a:r>
              <a:rPr lang="en-US" altLang="en-US"/>
              <a:t> </a:t>
            </a:r>
            <a:r>
              <a:rPr lang="en-US" altLang="en-US" i="1">
                <a:solidFill>
                  <a:schemeClr val="accent2"/>
                </a:solidFill>
              </a:rPr>
              <a:t>≤</a:t>
            </a:r>
            <a:r>
              <a:rPr lang="en-US" altLang="en-US" i="1" baseline="-25000">
                <a:solidFill>
                  <a:schemeClr val="accent2"/>
                </a:solidFill>
              </a:rPr>
              <a:t>comp</a:t>
            </a:r>
            <a:r>
              <a:rPr lang="en-US" altLang="en-US" i="1">
                <a:solidFill>
                  <a:schemeClr val="accent2"/>
                </a:solidFill>
              </a:rPr>
              <a:t> This problem</a:t>
            </a:r>
            <a:r>
              <a:rPr lang="en-US" altLang="en-US"/>
              <a:t> </a:t>
            </a:r>
          </a:p>
        </p:txBody>
      </p:sp>
      <p:sp>
        <p:nvSpPr>
          <p:cNvPr id="12" name="Text Box 6"/>
          <p:cNvSpPr txBox="1">
            <a:spLocks noChangeArrowheads="1"/>
          </p:cNvSpPr>
          <p:nvPr/>
        </p:nvSpPr>
        <p:spPr bwMode="auto">
          <a:xfrm>
            <a:off x="4945063" y="4946650"/>
            <a:ext cx="4379912"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t>{</a:t>
            </a:r>
            <a:r>
              <a:rPr lang="en-US" altLang="en-US" sz="2400">
                <a:sym typeface="Symbol" pitchFamily="18" charset="2"/>
              </a:rPr>
              <a:t></a:t>
            </a:r>
            <a:r>
              <a:rPr lang="en-US" altLang="en-US" sz="2400"/>
              <a:t>“M”,“M'”</a:t>
            </a:r>
            <a:r>
              <a:rPr lang="en-US" altLang="en-US" sz="2400">
                <a:sym typeface="Symbol" pitchFamily="18" charset="2"/>
              </a:rPr>
              <a:t></a:t>
            </a:r>
            <a:r>
              <a:rPr lang="en-US" altLang="en-US" sz="2400"/>
              <a:t> | </a:t>
            </a:r>
            <a:r>
              <a:rPr lang="en-US" altLang="en-US" sz="2400">
                <a:sym typeface="Symbol" pitchFamily="18" charset="2"/>
              </a:rPr>
              <a:t>I </a:t>
            </a:r>
            <a:r>
              <a:rPr lang="en-US" altLang="en-US" sz="2400"/>
              <a:t>M(I)=M'(I)}</a:t>
            </a:r>
          </a:p>
          <a:p>
            <a:pPr algn="l"/>
            <a:r>
              <a:rPr lang="en-US" altLang="en-US" sz="2400"/>
              <a:t>{“M” | L(M) is regular}</a:t>
            </a:r>
          </a:p>
          <a:p>
            <a:pPr algn="l"/>
            <a:r>
              <a:rPr lang="en-US" altLang="en-US" sz="2400"/>
              <a:t>{“M” | based on what M does, not on how it does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1321">
                                            <p:txEl>
                                              <p:pRg st="0" end="0"/>
                                            </p:txEl>
                                          </p:spTgt>
                                        </p:tgtEl>
                                        <p:attrNameLst>
                                          <p:attrName>style.visibility</p:attrName>
                                        </p:attrNameLst>
                                      </p:cBhvr>
                                      <p:to>
                                        <p:strVal val="visible"/>
                                      </p:to>
                                    </p:set>
                                    <p:anim calcmode="lin" valueType="num">
                                      <p:cBhvr additive="base">
                                        <p:cTn id="7" dur="500" fill="hold"/>
                                        <p:tgtEl>
                                          <p:spTgt spid="14132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13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6" presetClass="path" presetSubtype="0" accel="50000" decel="50000" fill="hold" grpId="0" nodeType="clickEffect">
                                  <p:stCondLst>
                                    <p:cond delay="0"/>
                                  </p:stCondLst>
                                  <p:childTnLst>
                                    <p:animMotion origin="layout" path="M 2.77778E-7 4.07407E-6 L -0.28802 -0.89028 " pathEditMode="relative" rAng="0" ptsTypes="AA">
                                      <p:cBhvr>
                                        <p:cTn id="12" dur="1000" fill="hold"/>
                                        <p:tgtEl>
                                          <p:spTgt spid="12"/>
                                        </p:tgtEl>
                                        <p:attrNameLst>
                                          <p:attrName>ppt_x</p:attrName>
                                          <p:attrName>ppt_y</p:attrName>
                                        </p:attrNameLst>
                                      </p:cBhvr>
                                      <p:rCtr x="-14410" y="-44514"/>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41321">
                                            <p:txEl>
                                              <p:pRg st="1" end="1"/>
                                            </p:txEl>
                                          </p:spTgt>
                                        </p:tgtEl>
                                        <p:attrNameLst>
                                          <p:attrName>style.visibility</p:attrName>
                                        </p:attrNameLst>
                                      </p:cBhvr>
                                      <p:to>
                                        <p:strVal val="visible"/>
                                      </p:to>
                                    </p:set>
                                    <p:anim calcmode="lin" valueType="num">
                                      <p:cBhvr additive="base">
                                        <p:cTn id="17" dur="500" fill="hold"/>
                                        <p:tgtEl>
                                          <p:spTgt spid="14132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13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1321">
                                            <p:txEl>
                                              <p:pRg st="2" end="2"/>
                                            </p:txEl>
                                          </p:spTgt>
                                        </p:tgtEl>
                                        <p:attrNameLst>
                                          <p:attrName>style.visibility</p:attrName>
                                        </p:attrNameLst>
                                      </p:cBhvr>
                                      <p:to>
                                        <p:strVal val="visible"/>
                                      </p:to>
                                    </p:set>
                                    <p:anim calcmode="lin" valueType="num">
                                      <p:cBhvr additive="base">
                                        <p:cTn id="23" dur="500" fill="hold"/>
                                        <p:tgtEl>
                                          <p:spTgt spid="14132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13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1322">
                                            <p:txEl>
                                              <p:pRg st="0" end="0"/>
                                            </p:txEl>
                                          </p:spTgt>
                                        </p:tgtEl>
                                        <p:attrNameLst>
                                          <p:attrName>style.visibility</p:attrName>
                                        </p:attrNameLst>
                                      </p:cBhvr>
                                      <p:to>
                                        <p:strVal val="visible"/>
                                      </p:to>
                                    </p:set>
                                    <p:anim calcmode="lin" valueType="num">
                                      <p:cBhvr additive="base">
                                        <p:cTn id="29" dur="500" fill="hold"/>
                                        <p:tgtEl>
                                          <p:spTgt spid="141322">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132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6" name="Rectangle 2"/>
          <p:cNvSpPr>
            <a:spLocks noGrp="1" noChangeArrowheads="1"/>
          </p:cNvSpPr>
          <p:nvPr>
            <p:ph type="title" idx="4294967295"/>
          </p:nvPr>
        </p:nvSpPr>
        <p:spPr>
          <a:xfrm>
            <a:off x="685800" y="2438400"/>
            <a:ext cx="7772400" cy="1143000"/>
          </a:xfrm>
          <a:prstGeom prst="rect">
            <a:avLst/>
          </a:prstGeom>
        </p:spPr>
        <p:txBody>
          <a:bodyPr/>
          <a:lstStyle/>
          <a:p>
            <a:pPr>
              <a:defRPr/>
            </a:pPr>
            <a:r>
              <a:rPr lang="en-US" dirty="0"/>
              <a:t>Material for CSE 4111 </a:t>
            </a:r>
            <a:br>
              <a:rPr lang="en-US" dirty="0"/>
            </a:br>
            <a:r>
              <a:rPr lang="en-US" dirty="0"/>
              <a:t>but not for CSE2001</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38238"/>
            <a:ext cx="9315450" cy="458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sp>
        <p:nvSpPr>
          <p:cNvPr id="129027"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
        <p:nvSpPr>
          <p:cNvPr id="4" name="TextBox 3"/>
          <p:cNvSpPr txBox="1">
            <a:spLocks noChangeArrowheads="1"/>
          </p:cNvSpPr>
          <p:nvPr/>
        </p:nvSpPr>
        <p:spPr bwMode="auto">
          <a:xfrm>
            <a:off x="5313363" y="2114550"/>
            <a:ext cx="3529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1800" dirty="0">
                <a:solidFill>
                  <a:schemeClr val="bg2"/>
                </a:solidFill>
              </a:rPr>
              <a:t>Wait until we do  Rice’s Theorem</a:t>
            </a:r>
          </a:p>
        </p:txBody>
      </p:sp>
      <p:sp>
        <p:nvSpPr>
          <p:cNvPr id="5" name="TextBox 4"/>
          <p:cNvSpPr txBox="1">
            <a:spLocks noChangeArrowheads="1"/>
          </p:cNvSpPr>
          <p:nvPr/>
        </p:nvSpPr>
        <p:spPr bwMode="auto">
          <a:xfrm>
            <a:off x="5372100" y="3394075"/>
            <a:ext cx="35290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1800" dirty="0">
                <a:solidFill>
                  <a:schemeClr val="bg2"/>
                </a:solidFill>
              </a:rPr>
              <a:t>Wait until we do  Rice’s Theorem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8242"/>
                                        </p:tgtEl>
                                        <p:attrNameLst>
                                          <p:attrName>style.visibility</p:attrName>
                                        </p:attrNameLst>
                                      </p:cBhvr>
                                      <p:to>
                                        <p:strVal val="visible"/>
                                      </p:to>
                                    </p:set>
                                    <p:anim calcmode="lin" valueType="num">
                                      <p:cBhvr additive="base">
                                        <p:cTn id="7" dur="500" fill="hold"/>
                                        <p:tgtEl>
                                          <p:spTgt spid="138242"/>
                                        </p:tgtEl>
                                        <p:attrNameLst>
                                          <p:attrName>ppt_x</p:attrName>
                                        </p:attrNameLst>
                                      </p:cBhvr>
                                      <p:tavLst>
                                        <p:tav tm="0">
                                          <p:val>
                                            <p:strVal val="#ppt_x"/>
                                          </p:val>
                                        </p:tav>
                                        <p:tav tm="100000">
                                          <p:val>
                                            <p:strVal val="#ppt_x"/>
                                          </p:val>
                                        </p:tav>
                                      </p:tavLst>
                                    </p:anim>
                                    <p:anim calcmode="lin" valueType="num">
                                      <p:cBhvr additive="base">
                                        <p:cTn id="8" dur="500" fill="hold"/>
                                        <p:tgtEl>
                                          <p:spTgt spid="1382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3"/>
          <p:cNvSpPr txBox="1">
            <a:spLocks noChangeArrowheads="1"/>
          </p:cNvSpPr>
          <p:nvPr/>
        </p:nvSpPr>
        <p:spPr bwMode="auto">
          <a:xfrm>
            <a:off x="2943857" y="115888"/>
            <a:ext cx="32769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List of Problems</a:t>
            </a:r>
          </a:p>
        </p:txBody>
      </p:sp>
      <p:sp>
        <p:nvSpPr>
          <p:cNvPr id="6147" name="Text Box 6"/>
          <p:cNvSpPr txBox="1">
            <a:spLocks noChangeArrowheads="1"/>
          </p:cNvSpPr>
          <p:nvPr/>
        </p:nvSpPr>
        <p:spPr bwMode="auto">
          <a:xfrm>
            <a:off x="1057275" y="1550988"/>
            <a:ext cx="8986838"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at some point in computation on I}</a:t>
            </a:r>
          </a:p>
          <a:p>
            <a:pPr algn="l">
              <a:buFont typeface="Arial" pitchFamily="34" charset="0"/>
              <a:buChar char="•"/>
            </a:pPr>
            <a:r>
              <a:rPr lang="en-US" altLang="en-US" sz="2400"/>
              <a:t>{“M” | M halts empty string}</a:t>
            </a:r>
          </a:p>
          <a:p>
            <a:pPr algn="l"/>
            <a:endParaRPr lang="en-US" altLang="en-US" sz="2400"/>
          </a:p>
          <a:p>
            <a:pPr algn="l">
              <a:buFont typeface="Arial" pitchFamily="34" charset="0"/>
              <a:buChar char="•"/>
            </a:pPr>
            <a:r>
              <a:rPr lang="en-US" altLang="en-US" sz="2400"/>
              <a:t>{“M” | </a:t>
            </a:r>
            <a:r>
              <a:rPr lang="en-US" altLang="en-US" sz="2400">
                <a:cs typeface="Times New Roman" pitchFamily="18" charset="0"/>
                <a:sym typeface="Symbol" pitchFamily="18" charset="2"/>
              </a:rPr>
              <a:t>I, M halts on I</a:t>
            </a:r>
            <a:r>
              <a:rPr lang="en-US" altLang="en-US" sz="2400"/>
              <a:t>}</a:t>
            </a:r>
          </a:p>
          <a:p>
            <a:pPr algn="l"/>
            <a:endParaRPr lang="en-US" altLang="en-US" sz="2400"/>
          </a:p>
          <a:p>
            <a:pPr algn="l"/>
            <a:endParaRPr lang="en-US" altLang="en-US" sz="2400"/>
          </a:p>
          <a:p>
            <a:pPr algn="l">
              <a:buFont typeface="Arial" pitchFamily="34" charset="0"/>
              <a:buChar char="•"/>
            </a:pPr>
            <a:r>
              <a:rPr lang="en-US" altLang="en-US" sz="2400"/>
              <a:t>There is a fixed TM M</a:t>
            </a:r>
            <a:r>
              <a:rPr lang="en-US" altLang="en-US" sz="2400" baseline="30000"/>
              <a:t>* </a:t>
            </a:r>
            <a:r>
              <a:rPr lang="en-US" altLang="en-US" sz="2400"/>
              <a:t>{I | M</a:t>
            </a:r>
            <a:r>
              <a:rPr lang="en-US" altLang="en-US" sz="2400" baseline="30000"/>
              <a:t>*</a:t>
            </a:r>
            <a:r>
              <a:rPr lang="en-US" altLang="en-US" sz="2400"/>
              <a:t> halts on I}</a:t>
            </a:r>
          </a:p>
          <a:p>
            <a:pPr algn="l"/>
            <a:endParaRPr lang="en-US" altLang="en-US" sz="2400"/>
          </a:p>
        </p:txBody>
      </p:sp>
      <p:sp>
        <p:nvSpPr>
          <p:cNvPr id="6148" name="Rectangle 20"/>
          <p:cNvSpPr>
            <a:spLocks noChangeArrowheads="1"/>
          </p:cNvSpPr>
          <p:nvPr/>
        </p:nvSpPr>
        <p:spPr bwMode="auto">
          <a:xfrm>
            <a:off x="1908175" y="5084763"/>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149" name="Text Box 6"/>
          <p:cNvSpPr txBox="1">
            <a:spLocks noChangeArrowheads="1"/>
          </p:cNvSpPr>
          <p:nvPr/>
        </p:nvSpPr>
        <p:spPr bwMode="auto">
          <a:xfrm>
            <a:off x="1303338" y="57753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6150" name="Rectangle 20"/>
          <p:cNvSpPr>
            <a:spLocks noChangeArrowheads="1"/>
          </p:cNvSpPr>
          <p:nvPr/>
        </p:nvSpPr>
        <p:spPr bwMode="auto">
          <a:xfrm>
            <a:off x="-233363" y="95567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sym typeface="Symbol" pitchFamily="18" charset="2"/>
              </a:rPr>
              <a:t>≥</a:t>
            </a:r>
            <a:r>
              <a:rPr lang="en-US" altLang="en-US" sz="2400" baseline="-25000"/>
              <a:t>comp</a:t>
            </a:r>
            <a:r>
              <a:rPr lang="en-US" altLang="en-US" sz="2400"/>
              <a:t> </a:t>
            </a:r>
          </a:p>
        </p:txBody>
      </p:sp>
      <p:sp>
        <p:nvSpPr>
          <p:cNvPr id="11" name="Text Box 6"/>
          <p:cNvSpPr txBox="1">
            <a:spLocks noChangeArrowheads="1"/>
          </p:cNvSpPr>
          <p:nvPr/>
        </p:nvSpPr>
        <p:spPr bwMode="auto">
          <a:xfrm>
            <a:off x="-160338" y="549275"/>
            <a:ext cx="445770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Hence, equivalent.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3"/>
          <p:cNvGrpSpPr>
            <a:grpSpLocks/>
          </p:cNvGrpSpPr>
          <p:nvPr/>
        </p:nvGrpSpPr>
        <p:grpSpPr bwMode="auto">
          <a:xfrm flipH="1">
            <a:off x="7483475" y="3119438"/>
            <a:ext cx="1660525" cy="3743325"/>
            <a:chOff x="864" y="465"/>
            <a:chExt cx="1046" cy="2358"/>
          </a:xfrm>
        </p:grpSpPr>
        <p:grpSp>
          <p:nvGrpSpPr>
            <p:cNvPr id="130053" name="Group 4"/>
            <p:cNvGrpSpPr>
              <a:grpSpLocks/>
            </p:cNvGrpSpPr>
            <p:nvPr/>
          </p:nvGrpSpPr>
          <p:grpSpPr bwMode="auto">
            <a:xfrm>
              <a:off x="864" y="465"/>
              <a:ext cx="1008" cy="2319"/>
              <a:chOff x="587" y="528"/>
              <a:chExt cx="1008" cy="2319"/>
            </a:xfrm>
          </p:grpSpPr>
          <p:grpSp>
            <p:nvGrpSpPr>
              <p:cNvPr id="130056" name="Group 5"/>
              <p:cNvGrpSpPr>
                <a:grpSpLocks/>
              </p:cNvGrpSpPr>
              <p:nvPr/>
            </p:nvGrpSpPr>
            <p:grpSpPr bwMode="auto">
              <a:xfrm>
                <a:off x="587" y="528"/>
                <a:ext cx="1008" cy="2319"/>
                <a:chOff x="587" y="528"/>
                <a:chExt cx="1008" cy="2319"/>
              </a:xfrm>
            </p:grpSpPr>
            <p:grpSp>
              <p:nvGrpSpPr>
                <p:cNvPr id="130058" name="Group 6"/>
                <p:cNvGrpSpPr>
                  <a:grpSpLocks/>
                </p:cNvGrpSpPr>
                <p:nvPr/>
              </p:nvGrpSpPr>
              <p:grpSpPr bwMode="auto">
                <a:xfrm>
                  <a:off x="587" y="528"/>
                  <a:ext cx="1008" cy="2319"/>
                  <a:chOff x="1151" y="1104"/>
                  <a:chExt cx="686" cy="1741"/>
                </a:xfrm>
              </p:grpSpPr>
              <p:sp>
                <p:nvSpPr>
                  <p:cNvPr id="130065" name="Freeform 7"/>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66" name="Freeform 8"/>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67" name="Freeform 9"/>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68" name="Freeform 10"/>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69" name="Freeform 11"/>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70" name="Freeform 12"/>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0071" name="Group 13"/>
                  <p:cNvGrpSpPr>
                    <a:grpSpLocks/>
                  </p:cNvGrpSpPr>
                  <p:nvPr/>
                </p:nvGrpSpPr>
                <p:grpSpPr bwMode="auto">
                  <a:xfrm flipH="1">
                    <a:off x="1212" y="1104"/>
                    <a:ext cx="277" cy="235"/>
                    <a:chOff x="1590" y="1104"/>
                    <a:chExt cx="277" cy="235"/>
                  </a:xfrm>
                </p:grpSpPr>
                <p:sp>
                  <p:nvSpPr>
                    <p:cNvPr id="130072" name="Freeform 14"/>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73" name="Freeform 15"/>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74" name="Freeform 16"/>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75" name="Freeform 17"/>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30059" name="Group 18"/>
                <p:cNvGrpSpPr>
                  <a:grpSpLocks/>
                </p:cNvGrpSpPr>
                <p:nvPr/>
              </p:nvGrpSpPr>
              <p:grpSpPr bwMode="auto">
                <a:xfrm rot="4286940" flipH="1">
                  <a:off x="1038" y="766"/>
                  <a:ext cx="141" cy="50"/>
                  <a:chOff x="4032" y="2817"/>
                  <a:chExt cx="417" cy="635"/>
                </a:xfrm>
              </p:grpSpPr>
              <p:sp>
                <p:nvSpPr>
                  <p:cNvPr id="130063" name="Oval 19"/>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0064" name="Oval 20"/>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0060" name="Group 21"/>
                <p:cNvGrpSpPr>
                  <a:grpSpLocks/>
                </p:cNvGrpSpPr>
                <p:nvPr/>
              </p:nvGrpSpPr>
              <p:grpSpPr bwMode="auto">
                <a:xfrm rot="4286940" flipH="1">
                  <a:off x="962" y="766"/>
                  <a:ext cx="141" cy="50"/>
                  <a:chOff x="4032" y="2817"/>
                  <a:chExt cx="417" cy="635"/>
                </a:xfrm>
              </p:grpSpPr>
              <p:sp>
                <p:nvSpPr>
                  <p:cNvPr id="130061" name="Oval 22"/>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0062" name="Oval 23"/>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sp>
            <p:nvSpPr>
              <p:cNvPr id="130057" name="Oval 24"/>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grpSp>
        <p:sp>
          <p:nvSpPr>
            <p:cNvPr id="130054" name="Freeform 25"/>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055" name="Freeform 26"/>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0051"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
        <p:nvSpPr>
          <p:cNvPr id="130052" name="AutoShape 2"/>
          <p:cNvSpPr>
            <a:spLocks noChangeArrowheads="1"/>
          </p:cNvSpPr>
          <p:nvPr/>
        </p:nvSpPr>
        <p:spPr bwMode="auto">
          <a:xfrm>
            <a:off x="684213" y="1022350"/>
            <a:ext cx="6799262" cy="3414713"/>
          </a:xfrm>
          <a:prstGeom prst="wedgeRoundRectCallout">
            <a:avLst>
              <a:gd name="adj1" fmla="val 60051"/>
              <a:gd name="adj2" fmla="val 35852"/>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3200">
                <a:latin typeface="Arial Rounded MT Bold" pitchFamily="34" charset="0"/>
              </a:rPr>
              <a:t>Now that we have established that the Halting Problem </a:t>
            </a:r>
            <a:br>
              <a:rPr lang="en-US" altLang="en-US" sz="3200">
                <a:latin typeface="Arial Rounded MT Bold" pitchFamily="34" charset="0"/>
              </a:rPr>
            </a:br>
            <a:r>
              <a:rPr lang="en-US" altLang="en-US" sz="3200">
                <a:latin typeface="Arial Rounded MT Bold" pitchFamily="34" charset="0"/>
              </a:rPr>
              <a:t>and its friends are undecidable, we can use it for a jumping off point for more “natural” undecidability results.</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15" name="TextBox 14"/>
          <p:cNvSpPr txBox="1">
            <a:spLocks noChangeArrowheads="1"/>
          </p:cNvSpPr>
          <p:nvPr/>
        </p:nvSpPr>
        <p:spPr bwMode="auto">
          <a:xfrm>
            <a:off x="395288" y="476250"/>
            <a:ext cx="69135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input is a finite collection of dominoes</a:t>
            </a:r>
          </a:p>
        </p:txBody>
      </p:sp>
      <p:sp>
        <p:nvSpPr>
          <p:cNvPr id="64" name="TextBox 63"/>
          <p:cNvSpPr txBox="1">
            <a:spLocks noChangeArrowheads="1"/>
          </p:cNvSpPr>
          <p:nvPr/>
        </p:nvSpPr>
        <p:spPr bwMode="auto">
          <a:xfrm>
            <a:off x="323850" y="2041525"/>
            <a:ext cx="80645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finite sequence of the dominoes </a:t>
            </a:r>
            <a:br>
              <a:rPr lang="en-CA" altLang="en-US"/>
            </a:br>
            <a:r>
              <a:rPr lang="en-CA" altLang="en-US"/>
              <a:t>  (with repeats)</a:t>
            </a:r>
          </a:p>
        </p:txBody>
      </p:sp>
      <p:grpSp>
        <p:nvGrpSpPr>
          <p:cNvPr id="2" name="Group 89"/>
          <p:cNvGrpSpPr>
            <a:grpSpLocks/>
          </p:cNvGrpSpPr>
          <p:nvPr/>
        </p:nvGrpSpPr>
        <p:grpSpPr bwMode="auto">
          <a:xfrm>
            <a:off x="1547813" y="2852738"/>
            <a:ext cx="3067050" cy="984250"/>
            <a:chOff x="2088722" y="3975391"/>
            <a:chExt cx="3066682" cy="983780"/>
          </a:xfrm>
        </p:grpSpPr>
        <p:grpSp>
          <p:nvGrpSpPr>
            <p:cNvPr id="131117" name="Group 20"/>
            <p:cNvGrpSpPr>
              <a:grpSpLocks/>
            </p:cNvGrpSpPr>
            <p:nvPr/>
          </p:nvGrpSpPr>
          <p:grpSpPr bwMode="auto">
            <a:xfrm>
              <a:off x="2651029" y="4005064"/>
              <a:ext cx="522900" cy="954107"/>
              <a:chOff x="2771800" y="3122965"/>
              <a:chExt cx="522900" cy="954107"/>
            </a:xfrm>
          </p:grpSpPr>
          <p:sp>
            <p:nvSpPr>
              <p:cNvPr id="131134" name="Rectangle 15"/>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b</a:t>
                </a:r>
              </a:p>
              <a:p>
                <a:r>
                  <a:rPr lang="en-CA" altLang="en-US"/>
                  <a:t>ca</a:t>
                </a:r>
              </a:p>
            </p:txBody>
          </p:sp>
          <p:cxnSp>
            <p:nvCxnSpPr>
              <p:cNvPr id="131135"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36" name="Double Bracket 1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1118" name="Group 26"/>
            <p:cNvGrpSpPr>
              <a:grpSpLocks/>
            </p:cNvGrpSpPr>
            <p:nvPr/>
          </p:nvGrpSpPr>
          <p:grpSpPr bwMode="auto">
            <a:xfrm>
              <a:off x="2088722" y="4005064"/>
              <a:ext cx="522900" cy="954107"/>
              <a:chOff x="2771800" y="3122965"/>
              <a:chExt cx="522900" cy="954107"/>
            </a:xfrm>
          </p:grpSpPr>
          <p:sp>
            <p:nvSpPr>
              <p:cNvPr id="131131" name="Rectangle 27"/>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31132"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33" name="Double Bracket 2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1119" name="Group 31"/>
            <p:cNvGrpSpPr>
              <a:grpSpLocks/>
            </p:cNvGrpSpPr>
            <p:nvPr/>
          </p:nvGrpSpPr>
          <p:grpSpPr bwMode="auto">
            <a:xfrm>
              <a:off x="3212315" y="3991333"/>
              <a:ext cx="522900" cy="954107"/>
              <a:chOff x="2771800" y="3122965"/>
              <a:chExt cx="522900" cy="954107"/>
            </a:xfrm>
          </p:grpSpPr>
          <p:sp>
            <p:nvSpPr>
              <p:cNvPr id="131128" name="Rectangle 32"/>
              <p:cNvSpPr>
                <a:spLocks noChangeArrowheads="1"/>
              </p:cNvSpPr>
              <p:nvPr/>
            </p:nvSpPr>
            <p:spPr bwMode="auto">
              <a:xfrm>
                <a:off x="2782219"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ca</a:t>
                </a:r>
              </a:p>
              <a:p>
                <a:r>
                  <a:rPr lang="en-CA" altLang="en-US"/>
                  <a:t>a</a:t>
                </a:r>
              </a:p>
            </p:txBody>
          </p:sp>
          <p:cxnSp>
            <p:nvCxnSpPr>
              <p:cNvPr id="131129"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30" name="Double Bracket 3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1120" name="Group 36"/>
            <p:cNvGrpSpPr>
              <a:grpSpLocks/>
            </p:cNvGrpSpPr>
            <p:nvPr/>
          </p:nvGrpSpPr>
          <p:grpSpPr bwMode="auto">
            <a:xfrm>
              <a:off x="4211960" y="3975391"/>
              <a:ext cx="943444" cy="954107"/>
              <a:chOff x="2692452" y="3122965"/>
              <a:chExt cx="681597" cy="954107"/>
            </a:xfrm>
          </p:grpSpPr>
          <p:sp>
            <p:nvSpPr>
              <p:cNvPr id="131125" name="Rectangle 37"/>
              <p:cNvSpPr>
                <a:spLocks noChangeArrowheads="1"/>
              </p:cNvSpPr>
              <p:nvPr/>
            </p:nvSpPr>
            <p:spPr bwMode="auto">
              <a:xfrm>
                <a:off x="2692452" y="3122965"/>
                <a:ext cx="6815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abc</a:t>
                </a:r>
              </a:p>
              <a:p>
                <a:r>
                  <a:rPr lang="en-CA" altLang="en-US"/>
                  <a:t>c</a:t>
                </a:r>
              </a:p>
            </p:txBody>
          </p:sp>
          <p:cxnSp>
            <p:nvCxnSpPr>
              <p:cNvPr id="131126"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27" name="Double Bracket 3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1121" name="Group 64"/>
            <p:cNvGrpSpPr>
              <a:grpSpLocks/>
            </p:cNvGrpSpPr>
            <p:nvPr/>
          </p:nvGrpSpPr>
          <p:grpSpPr bwMode="auto">
            <a:xfrm>
              <a:off x="3769535" y="3988130"/>
              <a:ext cx="522900" cy="954107"/>
              <a:chOff x="2771800" y="3122965"/>
              <a:chExt cx="522900" cy="954107"/>
            </a:xfrm>
          </p:grpSpPr>
          <p:sp>
            <p:nvSpPr>
              <p:cNvPr id="131122" name="Rectangle 65"/>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31123"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24" name="Double Bracket 6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sp>
        <p:nvSpPr>
          <p:cNvPr id="91" name="TextBox 90"/>
          <p:cNvSpPr txBox="1">
            <a:spLocks noChangeArrowheads="1"/>
          </p:cNvSpPr>
          <p:nvPr/>
        </p:nvSpPr>
        <p:spPr bwMode="auto">
          <a:xfrm>
            <a:off x="323850" y="3770313"/>
            <a:ext cx="80645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So that the combined string on the top</a:t>
            </a:r>
            <a:br>
              <a:rPr lang="en-CA" altLang="en-US"/>
            </a:br>
            <a:r>
              <a:rPr lang="en-CA" altLang="en-US"/>
              <a:t>  is the same as that on the bottom</a:t>
            </a:r>
          </a:p>
        </p:txBody>
      </p:sp>
      <p:grpSp>
        <p:nvGrpSpPr>
          <p:cNvPr id="8" name="Group 167"/>
          <p:cNvGrpSpPr>
            <a:grpSpLocks/>
          </p:cNvGrpSpPr>
          <p:nvPr/>
        </p:nvGrpSpPr>
        <p:grpSpPr bwMode="auto">
          <a:xfrm>
            <a:off x="1692275" y="4778375"/>
            <a:ext cx="2124075" cy="954088"/>
            <a:chOff x="1907704" y="5643245"/>
            <a:chExt cx="2124299" cy="954107"/>
          </a:xfrm>
        </p:grpSpPr>
        <p:sp>
          <p:nvSpPr>
            <p:cNvPr id="131104" name="Rectangle 73"/>
            <p:cNvSpPr>
              <a:spLocks noChangeArrowheads="1"/>
            </p:cNvSpPr>
            <p:nvPr/>
          </p:nvSpPr>
          <p:spPr bwMode="auto">
            <a:xfrm>
              <a:off x="1907704" y="5643245"/>
              <a:ext cx="21242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 b c a a a b c</a:t>
              </a:r>
            </a:p>
            <a:p>
              <a:r>
                <a:rPr lang="en-CA" altLang="en-US"/>
                <a:t>a b c a a a b c</a:t>
              </a:r>
            </a:p>
          </p:txBody>
        </p:sp>
        <p:cxnSp>
          <p:nvCxnSpPr>
            <p:cNvPr id="131105" name="Straight Connector 130"/>
            <p:cNvCxnSpPr>
              <a:cxnSpLocks noChangeShapeType="1"/>
            </p:cNvCxnSpPr>
            <p:nvPr/>
          </p:nvCxnSpPr>
          <p:spPr bwMode="auto">
            <a:xfrm rot="16200000" flipH="1">
              <a:off x="2015219" y="59000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06" name="Straight Connector 146"/>
            <p:cNvCxnSpPr>
              <a:cxnSpLocks noChangeShapeType="1"/>
            </p:cNvCxnSpPr>
            <p:nvPr/>
          </p:nvCxnSpPr>
          <p:spPr bwMode="auto">
            <a:xfrm rot="16200000" flipH="1">
              <a:off x="2290512"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07" name="Straight Connector 147"/>
            <p:cNvCxnSpPr>
              <a:cxnSpLocks noChangeShapeType="1"/>
            </p:cNvCxnSpPr>
            <p:nvPr/>
          </p:nvCxnSpPr>
          <p:spPr bwMode="auto">
            <a:xfrm rot="16200000" flipH="1">
              <a:off x="2777634"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08" name="Straight Connector 148"/>
            <p:cNvCxnSpPr>
              <a:cxnSpLocks noChangeShapeType="1"/>
            </p:cNvCxnSpPr>
            <p:nvPr/>
          </p:nvCxnSpPr>
          <p:spPr bwMode="auto">
            <a:xfrm rot="16200000" flipH="1">
              <a:off x="3027526"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09" name="Straight Connector 149"/>
            <p:cNvCxnSpPr>
              <a:cxnSpLocks noChangeShapeType="1"/>
            </p:cNvCxnSpPr>
            <p:nvPr/>
          </p:nvCxnSpPr>
          <p:spPr bwMode="auto">
            <a:xfrm rot="16200000" flipH="1">
              <a:off x="3531582" y="635009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0" name="Straight Connector 150"/>
            <p:cNvCxnSpPr>
              <a:cxnSpLocks noChangeShapeType="1"/>
            </p:cNvCxnSpPr>
            <p:nvPr/>
          </p:nvCxnSpPr>
          <p:spPr bwMode="auto">
            <a:xfrm rot="16200000" flipH="1">
              <a:off x="3035993" y="635856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1" name="Straight Connector 151"/>
            <p:cNvCxnSpPr>
              <a:cxnSpLocks noChangeShapeType="1"/>
            </p:cNvCxnSpPr>
            <p:nvPr/>
          </p:nvCxnSpPr>
          <p:spPr bwMode="auto">
            <a:xfrm rot="16200000" flipH="1">
              <a:off x="2777634"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2" name="Straight Connector 152"/>
            <p:cNvCxnSpPr>
              <a:cxnSpLocks noChangeShapeType="1"/>
            </p:cNvCxnSpPr>
            <p:nvPr/>
          </p:nvCxnSpPr>
          <p:spPr bwMode="auto">
            <a:xfrm rot="16200000" flipH="1">
              <a:off x="2290512"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3" name="Straight Connector 153"/>
            <p:cNvCxnSpPr>
              <a:cxnSpLocks noChangeShapeType="1"/>
            </p:cNvCxnSpPr>
            <p:nvPr/>
          </p:nvCxnSpPr>
          <p:spPr bwMode="auto">
            <a:xfrm>
              <a:off x="2209333" y="6084829"/>
              <a:ext cx="265967" cy="9740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4" name="Straight Connector 156"/>
            <p:cNvCxnSpPr>
              <a:cxnSpLocks noChangeShapeType="1"/>
            </p:cNvCxnSpPr>
            <p:nvPr/>
          </p:nvCxnSpPr>
          <p:spPr bwMode="auto">
            <a:xfrm>
              <a:off x="2483768" y="6093296"/>
              <a:ext cx="478655" cy="88942"/>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5" name="Straight Connector 158"/>
            <p:cNvCxnSpPr>
              <a:cxnSpLocks noChangeShapeType="1"/>
            </p:cNvCxnSpPr>
            <p:nvPr/>
          </p:nvCxnSpPr>
          <p:spPr bwMode="auto">
            <a:xfrm>
              <a:off x="2987824" y="6089101"/>
              <a:ext cx="226443" cy="8467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31116" name="Straight Connector 163"/>
            <p:cNvCxnSpPr>
              <a:cxnSpLocks noChangeShapeType="1"/>
            </p:cNvCxnSpPr>
            <p:nvPr/>
          </p:nvCxnSpPr>
          <p:spPr bwMode="auto">
            <a:xfrm>
              <a:off x="3229249" y="6089101"/>
              <a:ext cx="495589" cy="7620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169" name="TextBox 168"/>
          <p:cNvSpPr txBox="1">
            <a:spLocks noChangeArrowheads="1"/>
          </p:cNvSpPr>
          <p:nvPr/>
        </p:nvSpPr>
        <p:spPr bwMode="auto">
          <a:xfrm>
            <a:off x="323850" y="5695950"/>
            <a:ext cx="9001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PCP = {“P”  | P is a collection of dominoes with a solution}</a:t>
            </a:r>
          </a:p>
        </p:txBody>
      </p:sp>
      <p:grpSp>
        <p:nvGrpSpPr>
          <p:cNvPr id="9" name="Group 171"/>
          <p:cNvGrpSpPr>
            <a:grpSpLocks/>
          </p:cNvGrpSpPr>
          <p:nvPr/>
        </p:nvGrpSpPr>
        <p:grpSpPr bwMode="auto">
          <a:xfrm>
            <a:off x="700088" y="1052513"/>
            <a:ext cx="4016375" cy="1098550"/>
            <a:chOff x="916332" y="1052736"/>
            <a:chExt cx="4015708" cy="1098123"/>
          </a:xfrm>
        </p:grpSpPr>
        <p:grpSp>
          <p:nvGrpSpPr>
            <p:cNvPr id="131083" name="Group 42"/>
            <p:cNvGrpSpPr>
              <a:grpSpLocks/>
            </p:cNvGrpSpPr>
            <p:nvPr/>
          </p:nvGrpSpPr>
          <p:grpSpPr bwMode="auto">
            <a:xfrm>
              <a:off x="1763688" y="1052736"/>
              <a:ext cx="522900" cy="954107"/>
              <a:chOff x="2771800" y="3122965"/>
              <a:chExt cx="522900" cy="954107"/>
            </a:xfrm>
          </p:grpSpPr>
          <p:sp>
            <p:nvSpPr>
              <p:cNvPr id="131101" name="Rectangle 43"/>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b</a:t>
                </a:r>
              </a:p>
              <a:p>
                <a:r>
                  <a:rPr lang="en-CA" altLang="en-US"/>
                  <a:t>ca</a:t>
                </a:r>
              </a:p>
            </p:txBody>
          </p:sp>
          <p:cxnSp>
            <p:nvCxnSpPr>
              <p:cNvPr id="131102"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03"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31084" name="Rectangle 46"/>
            <p:cNvSpPr>
              <a:spLocks noChangeArrowheads="1"/>
            </p:cNvSpPr>
            <p:nvPr/>
          </p:nvSpPr>
          <p:spPr bwMode="auto">
            <a:xfrm>
              <a:off x="220933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31085" name="Group 47"/>
            <p:cNvGrpSpPr>
              <a:grpSpLocks/>
            </p:cNvGrpSpPr>
            <p:nvPr/>
          </p:nvGrpSpPr>
          <p:grpSpPr bwMode="auto">
            <a:xfrm>
              <a:off x="2483768" y="1052736"/>
              <a:ext cx="522900" cy="954107"/>
              <a:chOff x="2771800" y="3122965"/>
              <a:chExt cx="522900" cy="954107"/>
            </a:xfrm>
          </p:grpSpPr>
          <p:sp>
            <p:nvSpPr>
              <p:cNvPr id="131098" name="Rectangle 48"/>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31099" name="Straight Connector 4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100" name="Double Bracket 5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31086" name="Rectangle 51"/>
            <p:cNvSpPr>
              <a:spLocks noChangeArrowheads="1"/>
            </p:cNvSpPr>
            <p:nvPr/>
          </p:nvSpPr>
          <p:spPr bwMode="auto">
            <a:xfrm>
              <a:off x="292941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31087" name="Group 52"/>
            <p:cNvGrpSpPr>
              <a:grpSpLocks/>
            </p:cNvGrpSpPr>
            <p:nvPr/>
          </p:nvGrpSpPr>
          <p:grpSpPr bwMode="auto">
            <a:xfrm>
              <a:off x="3203848" y="1052736"/>
              <a:ext cx="522900" cy="954107"/>
              <a:chOff x="2771800" y="3122965"/>
              <a:chExt cx="522900" cy="954107"/>
            </a:xfrm>
          </p:grpSpPr>
          <p:sp>
            <p:nvSpPr>
              <p:cNvPr id="131095" name="Rectangle 53"/>
              <p:cNvSpPr>
                <a:spLocks noChangeArrowheads="1"/>
              </p:cNvSpPr>
              <p:nvPr/>
            </p:nvSpPr>
            <p:spPr bwMode="auto">
              <a:xfrm>
                <a:off x="2782219"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ca</a:t>
                </a:r>
              </a:p>
              <a:p>
                <a:r>
                  <a:rPr lang="en-CA" altLang="en-US"/>
                  <a:t>a</a:t>
                </a:r>
              </a:p>
            </p:txBody>
          </p:sp>
          <p:cxnSp>
            <p:nvCxnSpPr>
              <p:cNvPr id="131096" name="Straight Connector 5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097" name="Double Bracket 5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31088" name="Rectangle 56"/>
            <p:cNvSpPr>
              <a:spLocks noChangeArrowheads="1"/>
            </p:cNvSpPr>
            <p:nvPr/>
          </p:nvSpPr>
          <p:spPr bwMode="auto">
            <a:xfrm>
              <a:off x="364949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31089" name="Group 57"/>
            <p:cNvGrpSpPr>
              <a:grpSpLocks/>
            </p:cNvGrpSpPr>
            <p:nvPr/>
          </p:nvGrpSpPr>
          <p:grpSpPr bwMode="auto">
            <a:xfrm>
              <a:off x="3844580" y="1052736"/>
              <a:ext cx="943444" cy="954107"/>
              <a:chOff x="2692452" y="3122965"/>
              <a:chExt cx="681597" cy="954107"/>
            </a:xfrm>
          </p:grpSpPr>
          <p:sp>
            <p:nvSpPr>
              <p:cNvPr id="131092" name="Rectangle 58"/>
              <p:cNvSpPr>
                <a:spLocks noChangeArrowheads="1"/>
              </p:cNvSpPr>
              <p:nvPr/>
            </p:nvSpPr>
            <p:spPr bwMode="auto">
              <a:xfrm>
                <a:off x="2692452" y="3122965"/>
                <a:ext cx="6815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abc</a:t>
                </a:r>
              </a:p>
              <a:p>
                <a:r>
                  <a:rPr lang="en-CA" altLang="en-US"/>
                  <a:t>c</a:t>
                </a:r>
              </a:p>
            </p:txBody>
          </p:sp>
          <p:cxnSp>
            <p:nvCxnSpPr>
              <p:cNvPr id="131093" name="Straight Connector 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1094" name="Double Bracket 6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31090" name="Double Brace 61"/>
            <p:cNvSpPr>
              <a:spLocks noChangeArrowheads="1"/>
            </p:cNvSpPr>
            <p:nvPr/>
          </p:nvSpPr>
          <p:spPr bwMode="auto">
            <a:xfrm>
              <a:off x="1475656" y="1052736"/>
              <a:ext cx="3456384" cy="1098123"/>
            </a:xfrm>
            <a:prstGeom prst="bracePair">
              <a:avLst>
                <a:gd name="adj" fmla="val 8333"/>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1091" name="Rectangle 169"/>
            <p:cNvSpPr>
              <a:spLocks noChangeArrowheads="1"/>
            </p:cNvSpPr>
            <p:nvPr/>
          </p:nvSpPr>
          <p:spPr bwMode="auto">
            <a:xfrm>
              <a:off x="916332" y="1321604"/>
              <a:ext cx="7532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a:t>P = </a:t>
              </a:r>
            </a:p>
          </p:txBody>
        </p:sp>
      </p:grpSp>
      <p:sp>
        <p:nvSpPr>
          <p:cNvPr id="171" name="TextBox 170"/>
          <p:cNvSpPr txBox="1">
            <a:spLocks noChangeArrowheads="1"/>
          </p:cNvSpPr>
          <p:nvPr/>
        </p:nvSpPr>
        <p:spPr bwMode="auto">
          <a:xfrm>
            <a:off x="323850" y="6146800"/>
            <a:ext cx="86042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PCP is undecidable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500" fill="hold"/>
                                        <p:tgtEl>
                                          <p:spTgt spid="91"/>
                                        </p:tgtEl>
                                        <p:attrNameLst>
                                          <p:attrName>ppt_x</p:attrName>
                                        </p:attrNameLst>
                                      </p:cBhvr>
                                      <p:tavLst>
                                        <p:tav tm="0">
                                          <p:val>
                                            <p:strVal val="0-#ppt_w/2"/>
                                          </p:val>
                                        </p:tav>
                                        <p:tav tm="100000">
                                          <p:val>
                                            <p:strVal val="#ppt_x"/>
                                          </p:val>
                                        </p:tav>
                                      </p:tavLst>
                                    </p:anim>
                                    <p:anim calcmode="lin" valueType="num">
                                      <p:cBhvr additive="base">
                                        <p:cTn id="28" dur="500" fill="hold"/>
                                        <p:tgtEl>
                                          <p:spTgt spid="91"/>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9"/>
                                        </p:tgtEl>
                                        <p:attrNameLst>
                                          <p:attrName>style.visibility</p:attrName>
                                        </p:attrNameLst>
                                      </p:cBhvr>
                                      <p:to>
                                        <p:strVal val="visible"/>
                                      </p:to>
                                    </p:set>
                                    <p:anim calcmode="lin" valueType="num">
                                      <p:cBhvr additive="base">
                                        <p:cTn id="37" dur="500" fill="hold"/>
                                        <p:tgtEl>
                                          <p:spTgt spid="169"/>
                                        </p:tgtEl>
                                        <p:attrNameLst>
                                          <p:attrName>ppt_x</p:attrName>
                                        </p:attrNameLst>
                                      </p:cBhvr>
                                      <p:tavLst>
                                        <p:tav tm="0">
                                          <p:val>
                                            <p:strVal val="0-#ppt_w/2"/>
                                          </p:val>
                                        </p:tav>
                                        <p:tav tm="100000">
                                          <p:val>
                                            <p:strVal val="#ppt_x"/>
                                          </p:val>
                                        </p:tav>
                                      </p:tavLst>
                                    </p:anim>
                                    <p:anim calcmode="lin" valueType="num">
                                      <p:cBhvr additive="base">
                                        <p:cTn id="38"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71"/>
                                        </p:tgtEl>
                                        <p:attrNameLst>
                                          <p:attrName>style.visibility</p:attrName>
                                        </p:attrNameLst>
                                      </p:cBhvr>
                                      <p:to>
                                        <p:strVal val="visible"/>
                                      </p:to>
                                    </p:set>
                                    <p:anim calcmode="lin" valueType="num">
                                      <p:cBhvr additive="base">
                                        <p:cTn id="43" dur="500" fill="hold"/>
                                        <p:tgtEl>
                                          <p:spTgt spid="171"/>
                                        </p:tgtEl>
                                        <p:attrNameLst>
                                          <p:attrName>ppt_x</p:attrName>
                                        </p:attrNameLst>
                                      </p:cBhvr>
                                      <p:tavLst>
                                        <p:tav tm="0">
                                          <p:val>
                                            <p:strVal val="0-#ppt_w/2"/>
                                          </p:val>
                                        </p:tav>
                                        <p:tav tm="100000">
                                          <p:val>
                                            <p:strVal val="#ppt_x"/>
                                          </p:val>
                                        </p:tav>
                                      </p:tavLst>
                                    </p:anim>
                                    <p:anim calcmode="lin" valueType="num">
                                      <p:cBhvr additive="base">
                                        <p:cTn id="44" dur="500" fill="hold"/>
                                        <p:tgtEl>
                                          <p:spTgt spid="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91" grpId="0"/>
      <p:bldP spid="169" grpId="0"/>
      <p:bldP spid="17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3211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3212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3211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3211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4464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52975" y="5589588"/>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248150" y="506413"/>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grpSp>
        <p:nvGrpSpPr>
          <p:cNvPr id="6" name="Group 17"/>
          <p:cNvGrpSpPr>
            <a:grpSpLocks/>
          </p:cNvGrpSpPr>
          <p:nvPr/>
        </p:nvGrpSpPr>
        <p:grpSpPr bwMode="auto">
          <a:xfrm>
            <a:off x="1258888" y="1470025"/>
            <a:ext cx="2319337" cy="1385888"/>
            <a:chOff x="793" y="926"/>
            <a:chExt cx="1461" cy="873"/>
          </a:xfrm>
        </p:grpSpPr>
        <p:sp>
          <p:nvSpPr>
            <p:cNvPr id="13211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32116" name="Rectangle 19"/>
            <p:cNvSpPr>
              <a:spLocks noChangeArrowheads="1"/>
            </p:cNvSpPr>
            <p:nvPr/>
          </p:nvSpPr>
          <p:spPr bwMode="auto">
            <a:xfrm>
              <a:off x="793" y="926"/>
              <a:ext cx="146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Yes M(I) halts</a:t>
              </a:r>
            </a:p>
          </p:txBody>
        </p:sp>
      </p:grpSp>
      <p:grpSp>
        <p:nvGrpSpPr>
          <p:cNvPr id="7" name="Group 24"/>
          <p:cNvGrpSpPr>
            <a:grpSpLocks/>
          </p:cNvGrpSpPr>
          <p:nvPr/>
        </p:nvGrpSpPr>
        <p:grpSpPr bwMode="auto">
          <a:xfrm>
            <a:off x="3670300" y="2606675"/>
            <a:ext cx="3349625" cy="1612900"/>
            <a:chOff x="3669803" y="3111351"/>
            <a:chExt cx="3350469" cy="1613793"/>
          </a:xfrm>
        </p:grpSpPr>
        <p:sp>
          <p:nvSpPr>
            <p:cNvPr id="132112" name="Text Box 35"/>
            <p:cNvSpPr txBox="1">
              <a:spLocks noChangeArrowheads="1"/>
            </p:cNvSpPr>
            <p:nvPr/>
          </p:nvSpPr>
          <p:spPr bwMode="auto">
            <a:xfrm>
              <a:off x="4730647" y="3111351"/>
              <a:ext cx="10717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“P” </a:t>
              </a:r>
            </a:p>
          </p:txBody>
        </p:sp>
        <p:sp>
          <p:nvSpPr>
            <p:cNvPr id="132113"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32114" name="Text Box 35"/>
            <p:cNvSpPr txBox="1">
              <a:spLocks noChangeArrowheads="1"/>
            </p:cNvSpPr>
            <p:nvPr/>
          </p:nvSpPr>
          <p:spPr bwMode="auto">
            <a:xfrm>
              <a:off x="3669803" y="3452807"/>
              <a:ext cx="33504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dominos in P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357563" cy="519113"/>
            <a:chOff x="3683000" y="4855319"/>
            <a:chExt cx="3358189" cy="519112"/>
          </a:xfrm>
        </p:grpSpPr>
        <p:sp>
          <p:nvSpPr>
            <p:cNvPr id="132110"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32111" name="Rectangle 23"/>
            <p:cNvSpPr>
              <a:spLocks noChangeArrowheads="1"/>
            </p:cNvSpPr>
            <p:nvPr/>
          </p:nvSpPr>
          <p:spPr bwMode="auto">
            <a:xfrm>
              <a:off x="3707904" y="4855319"/>
              <a:ext cx="3333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there is a solution</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a:grpSpLocks/>
          </p:cNvGrpSpPr>
          <p:nvPr/>
        </p:nvGrpSpPr>
        <p:grpSpPr bwMode="auto">
          <a:xfrm>
            <a:off x="228600" y="2349500"/>
            <a:ext cx="8686800" cy="1776413"/>
            <a:chOff x="228600" y="2349500"/>
            <a:chExt cx="8686800" cy="1776413"/>
          </a:xfrm>
        </p:grpSpPr>
        <p:sp>
          <p:nvSpPr>
            <p:cNvPr id="1351723" name="Text Box 43"/>
            <p:cNvSpPr txBox="1">
              <a:spLocks noChangeArrowheads="1"/>
            </p:cNvSpPr>
            <p:nvPr/>
          </p:nvSpPr>
          <p:spPr bwMode="auto">
            <a:xfrm>
              <a:off x="228600" y="2349500"/>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configuration of the TM as a string</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giving the contents of the tape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and the current state inserted where the head is.</a:t>
              </a:r>
            </a:p>
          </p:txBody>
        </p:sp>
        <p:sp>
          <p:nvSpPr>
            <p:cNvPr id="23" name="Text Box 43"/>
            <p:cNvSpPr txBox="1">
              <a:spLocks noChangeArrowheads="1"/>
            </p:cNvSpPr>
            <p:nvPr/>
          </p:nvSpPr>
          <p:spPr bwMode="auto">
            <a:xfrm>
              <a:off x="2854325" y="3663950"/>
              <a:ext cx="3086100" cy="461963"/>
            </a:xfrm>
            <a:prstGeom prst="rect">
              <a:avLst/>
            </a:prstGeom>
            <a:noFill/>
            <a:ln w="38100" cap="sq">
              <a:noFill/>
              <a:miter lim="800000"/>
              <a:headEnd/>
              <a:tailEnd/>
            </a:ln>
            <a:effectLst/>
          </p:spPr>
          <p:txBody>
            <a:bodyPr lIns="274320" rIns="274320">
              <a:spAutoFit/>
            </a:bodyPr>
            <a:lstStyle/>
            <a:p>
              <a:pPr algn="l">
                <a:defRPr/>
              </a:pP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10010</a:t>
              </a:r>
              <a:endParaRPr lang="en-US" sz="2400" dirty="0">
                <a:effectLst>
                  <a:outerShdw blurRad="38100" dist="38100" dir="2700000" algn="tl">
                    <a:srgbClr val="000000"/>
                  </a:outerShdw>
                </a:effectLst>
              </a:endParaRPr>
            </a:p>
          </p:txBody>
        </p:sp>
      </p:gr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3137"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grpSp>
        <p:nvGrpSpPr>
          <p:cNvPr id="2" name="Group 51"/>
          <p:cNvGrpSpPr>
            <a:grpSpLocks/>
          </p:cNvGrpSpPr>
          <p:nvPr/>
        </p:nvGrpSpPr>
        <p:grpSpPr bwMode="auto">
          <a:xfrm>
            <a:off x="1187450" y="4224338"/>
            <a:ext cx="1044575" cy="533400"/>
            <a:chOff x="1187744" y="6063679"/>
            <a:chExt cx="1044000" cy="533673"/>
          </a:xfrm>
        </p:grpSpPr>
        <p:sp>
          <p:nvSpPr>
            <p:cNvPr id="134172" name="Left Brace 28"/>
            <p:cNvSpPr>
              <a:spLocks/>
            </p:cNvSpPr>
            <p:nvPr/>
          </p:nvSpPr>
          <p:spPr bwMode="auto">
            <a:xfrm rot="-5400000">
              <a:off x="1637736" y="5613687"/>
              <a:ext cx="144016" cy="1044000"/>
            </a:xfrm>
            <a:prstGeom prst="leftBrace">
              <a:avLst>
                <a:gd name="adj1" fmla="val 8323"/>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0" name="Rectangle 29"/>
            <p:cNvSpPr/>
            <p:nvPr/>
          </p:nvSpPr>
          <p:spPr>
            <a:xfrm>
              <a:off x="1585988" y="6135153"/>
              <a:ext cx="287179" cy="462199"/>
            </a:xfrm>
            <a:prstGeom prst="rect">
              <a:avLst/>
            </a:prstGeom>
          </p:spPr>
          <p:txBody>
            <a:bodyPr wrap="none">
              <a:spAutoFit/>
            </a:bodyPr>
            <a:lstStyle/>
            <a:p>
              <a:pPr algn="l">
                <a:defRPr/>
              </a:pPr>
              <a:r>
                <a:rPr lang="en-US" sz="2400" dirty="0">
                  <a:effectLst>
                    <a:outerShdw blurRad="38100" dist="38100" dir="2700000" algn="tl">
                      <a:srgbClr val="000000"/>
                    </a:outerShdw>
                  </a:effectLst>
                </a:rPr>
                <a:t>I</a:t>
              </a:r>
              <a:endParaRPr lang="en-CA" sz="2400" dirty="0"/>
            </a:p>
          </p:txBody>
        </p:sp>
      </p:gr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34150"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416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grpSp>
        <p:nvGrpSpPr>
          <p:cNvPr id="4" name="Group 56"/>
          <p:cNvGrpSpPr>
            <a:grpSpLocks/>
          </p:cNvGrpSpPr>
          <p:nvPr/>
        </p:nvGrpSpPr>
        <p:grpSpPr bwMode="auto">
          <a:xfrm>
            <a:off x="5064125" y="4221163"/>
            <a:ext cx="4116388" cy="903287"/>
            <a:chOff x="5064125" y="4221162"/>
            <a:chExt cx="4116388" cy="903784"/>
          </a:xfrm>
        </p:grpSpPr>
        <p:sp>
          <p:nvSpPr>
            <p:cNvPr id="51" name="Rectangle 50"/>
            <p:cNvSpPr/>
            <p:nvPr/>
          </p:nvSpPr>
          <p:spPr>
            <a:xfrm>
              <a:off x="5064125" y="4292638"/>
              <a:ext cx="4116388" cy="832308"/>
            </a:xfrm>
            <a:prstGeom prst="rect">
              <a:avLst/>
            </a:prstGeom>
          </p:spPr>
          <p:txBody>
            <a:bodyPr wrap="none">
              <a:spAutoFit/>
            </a:bodyPr>
            <a:lstStyle/>
            <a:p>
              <a:pPr algn="l">
                <a:defRPr/>
              </a:pPr>
              <a:r>
                <a:rPr lang="en-US" sz="2400" dirty="0">
                  <a:effectLst>
                    <a:outerShdw blurRad="38100" dist="38100" dir="2700000" algn="tl">
                      <a:srgbClr val="000000"/>
                    </a:outerShdw>
                  </a:effectLst>
                </a:rPr>
                <a:t>TM accepts by halting in the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accept state with the tape empty</a:t>
              </a:r>
              <a:endParaRPr lang="en-CA" sz="2400" dirty="0"/>
            </a:p>
          </p:txBody>
        </p:sp>
        <p:sp>
          <p:nvSpPr>
            <p:cNvPr id="134153" name="Left Brace 28"/>
            <p:cNvSpPr>
              <a:spLocks/>
            </p:cNvSpPr>
            <p:nvPr/>
          </p:nvSpPr>
          <p:spPr bwMode="auto">
            <a:xfrm rot="-5400000">
              <a:off x="8010365" y="3807133"/>
              <a:ext cx="143942" cy="972000"/>
            </a:xfrm>
            <a:prstGeom prst="leftBrace">
              <a:avLst>
                <a:gd name="adj1" fmla="val 8316"/>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3517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5187"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1187450" y="4365625"/>
            <a:ext cx="6843713" cy="2246313"/>
          </a:xfrm>
          <a:prstGeom prst="rect">
            <a:avLst/>
          </a:prstGeom>
        </p:spPr>
        <p:txBody>
          <a:bodyPr wrap="none">
            <a:spAutoFit/>
          </a:bodyPr>
          <a:lstStyle/>
          <a:p>
            <a:pPr algn="l">
              <a:defRPr/>
            </a:pPr>
            <a:r>
              <a:rPr lang="en-US" dirty="0">
                <a:effectLst>
                  <a:outerShdw blurRad="38100" dist="38100" dir="2700000" algn="tl">
                    <a:srgbClr val="000000"/>
                  </a:outerShdw>
                </a:effectLst>
              </a:rPr>
              <a:t>M halts on I  </a:t>
            </a:r>
          </a:p>
          <a:p>
            <a:pPr lvl="1" algn="l">
              <a:defRPr/>
            </a:pPr>
            <a:r>
              <a:rPr lang="en-US" dirty="0" err="1">
                <a:effectLst>
                  <a:outerShdw blurRad="38100" dist="38100" dir="2700000" algn="tl">
                    <a:srgbClr val="000000"/>
                  </a:outerShdw>
                </a:effectLst>
              </a:rPr>
              <a:t>iff</a:t>
            </a:r>
            <a:r>
              <a:rPr lang="en-US" dirty="0">
                <a:effectLst>
                  <a:outerShdw blurRad="38100" dist="38100" dir="2700000" algn="tl">
                    <a:srgbClr val="000000"/>
                  </a:outerShdw>
                </a:effectLst>
              </a:rPr>
              <a:t>   there is such a computation string</a:t>
            </a:r>
          </a:p>
          <a:p>
            <a:pPr lvl="1" algn="l">
              <a:defRPr/>
            </a:pPr>
            <a:r>
              <a:rPr lang="en-US" dirty="0" err="1">
                <a:effectLst>
                  <a:outerShdw blurRad="38100" dist="38100" dir="2700000" algn="tl">
                    <a:srgbClr val="000000"/>
                  </a:outerShdw>
                </a:effectLst>
              </a:rPr>
              <a:t>iff</a:t>
            </a:r>
            <a:r>
              <a:rPr lang="en-US" dirty="0">
                <a:effectLst>
                  <a:outerShdw blurRad="38100" dist="38100" dir="2700000" algn="tl">
                    <a:srgbClr val="000000"/>
                  </a:outerShdw>
                </a:effectLst>
              </a:rPr>
              <a:t>   the dominoes P has a solution </a:t>
            </a:r>
          </a:p>
          <a:p>
            <a:pPr lvl="1" algn="l">
              <a:defRPr/>
            </a:pPr>
            <a:r>
              <a:rPr lang="en-US" dirty="0">
                <a:effectLst>
                  <a:outerShdw blurRad="38100" dist="38100" dir="2700000" algn="tl">
                    <a:srgbClr val="000000"/>
                  </a:outerShdw>
                </a:effectLst>
              </a:rPr>
              <a:t>       with this string as </a:t>
            </a:r>
            <a:r>
              <a:rPr lang="en-CA" dirty="0"/>
              <a:t>the combined string </a:t>
            </a:r>
            <a:br>
              <a:rPr lang="en-CA" dirty="0"/>
            </a:br>
            <a:r>
              <a:rPr lang="en-CA" dirty="0"/>
              <a:t>       on the top and on the bottom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5222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first domino in P is</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36196"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6218"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grpSp>
        <p:nvGrpSpPr>
          <p:cNvPr id="3" name="Group 79"/>
          <p:cNvGrpSpPr>
            <a:grpSpLocks/>
          </p:cNvGrpSpPr>
          <p:nvPr/>
        </p:nvGrpSpPr>
        <p:grpSpPr bwMode="auto">
          <a:xfrm>
            <a:off x="1452563" y="2852738"/>
            <a:ext cx="2543175" cy="1314450"/>
            <a:chOff x="1452736" y="2907276"/>
            <a:chExt cx="2543200" cy="1313812"/>
          </a:xfrm>
        </p:grpSpPr>
        <p:sp>
          <p:nvSpPr>
            <p:cNvPr id="28" name="Text Box 43"/>
            <p:cNvSpPr txBox="1">
              <a:spLocks noChangeArrowheads="1"/>
            </p:cNvSpPr>
            <p:nvPr/>
          </p:nvSpPr>
          <p:spPr bwMode="auto">
            <a:xfrm>
              <a:off x="1452736" y="2907276"/>
              <a:ext cx="2543200" cy="831446"/>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 </a:t>
              </a:r>
            </a:p>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a:solidFill>
                    <a:srgbClr val="FF00FF"/>
                  </a:solidFill>
                  <a:effectLst>
                    <a:outerShdw blurRad="38100" dist="38100" dir="2700000" algn="tl">
                      <a:srgbClr val="000000"/>
                    </a:outerShdw>
                  </a:effectLst>
                </a:rPr>
                <a:t>#</a:t>
              </a:r>
            </a:p>
          </p:txBody>
        </p:sp>
        <p:grpSp>
          <p:nvGrpSpPr>
            <p:cNvPr id="136201" name="Group 51"/>
            <p:cNvGrpSpPr>
              <a:grpSpLocks/>
            </p:cNvGrpSpPr>
            <p:nvPr/>
          </p:nvGrpSpPr>
          <p:grpSpPr bwMode="auto">
            <a:xfrm>
              <a:off x="2356686" y="3687415"/>
              <a:ext cx="1044000" cy="533673"/>
              <a:chOff x="1187744" y="6063679"/>
              <a:chExt cx="1044000" cy="533673"/>
            </a:xfrm>
          </p:grpSpPr>
          <p:sp>
            <p:nvSpPr>
              <p:cNvPr id="136204" name="Left Brace 28"/>
              <p:cNvSpPr>
                <a:spLocks/>
              </p:cNvSpPr>
              <p:nvPr/>
            </p:nvSpPr>
            <p:spPr bwMode="auto">
              <a:xfrm rot="-5400000">
                <a:off x="1637736" y="5613687"/>
                <a:ext cx="144016" cy="1044000"/>
              </a:xfrm>
              <a:prstGeom prst="leftBrace">
                <a:avLst>
                  <a:gd name="adj1" fmla="val 8323"/>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0" name="Rectangle 29"/>
              <p:cNvSpPr/>
              <p:nvPr/>
            </p:nvSpPr>
            <p:spPr>
              <a:xfrm>
                <a:off x="1585557" y="6135613"/>
                <a:ext cx="287340" cy="461739"/>
              </a:xfrm>
              <a:prstGeom prst="rect">
                <a:avLst/>
              </a:prstGeom>
            </p:spPr>
            <p:txBody>
              <a:bodyPr wrap="none">
                <a:spAutoFit/>
              </a:bodyPr>
              <a:lstStyle/>
              <a:p>
                <a:pPr algn="l">
                  <a:defRPr/>
                </a:pPr>
                <a:r>
                  <a:rPr lang="en-US" sz="2400" dirty="0">
                    <a:effectLst>
                      <a:outerShdw blurRad="38100" dist="38100" dir="2700000" algn="tl">
                        <a:srgbClr val="000000"/>
                      </a:outerShdw>
                    </a:effectLst>
                  </a:rPr>
                  <a:t>I</a:t>
                </a:r>
                <a:endParaRPr lang="en-CA" sz="2400" dirty="0"/>
              </a:p>
            </p:txBody>
          </p:sp>
        </p:grpSp>
        <p:cxnSp>
          <p:nvCxnSpPr>
            <p:cNvPr id="136202" name="Straight Connector 66"/>
            <p:cNvCxnSpPr>
              <a:cxnSpLocks noChangeShapeType="1"/>
            </p:cNvCxnSpPr>
            <p:nvPr/>
          </p:nvCxnSpPr>
          <p:spPr bwMode="auto">
            <a:xfrm>
              <a:off x="1750737" y="3335842"/>
              <a:ext cx="1813151" cy="1466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6203" name="Double Bracket 71"/>
            <p:cNvSpPr>
              <a:spLocks noChangeArrowheads="1"/>
            </p:cNvSpPr>
            <p:nvPr/>
          </p:nvSpPr>
          <p:spPr bwMode="auto">
            <a:xfrm>
              <a:off x="1677144" y="2990502"/>
              <a:ext cx="2030760"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81" name="Text Box 43"/>
          <p:cNvSpPr txBox="1">
            <a:spLocks noChangeArrowheads="1"/>
          </p:cNvSpPr>
          <p:nvPr/>
        </p:nvSpPr>
        <p:spPr bwMode="auto">
          <a:xfrm>
            <a:off x="323850" y="4130675"/>
            <a:ext cx="8686800" cy="9540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Lets temporarily assume that the domino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solution must start with this domino.</a:t>
            </a:r>
          </a:p>
        </p:txBody>
      </p:sp>
      <p:sp>
        <p:nvSpPr>
          <p:cNvPr id="82" name="Text Box 43"/>
          <p:cNvSpPr txBox="1">
            <a:spLocks noChangeArrowheads="1"/>
          </p:cNvSpPr>
          <p:nvPr/>
        </p:nvSpPr>
        <p:spPr bwMode="auto">
          <a:xfrm>
            <a:off x="306388" y="5067300"/>
            <a:ext cx="8686800" cy="18161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loop invariant is that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81">
                                            <p:txEl>
                                              <p:pRg st="0" end="0"/>
                                            </p:txEl>
                                          </p:spTgt>
                                        </p:tgtEl>
                                        <p:attrNameLst>
                                          <p:attrName>style.visibility</p:attrName>
                                        </p:attrNameLst>
                                      </p:cBhvr>
                                      <p:to>
                                        <p:strVal val="visible"/>
                                      </p:to>
                                    </p:set>
                                    <p:anim calcmode="lin" valueType="num">
                                      <p:cBhvr additive="base">
                                        <p:cTn id="17" dur="500" fill="hold"/>
                                        <p:tgtEl>
                                          <p:spTgt spid="8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82">
                                            <p:txEl>
                                              <p:pRg st="0" end="0"/>
                                            </p:txEl>
                                          </p:spTgt>
                                        </p:tgtEl>
                                        <p:attrNameLst>
                                          <p:attrName>style.visibility</p:attrName>
                                        </p:attrNameLst>
                                      </p:cBhvr>
                                      <p:to>
                                        <p:strVal val="visible"/>
                                      </p:to>
                                    </p:set>
                                    <p:anim calcmode="lin" valueType="num">
                                      <p:cBhvr additive="base">
                                        <p:cTn id="23" dur="500" fill="hold"/>
                                        <p:tgtEl>
                                          <p:spTgt spid="8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82">
                                            <p:txEl>
                                              <p:pRg st="1" end="1"/>
                                            </p:txEl>
                                          </p:spTgt>
                                        </p:tgtEl>
                                        <p:attrNameLst>
                                          <p:attrName>style.visibility</p:attrName>
                                        </p:attrNameLst>
                                      </p:cBhvr>
                                      <p:to>
                                        <p:strVal val="visible"/>
                                      </p:to>
                                    </p:set>
                                    <p:anim calcmode="lin" valueType="num">
                                      <p:cBhvr additive="base">
                                        <p:cTn id="29" dur="500" fill="hold"/>
                                        <p:tgtEl>
                                          <p:spTgt spid="82">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8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82">
                                            <p:txEl>
                                              <p:pRg st="2" end="2"/>
                                            </p:txEl>
                                          </p:spTgt>
                                        </p:tgtEl>
                                        <p:attrNameLst>
                                          <p:attrName>style.visibility</p:attrName>
                                        </p:attrNameLst>
                                      </p:cBhvr>
                                      <p:to>
                                        <p:strVal val="visible"/>
                                      </p:to>
                                    </p:set>
                                    <p:anim calcmode="lin" valueType="num">
                                      <p:cBhvr additive="base">
                                        <p:cTn id="35" dur="500" fill="hold"/>
                                        <p:tgtEl>
                                          <p:spTgt spid="82">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82">
                                            <p:txEl>
                                              <p:pRg st="3" end="3"/>
                                            </p:txEl>
                                          </p:spTgt>
                                        </p:tgtEl>
                                        <p:attrNameLst>
                                          <p:attrName>style.visibility</p:attrName>
                                        </p:attrNameLst>
                                      </p:cBhvr>
                                      <p:to>
                                        <p:strVal val="visible"/>
                                      </p:to>
                                    </p:set>
                                    <p:anim calcmode="lin" valueType="num">
                                      <p:cBhvr additive="base">
                                        <p:cTn id="41" dur="500" fill="hold"/>
                                        <p:tgtEl>
                                          <p:spTgt spid="82">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37219"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726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Text Box 43"/>
          <p:cNvSpPr txBox="1">
            <a:spLocks noChangeArrowheads="1"/>
          </p:cNvSpPr>
          <p:nvPr/>
        </p:nvSpPr>
        <p:spPr bwMode="auto">
          <a:xfrm>
            <a:off x="1676400" y="2297113"/>
            <a:ext cx="533400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,c,right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grpSp>
        <p:nvGrpSpPr>
          <p:cNvPr id="3" name="Group 76"/>
          <p:cNvGrpSpPr>
            <a:grpSpLocks/>
          </p:cNvGrpSpPr>
          <p:nvPr/>
        </p:nvGrpSpPr>
        <p:grpSpPr bwMode="auto">
          <a:xfrm>
            <a:off x="601663" y="4268788"/>
            <a:ext cx="4676775" cy="533400"/>
            <a:chOff x="601507" y="4648200"/>
            <a:chExt cx="4677422" cy="532745"/>
          </a:xfrm>
        </p:grpSpPr>
        <p:sp>
          <p:nvSpPr>
            <p:cNvPr id="52" name="Text Box 43"/>
            <p:cNvSpPr txBox="1">
              <a:spLocks noChangeArrowheads="1"/>
            </p:cNvSpPr>
            <p:nvPr/>
          </p:nvSpPr>
          <p:spPr bwMode="auto">
            <a:xfrm>
              <a:off x="2192402" y="4648200"/>
              <a:ext cx="3086527" cy="523232"/>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53" name="Rectangle 52"/>
            <p:cNvSpPr/>
            <p:nvPr/>
          </p:nvSpPr>
          <p:spPr>
            <a:xfrm>
              <a:off x="601507" y="4657713"/>
              <a:ext cx="1281289" cy="523232"/>
            </a:xfrm>
            <a:prstGeom prst="rect">
              <a:avLst/>
            </a:prstGeom>
          </p:spPr>
          <p:txBody>
            <a:bodyPr wrap="none">
              <a:spAutoFit/>
            </a:bodyPr>
            <a:lstStyle/>
            <a:p>
              <a:pPr algn="l">
                <a:defRPr/>
              </a:pPr>
              <a:r>
                <a:rPr lang="en-US" dirty="0" err="1">
                  <a:effectLst>
                    <a:outerShdw blurRad="38100" dist="38100" dir="2700000" algn="tl">
                      <a:srgbClr val="000000"/>
                    </a:outerShdw>
                  </a:effectLst>
                </a:rPr>
                <a:t>Config</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grpSp>
      <p:sp>
        <p:nvSpPr>
          <p:cNvPr id="54" name="Right Brace 53"/>
          <p:cNvSpPr/>
          <p:nvPr/>
        </p:nvSpPr>
        <p:spPr bwMode="auto">
          <a:xfrm rot="5400000">
            <a:off x="3152775" y="4586288"/>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55" name="Rectangle 54"/>
          <p:cNvSpPr/>
          <p:nvPr/>
        </p:nvSpPr>
        <p:spPr>
          <a:xfrm>
            <a:off x="1828800" y="1839913"/>
            <a:ext cx="4402138" cy="523875"/>
          </a:xfrm>
          <a:prstGeom prst="rect">
            <a:avLst/>
          </a:prstGeom>
        </p:spPr>
        <p:txBody>
          <a:bodyPr wrap="none">
            <a:spAutoFit/>
          </a:bodyPr>
          <a:lstStyle/>
          <a:p>
            <a:pPr algn="l">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6" name="AutoShape 20"/>
          <p:cNvSpPr>
            <a:spLocks noChangeArrowheads="1"/>
          </p:cNvSpPr>
          <p:nvPr/>
        </p:nvSpPr>
        <p:spPr bwMode="auto">
          <a:xfrm rot="16200000">
            <a:off x="3146425" y="3344863"/>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grpSp>
        <p:nvGrpSpPr>
          <p:cNvPr id="4" name="Group 53"/>
          <p:cNvGrpSpPr>
            <a:grpSpLocks/>
          </p:cNvGrpSpPr>
          <p:nvPr/>
        </p:nvGrpSpPr>
        <p:grpSpPr bwMode="auto">
          <a:xfrm>
            <a:off x="1774825" y="2960688"/>
            <a:ext cx="4724400" cy="401637"/>
            <a:chOff x="1752600" y="1368425"/>
            <a:chExt cx="4724400" cy="401638"/>
          </a:xfrm>
        </p:grpSpPr>
        <p:sp>
          <p:nvSpPr>
            <p:cNvPr id="5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3"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4"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5"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6"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8"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9"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70"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71"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5" name="Group 67"/>
          <p:cNvGrpSpPr>
            <a:grpSpLocks/>
          </p:cNvGrpSpPr>
          <p:nvPr/>
        </p:nvGrpSpPr>
        <p:grpSpPr bwMode="auto">
          <a:xfrm>
            <a:off x="860425" y="2439988"/>
            <a:ext cx="874713" cy="1219200"/>
            <a:chOff x="838200" y="1295400"/>
            <a:chExt cx="875458" cy="1219200"/>
          </a:xfrm>
        </p:grpSpPr>
        <p:pic>
          <p:nvPicPr>
            <p:cNvPr id="137236"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lgn="l">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6" name="Text Box 43"/>
          <p:cNvSpPr txBox="1">
            <a:spLocks noChangeArrowheads="1"/>
          </p:cNvSpPr>
          <p:nvPr/>
        </p:nvSpPr>
        <p:spPr bwMode="auto">
          <a:xfrm>
            <a:off x="2181225" y="4802188"/>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77" name="Text Box 43"/>
          <p:cNvSpPr txBox="1">
            <a:spLocks noChangeArrowheads="1"/>
          </p:cNvSpPr>
          <p:nvPr/>
        </p:nvSpPr>
        <p:spPr bwMode="auto">
          <a:xfrm>
            <a:off x="2173288" y="5295900"/>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78" name="Text Box 43"/>
          <p:cNvSpPr txBox="1">
            <a:spLocks noChangeArrowheads="1"/>
          </p:cNvSpPr>
          <p:nvPr/>
        </p:nvSpPr>
        <p:spPr bwMode="auto">
          <a:xfrm>
            <a:off x="2187575" y="5784850"/>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10c</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79" name="Rectangle 3"/>
          <p:cNvSpPr>
            <a:spLocks noChangeArrowheads="1"/>
          </p:cNvSpPr>
          <p:nvPr/>
        </p:nvSpPr>
        <p:spPr bwMode="auto">
          <a:xfrm>
            <a:off x="4800600" y="4343400"/>
            <a:ext cx="2932113" cy="522288"/>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Related domino:</a:t>
            </a:r>
          </a:p>
        </p:txBody>
      </p:sp>
      <p:sp>
        <p:nvSpPr>
          <p:cNvPr id="83" name="Right Brace 82"/>
          <p:cNvSpPr/>
          <p:nvPr/>
        </p:nvSpPr>
        <p:spPr bwMode="auto">
          <a:xfrm rot="16200000" flipV="1">
            <a:off x="3125788" y="5649913"/>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grpSp>
        <p:nvGrpSpPr>
          <p:cNvPr id="6" name="Group 36"/>
          <p:cNvGrpSpPr>
            <a:grpSpLocks/>
          </p:cNvGrpSpPr>
          <p:nvPr/>
        </p:nvGrpSpPr>
        <p:grpSpPr bwMode="auto">
          <a:xfrm>
            <a:off x="7593013" y="4149725"/>
            <a:ext cx="723900" cy="954088"/>
            <a:chOff x="2771800" y="3122965"/>
            <a:chExt cx="522900" cy="954107"/>
          </a:xfrm>
        </p:grpSpPr>
        <p:sp>
          <p:nvSpPr>
            <p:cNvPr id="93" name="Rectangle 92"/>
            <p:cNvSpPr/>
            <p:nvPr/>
          </p:nvSpPr>
          <p:spPr>
            <a:xfrm>
              <a:off x="2813082" y="3122965"/>
              <a:ext cx="440337" cy="954107"/>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c</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37234" name="Straight Connector 9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7235" name="Double Bracket 9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additive="base">
                                        <p:cTn id="13" dur="500" fill="hold"/>
                                        <p:tgtEl>
                                          <p:spTgt spid="55"/>
                                        </p:tgtEl>
                                        <p:attrNameLst>
                                          <p:attrName>ppt_x</p:attrName>
                                        </p:attrNameLst>
                                      </p:cBhvr>
                                      <p:tavLst>
                                        <p:tav tm="0">
                                          <p:val>
                                            <p:strVal val="#ppt_x"/>
                                          </p:val>
                                        </p:tav>
                                        <p:tav tm="100000">
                                          <p:val>
                                            <p:strVal val="#ppt_x"/>
                                          </p:val>
                                        </p:tav>
                                      </p:tavLst>
                                    </p:anim>
                                    <p:anim calcmode="lin" valueType="num">
                                      <p:cBhvr additive="base">
                                        <p:cTn id="14"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ppt_x"/>
                                          </p:val>
                                        </p:tav>
                                        <p:tav tm="100000">
                                          <p:val>
                                            <p:strVal val="#ppt_x"/>
                                          </p:val>
                                        </p:tav>
                                      </p:tavLst>
                                    </p:anim>
                                    <p:anim calcmode="lin" valueType="num">
                                      <p:cBhvr additive="base">
                                        <p:cTn id="2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ppt_x"/>
                                          </p:val>
                                        </p:tav>
                                        <p:tav tm="100000">
                                          <p:val>
                                            <p:strVal val="#ppt_x"/>
                                          </p:val>
                                        </p:tav>
                                      </p:tavLst>
                                    </p:anim>
                                    <p:anim calcmode="lin" valueType="num">
                                      <p:cBhvr additive="base">
                                        <p:cTn id="26"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6"/>
                                        </p:tgtEl>
                                        <p:attrNameLst>
                                          <p:attrName>style.visibility</p:attrName>
                                        </p:attrNameLst>
                                      </p:cBhvr>
                                      <p:to>
                                        <p:strVal val="visible"/>
                                      </p:to>
                                    </p:set>
                                    <p:anim calcmode="lin" valueType="num">
                                      <p:cBhvr additive="base">
                                        <p:cTn id="37" dur="500" fill="hold"/>
                                        <p:tgtEl>
                                          <p:spTgt spid="76"/>
                                        </p:tgtEl>
                                        <p:attrNameLst>
                                          <p:attrName>ppt_x</p:attrName>
                                        </p:attrNameLst>
                                      </p:cBhvr>
                                      <p:tavLst>
                                        <p:tav tm="0">
                                          <p:val>
                                            <p:strVal val="#ppt_x"/>
                                          </p:val>
                                        </p:tav>
                                        <p:tav tm="100000">
                                          <p:val>
                                            <p:strVal val="#ppt_x"/>
                                          </p:val>
                                        </p:tav>
                                      </p:tavLst>
                                    </p:anim>
                                    <p:anim calcmode="lin" valueType="num">
                                      <p:cBhvr additive="base">
                                        <p:cTn id="38"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500" fill="hold"/>
                                        <p:tgtEl>
                                          <p:spTgt spid="56"/>
                                        </p:tgtEl>
                                        <p:attrNameLst>
                                          <p:attrName>ppt_x</p:attrName>
                                        </p:attrNameLst>
                                      </p:cBhvr>
                                      <p:tavLst>
                                        <p:tav tm="0">
                                          <p:val>
                                            <p:strVal val="#ppt_x"/>
                                          </p:val>
                                        </p:tav>
                                        <p:tav tm="100000">
                                          <p:val>
                                            <p:strVal val="#ppt_x"/>
                                          </p:val>
                                        </p:tav>
                                      </p:tavLst>
                                    </p:anim>
                                    <p:anim calcmode="lin" valueType="num">
                                      <p:cBhvr additive="base">
                                        <p:cTn id="56" dur="500" fill="hold"/>
                                        <p:tgtEl>
                                          <p:spTgt spid="56"/>
                                        </p:tgtEl>
                                        <p:attrNameLst>
                                          <p:attrName>ppt_y</p:attrName>
                                        </p:attrNameLst>
                                      </p:cBhvr>
                                      <p:tavLst>
                                        <p:tav tm="0">
                                          <p:val>
                                            <p:strVal val="0-#ppt_h/2"/>
                                          </p:val>
                                        </p:tav>
                                        <p:tav tm="100000">
                                          <p:val>
                                            <p:strVal val="#ppt_y"/>
                                          </p:val>
                                        </p:tav>
                                      </p:tavLst>
                                    </p:anim>
                                  </p:childTnLst>
                                </p:cTn>
                              </p:par>
                              <p:par>
                                <p:cTn id="57" presetID="63" presetClass="path" presetSubtype="0" accel="50000" decel="50000" fill="hold" grpId="1" nodeType="withEffect">
                                  <p:stCondLst>
                                    <p:cond delay="0"/>
                                  </p:stCondLst>
                                  <p:childTnLst>
                                    <p:animMotion origin="layout" path="M -5.55556E-7 4.50382E-6 L 0.06424 4.50382E-6 " pathEditMode="relative" rAng="0" ptsTypes="AA">
                                      <p:cBhvr>
                                        <p:cTn id="58" dur="2000" fill="hold"/>
                                        <p:tgtEl>
                                          <p:spTgt spid="56"/>
                                        </p:tgtEl>
                                        <p:attrNameLst>
                                          <p:attrName>ppt_x</p:attrName>
                                          <p:attrName>ppt_y</p:attrName>
                                        </p:attrNameLst>
                                      </p:cBhvr>
                                      <p:rCtr x="3212" y="0"/>
                                    </p:animMotion>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78"/>
                                        </p:tgtEl>
                                        <p:attrNameLst>
                                          <p:attrName>style.visibility</p:attrName>
                                        </p:attrNameLst>
                                      </p:cBhvr>
                                      <p:to>
                                        <p:strVal val="visible"/>
                                      </p:to>
                                    </p:set>
                                    <p:anim calcmode="lin" valueType="num">
                                      <p:cBhvr additive="base">
                                        <p:cTn id="63" dur="500" fill="hold"/>
                                        <p:tgtEl>
                                          <p:spTgt spid="78"/>
                                        </p:tgtEl>
                                        <p:attrNameLst>
                                          <p:attrName>ppt_x</p:attrName>
                                        </p:attrNameLst>
                                      </p:cBhvr>
                                      <p:tavLst>
                                        <p:tav tm="0">
                                          <p:val>
                                            <p:strVal val="#ppt_x"/>
                                          </p:val>
                                        </p:tav>
                                        <p:tav tm="100000">
                                          <p:val>
                                            <p:strVal val="#ppt_x"/>
                                          </p:val>
                                        </p:tav>
                                      </p:tavLst>
                                    </p:anim>
                                    <p:anim calcmode="lin" valueType="num">
                                      <p:cBhvr additive="base">
                                        <p:cTn id="64"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76"/>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77"/>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additive="base">
                                        <p:cTn id="79" dur="500" fill="hold"/>
                                        <p:tgtEl>
                                          <p:spTgt spid="79"/>
                                        </p:tgtEl>
                                        <p:attrNameLst>
                                          <p:attrName>ppt_x</p:attrName>
                                        </p:attrNameLst>
                                      </p:cBhvr>
                                      <p:tavLst>
                                        <p:tav tm="0">
                                          <p:val>
                                            <p:strVal val="1+#ppt_w/2"/>
                                          </p:val>
                                        </p:tav>
                                        <p:tav tm="100000">
                                          <p:val>
                                            <p:strVal val="#ppt_x"/>
                                          </p:val>
                                        </p:tav>
                                      </p:tavLst>
                                    </p:anim>
                                    <p:anim calcmode="lin" valueType="num">
                                      <p:cBhvr additive="base">
                                        <p:cTn id="8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fill="hold"/>
                                        <p:tgtEl>
                                          <p:spTgt spid="6"/>
                                        </p:tgtEl>
                                        <p:attrNameLst>
                                          <p:attrName>ppt_x</p:attrName>
                                        </p:attrNameLst>
                                      </p:cBhvr>
                                      <p:tavLst>
                                        <p:tav tm="0">
                                          <p:val>
                                            <p:strVal val="1+#ppt_w/2"/>
                                          </p:val>
                                        </p:tav>
                                        <p:tav tm="100000">
                                          <p:val>
                                            <p:strVal val="#ppt_x"/>
                                          </p:val>
                                        </p:tav>
                                      </p:tavLst>
                                    </p:anim>
                                    <p:anim calcmode="lin" valueType="num">
                                      <p:cBhvr additive="base">
                                        <p:cTn id="8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4" grpId="0" animBg="1"/>
      <p:bldP spid="55" grpId="0"/>
      <p:bldP spid="56" grpId="0" animBg="1"/>
      <p:bldP spid="56" grpId="1" animBg="1"/>
      <p:bldP spid="76" grpId="0"/>
      <p:bldP spid="76" grpId="1"/>
      <p:bldP spid="77" grpId="0"/>
      <p:bldP spid="77" grpId="1"/>
      <p:bldP spid="78" grpId="0"/>
      <p:bldP spid="79" grpId="0"/>
      <p:bldP spid="83"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23" name="Text Box 43"/>
          <p:cNvSpPr txBox="1">
            <a:spLocks noChangeArrowheads="1"/>
          </p:cNvSpPr>
          <p:nvPr/>
        </p:nvSpPr>
        <p:spPr bwMode="auto">
          <a:xfrm>
            <a:off x="1676400" y="2282825"/>
            <a:ext cx="533400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a:t>
            </a:r>
            <a:r>
              <a:rPr lang="en-US" dirty="0" err="1">
                <a:solidFill>
                  <a:srgbClr val="FF0000"/>
                </a:solidFill>
                <a:effectLst>
                  <a:outerShdw blurRad="38100" dist="38100" dir="2700000" algn="tl">
                    <a:srgbClr val="000000"/>
                  </a:outerShdw>
                </a:effectLst>
                <a:sym typeface="Symbol"/>
              </a:rPr>
              <a:t>left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grpSp>
        <p:nvGrpSpPr>
          <p:cNvPr id="138243" name="Group 76"/>
          <p:cNvGrpSpPr>
            <a:grpSpLocks/>
          </p:cNvGrpSpPr>
          <p:nvPr/>
        </p:nvGrpSpPr>
        <p:grpSpPr bwMode="auto">
          <a:xfrm>
            <a:off x="601663" y="4268788"/>
            <a:ext cx="4676775" cy="533400"/>
            <a:chOff x="601507" y="4648200"/>
            <a:chExt cx="4677422" cy="532745"/>
          </a:xfrm>
        </p:grpSpPr>
        <p:sp>
          <p:nvSpPr>
            <p:cNvPr id="23" name="Text Box 43"/>
            <p:cNvSpPr txBox="1">
              <a:spLocks noChangeArrowheads="1"/>
            </p:cNvSpPr>
            <p:nvPr/>
          </p:nvSpPr>
          <p:spPr bwMode="auto">
            <a:xfrm>
              <a:off x="2192402" y="4648200"/>
              <a:ext cx="3086527" cy="523232"/>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27" name="Rectangle 26"/>
            <p:cNvSpPr/>
            <p:nvPr/>
          </p:nvSpPr>
          <p:spPr>
            <a:xfrm>
              <a:off x="601507" y="4657713"/>
              <a:ext cx="1281289" cy="523232"/>
            </a:xfrm>
            <a:prstGeom prst="rect">
              <a:avLst/>
            </a:prstGeom>
          </p:spPr>
          <p:txBody>
            <a:bodyPr wrap="none">
              <a:spAutoFit/>
            </a:bodyPr>
            <a:lstStyle/>
            <a:p>
              <a:pPr algn="l">
                <a:defRPr/>
              </a:pPr>
              <a:r>
                <a:rPr lang="en-US" dirty="0" err="1">
                  <a:effectLst>
                    <a:outerShdw blurRad="38100" dist="38100" dir="2700000" algn="tl">
                      <a:srgbClr val="000000"/>
                    </a:outerShdw>
                  </a:effectLst>
                </a:rPr>
                <a:t>Config</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grpSp>
      <p:sp>
        <p:nvSpPr>
          <p:cNvPr id="30" name="Right Brace 29"/>
          <p:cNvSpPr/>
          <p:nvPr/>
        </p:nvSpPr>
        <p:spPr bwMode="auto">
          <a:xfrm rot="16200000" flipV="1">
            <a:off x="3025775" y="5575300"/>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5" name="Right Brace 34"/>
          <p:cNvSpPr/>
          <p:nvPr/>
        </p:nvSpPr>
        <p:spPr bwMode="auto">
          <a:xfrm rot="5400000">
            <a:off x="3152775" y="4586288"/>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1825625"/>
            <a:ext cx="4402138" cy="523875"/>
          </a:xfrm>
          <a:prstGeom prst="rect">
            <a:avLst/>
          </a:prstGeom>
        </p:spPr>
        <p:txBody>
          <a:bodyPr wrap="none">
            <a:spAutoFit/>
          </a:bodyPr>
          <a:lstStyle/>
          <a:p>
            <a:pPr algn="l">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3305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grpSp>
        <p:nvGrpSpPr>
          <p:cNvPr id="3" name="Group 53"/>
          <p:cNvGrpSpPr>
            <a:grpSpLocks/>
          </p:cNvGrpSpPr>
          <p:nvPr/>
        </p:nvGrpSpPr>
        <p:grpSpPr bwMode="auto">
          <a:xfrm>
            <a:off x="1774825" y="29464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4" name="Group 67"/>
          <p:cNvGrpSpPr>
            <a:grpSpLocks/>
          </p:cNvGrpSpPr>
          <p:nvPr/>
        </p:nvGrpSpPr>
        <p:grpSpPr bwMode="auto">
          <a:xfrm>
            <a:off x="860425" y="2425700"/>
            <a:ext cx="874713" cy="1219200"/>
            <a:chOff x="838200" y="1295400"/>
            <a:chExt cx="875458" cy="1219200"/>
          </a:xfrm>
        </p:grpSpPr>
        <p:pic>
          <p:nvPicPr>
            <p:cNvPr id="13828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lgn="l">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6" name="Text Box 43"/>
          <p:cNvSpPr txBox="1">
            <a:spLocks noChangeArrowheads="1"/>
          </p:cNvSpPr>
          <p:nvPr/>
        </p:nvSpPr>
        <p:spPr bwMode="auto">
          <a:xfrm>
            <a:off x="2181225" y="4802188"/>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295900"/>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5784850"/>
            <a:ext cx="3086100" cy="523875"/>
          </a:xfrm>
          <a:prstGeom prst="rect">
            <a:avLst/>
          </a:prstGeom>
          <a:noFill/>
          <a:ln w="38100" cap="sq">
            <a:noFill/>
            <a:miter lim="800000"/>
            <a:headEnd/>
            <a:tailEnd/>
          </a:ln>
          <a:effectLst/>
        </p:spPr>
        <p:txBody>
          <a:bodyPr lIns="274320" rIns="274320">
            <a:spAutoFit/>
          </a:bodyPr>
          <a:lstStyle/>
          <a:p>
            <a:pPr algn="l">
              <a:defRPr/>
            </a:pP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0c1010</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sp>
        <p:nvSpPr>
          <p:cNvPr id="54" name="Right Brace 53"/>
          <p:cNvSpPr/>
          <p:nvPr/>
        </p:nvSpPr>
        <p:spPr bwMode="auto">
          <a:xfrm rot="5400000">
            <a:off x="3036888" y="4508500"/>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9" name="Rectangle 3"/>
          <p:cNvSpPr>
            <a:spLocks noChangeArrowheads="1"/>
          </p:cNvSpPr>
          <p:nvPr/>
        </p:nvSpPr>
        <p:spPr bwMode="auto">
          <a:xfrm>
            <a:off x="4800600" y="4343400"/>
            <a:ext cx="3230563" cy="523875"/>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Related dominoes:</a:t>
            </a:r>
          </a:p>
        </p:txBody>
      </p:sp>
      <p:grpSp>
        <p:nvGrpSpPr>
          <p:cNvPr id="5" name="Group 102"/>
          <p:cNvGrpSpPr>
            <a:grpSpLocks/>
          </p:cNvGrpSpPr>
          <p:nvPr/>
        </p:nvGrpSpPr>
        <p:grpSpPr bwMode="auto">
          <a:xfrm>
            <a:off x="5400675" y="4724400"/>
            <a:ext cx="2354263" cy="957263"/>
            <a:chOff x="5400464" y="4725146"/>
            <a:chExt cx="2354646" cy="957002"/>
          </a:xfrm>
        </p:grpSpPr>
        <p:grpSp>
          <p:nvGrpSpPr>
            <p:cNvPr id="138276" name="Group 36"/>
            <p:cNvGrpSpPr>
              <a:grpSpLocks/>
            </p:cNvGrpSpPr>
            <p:nvPr/>
          </p:nvGrpSpPr>
          <p:grpSpPr bwMode="auto">
            <a:xfrm>
              <a:off x="5400464" y="4725146"/>
              <a:ext cx="933871" cy="954107"/>
              <a:chOff x="2771800" y="3122965"/>
              <a:chExt cx="522900" cy="973394"/>
            </a:xfrm>
          </p:grpSpPr>
          <p:sp>
            <p:nvSpPr>
              <p:cNvPr id="91" name="Rectangle 90"/>
              <p:cNvSpPr/>
              <p:nvPr/>
            </p:nvSpPr>
            <p:spPr>
              <a:xfrm>
                <a:off x="2793137" y="3122965"/>
                <a:ext cx="480076" cy="973109"/>
              </a:xfrm>
              <a:prstGeom prst="rect">
                <a:avLst/>
              </a:prstGeom>
            </p:spPr>
            <p:txBody>
              <a:bodyPr wrap="none">
                <a:spAutoFit/>
              </a:bodyPr>
              <a:lstStyle/>
              <a:p>
                <a:pPr>
                  <a:defRPr/>
                </a:pPr>
                <a:r>
                  <a:rPr lang="en-US" dirty="0" err="1">
                    <a:effectLst>
                      <a:outerShdw blurRad="38100" dist="38100" dir="2700000" algn="tl">
                        <a:srgbClr val="000000"/>
                      </a:outerShdw>
                    </a:effectLst>
                  </a:rPr>
                  <a:t>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 </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cxnSp>
            <p:nvCxnSpPr>
              <p:cNvPr id="138283" name="Straight Connector 9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8284" name="Double Bracket 9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8277" name="Group 36"/>
            <p:cNvGrpSpPr>
              <a:grpSpLocks/>
            </p:cNvGrpSpPr>
            <p:nvPr/>
          </p:nvGrpSpPr>
          <p:grpSpPr bwMode="auto">
            <a:xfrm>
              <a:off x="6821239" y="4728041"/>
              <a:ext cx="933871" cy="954107"/>
              <a:chOff x="2771800" y="3122963"/>
              <a:chExt cx="522900" cy="973394"/>
            </a:xfrm>
          </p:grpSpPr>
          <p:sp>
            <p:nvSpPr>
              <p:cNvPr id="99" name="Rectangle 98"/>
              <p:cNvSpPr/>
              <p:nvPr/>
            </p:nvSpPr>
            <p:spPr>
              <a:xfrm>
                <a:off x="2793287" y="3123248"/>
                <a:ext cx="480076" cy="973109"/>
              </a:xfrm>
              <a:prstGeom prst="rect">
                <a:avLst/>
              </a:prstGeom>
            </p:spPr>
            <p:txBody>
              <a:bodyPr wrap="none">
                <a:spAutoFit/>
              </a:bodyPr>
              <a:lstStyle/>
              <a:p>
                <a:pPr>
                  <a:defRPr/>
                </a:pPr>
                <a:r>
                  <a:rPr lang="en-US" dirty="0" err="1">
                    <a:effectLst>
                      <a:outerShdw blurRad="38100" dist="38100" dir="2700000" algn="tl">
                        <a:srgbClr val="000000"/>
                      </a:outerShdw>
                    </a:effectLst>
                  </a:rPr>
                  <a:t>1</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 </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cxnSp>
            <p:nvCxnSpPr>
              <p:cNvPr id="138280" name="Straight Connector 9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8281" name="Double Bracket 10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2" name="Rectangle 101"/>
            <p:cNvSpPr/>
            <p:nvPr/>
          </p:nvSpPr>
          <p:spPr>
            <a:xfrm>
              <a:off x="6372172" y="4944161"/>
              <a:ext cx="463625" cy="522146"/>
            </a:xfrm>
            <a:prstGeom prst="rect">
              <a:avLst/>
            </a:prstGeom>
          </p:spPr>
          <p:txBody>
            <a:bodyPr wrap="none">
              <a:spAutoFit/>
            </a:bodyPr>
            <a:lstStyle/>
            <a:p>
              <a:pPr algn="l">
                <a:defRPr/>
              </a:pPr>
              <a:r>
                <a:rPr lang="en-US" dirty="0">
                  <a:effectLst>
                    <a:outerShdw blurRad="38100" dist="38100" dir="2700000" algn="tl">
                      <a:srgbClr val="000000"/>
                    </a:outerShdw>
                  </a:effectLst>
                </a:rPr>
                <a:t>&amp;</a:t>
              </a:r>
              <a:endParaRPr lang="en-CA" dirty="0"/>
            </a:p>
          </p:txBody>
        </p:sp>
      </p:grpSp>
      <p:grpSp>
        <p:nvGrpSpPr>
          <p:cNvPr id="138256" name="Group 49"/>
          <p:cNvGrpSpPr>
            <a:grpSpLocks/>
          </p:cNvGrpSpPr>
          <p:nvPr/>
        </p:nvGrpSpPr>
        <p:grpSpPr bwMode="auto">
          <a:xfrm>
            <a:off x="284163" y="476250"/>
            <a:ext cx="6192837" cy="1828800"/>
            <a:chOff x="179" y="432"/>
            <a:chExt cx="3901" cy="1152"/>
          </a:xfrm>
        </p:grpSpPr>
        <p:sp>
          <p:nvSpPr>
            <p:cNvPr id="105"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06"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07"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08"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09"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0"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1"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2"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3"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4"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5"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6"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8270"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19"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20"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21"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22"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1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51723"/>
                                        </p:tgtEl>
                                        <p:attrNameLst>
                                          <p:attrName>style.visibility</p:attrName>
                                        </p:attrNameLst>
                                      </p:cBhvr>
                                      <p:to>
                                        <p:strVal val="visible"/>
                                      </p:to>
                                    </p:set>
                                    <p:anim calcmode="lin" valueType="num">
                                      <p:cBhvr additive="base">
                                        <p:cTn id="7" dur="500" fill="hold"/>
                                        <p:tgtEl>
                                          <p:spTgt spid="1351723"/>
                                        </p:tgtEl>
                                        <p:attrNameLst>
                                          <p:attrName>ppt_x</p:attrName>
                                        </p:attrNameLst>
                                      </p:cBhvr>
                                      <p:tavLst>
                                        <p:tav tm="0">
                                          <p:val>
                                            <p:strVal val="0-#ppt_w/2"/>
                                          </p:val>
                                        </p:tav>
                                        <p:tav tm="100000">
                                          <p:val>
                                            <p:strVal val="#ppt_x"/>
                                          </p:val>
                                        </p:tav>
                                      </p:tavLst>
                                    </p:anim>
                                    <p:anim calcmode="lin" valueType="num">
                                      <p:cBhvr additive="base">
                                        <p:cTn id="8" dur="500" fill="hold"/>
                                        <p:tgtEl>
                                          <p:spTgt spid="13517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ppt_x"/>
                                          </p:val>
                                        </p:tav>
                                        <p:tav tm="100000">
                                          <p:val>
                                            <p:strVal val="#ppt_x"/>
                                          </p:val>
                                        </p:tav>
                                      </p:tavLst>
                                    </p:anim>
                                    <p:anim calcmode="lin" valueType="num">
                                      <p:cBhvr additive="base">
                                        <p:cTn id="20"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ppt_x"/>
                                          </p:val>
                                        </p:tav>
                                        <p:tav tm="100000">
                                          <p:val>
                                            <p:strVal val="#ppt_x"/>
                                          </p:val>
                                        </p:tav>
                                      </p:tavLst>
                                    </p:anim>
                                    <p:anim calcmode="lin" valueType="num">
                                      <p:cBhvr additive="base">
                                        <p:cTn id="3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ppt_x"/>
                                          </p:val>
                                        </p:tav>
                                        <p:tav tm="100000">
                                          <p:val>
                                            <p:strVal val="#ppt_x"/>
                                          </p:val>
                                        </p:tav>
                                      </p:tavLst>
                                    </p:anim>
                                    <p:anim calcmode="lin" valueType="num">
                                      <p:cBhvr additive="base">
                                        <p:cTn id="38" dur="500" fill="hold"/>
                                        <p:tgtEl>
                                          <p:spTgt spid="53"/>
                                        </p:tgtEl>
                                        <p:attrNameLst>
                                          <p:attrName>ppt_y</p:attrName>
                                        </p:attrNameLst>
                                      </p:cBhvr>
                                      <p:tavLst>
                                        <p:tav tm="0">
                                          <p:val>
                                            <p:strVal val="0-#ppt_h/2"/>
                                          </p:val>
                                        </p:tav>
                                        <p:tav tm="100000">
                                          <p:val>
                                            <p:strVal val="#ppt_y"/>
                                          </p:val>
                                        </p:tav>
                                      </p:tavLst>
                                    </p:anim>
                                  </p:childTnLst>
                                </p:cTn>
                              </p:par>
                              <p:par>
                                <p:cTn id="39" presetID="63" presetClass="path" presetSubtype="0" accel="50000" decel="50000" fill="hold" grpId="1" nodeType="withEffect">
                                  <p:stCondLst>
                                    <p:cond delay="0"/>
                                  </p:stCondLst>
                                  <p:childTnLst>
                                    <p:animMotion origin="layout" path="M -5.55556E-7 4.50382E-6 L -0.06076 4.50382E-6 " pathEditMode="relative" rAng="0" ptsTypes="AA">
                                      <p:cBhvr>
                                        <p:cTn id="40" dur="2000" fill="hold"/>
                                        <p:tgtEl>
                                          <p:spTgt spid="53"/>
                                        </p:tgtEl>
                                        <p:attrNameLst>
                                          <p:attrName>ppt_x</p:attrName>
                                          <p:attrName>ppt_y</p:attrName>
                                        </p:attrNameLst>
                                      </p:cBhvr>
                                      <p:rCtr x="-3038" y="0"/>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 calcmode="lin" valueType="num">
                                      <p:cBhvr additive="base">
                                        <p:cTn id="45" dur="500" fill="hold"/>
                                        <p:tgtEl>
                                          <p:spTgt spid="83"/>
                                        </p:tgtEl>
                                        <p:attrNameLst>
                                          <p:attrName>ppt_x</p:attrName>
                                        </p:attrNameLst>
                                      </p:cBhvr>
                                      <p:tavLst>
                                        <p:tav tm="0">
                                          <p:val>
                                            <p:strVal val="#ppt_x"/>
                                          </p:val>
                                        </p:tav>
                                        <p:tav tm="100000">
                                          <p:val>
                                            <p:strVal val="#ppt_x"/>
                                          </p:val>
                                        </p:tav>
                                      </p:tavLst>
                                    </p:anim>
                                    <p:anim calcmode="lin" valueType="num">
                                      <p:cBhvr additive="base">
                                        <p:cTn id="46"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ppt_x"/>
                                          </p:val>
                                        </p:tav>
                                        <p:tav tm="100000">
                                          <p:val>
                                            <p:strVal val="#ppt_x"/>
                                          </p:val>
                                        </p:tav>
                                      </p:tavLst>
                                    </p:anim>
                                    <p:anim calcmode="lin" valueType="num">
                                      <p:cBhvr additive="base">
                                        <p:cTn id="52" dur="500" fill="hold"/>
                                        <p:tgtEl>
                                          <p:spTgt spid="30"/>
                                        </p:tgtEl>
                                        <p:attrNameLst>
                                          <p:attrName>ppt_y</p:attrName>
                                        </p:attrNameLst>
                                      </p:cBhvr>
                                      <p:tavLst>
                                        <p:tav tm="0">
                                          <p:val>
                                            <p:strVal val="1+#ppt_h/2"/>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76"/>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8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1" presetClass="exit"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1+#ppt_w/2"/>
                                          </p:val>
                                        </p:tav>
                                        <p:tav tm="100000">
                                          <p:val>
                                            <p:strVal val="#ppt_x"/>
                                          </p:val>
                                        </p:tav>
                                      </p:tavLst>
                                    </p:anim>
                                    <p:anim calcmode="lin" valueType="num">
                                      <p:cBhvr additive="base">
                                        <p:cTn id="70"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nodeType="click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500" fill="hold"/>
                                        <p:tgtEl>
                                          <p:spTgt spid="5"/>
                                        </p:tgtEl>
                                        <p:attrNameLst>
                                          <p:attrName>ppt_x</p:attrName>
                                        </p:attrNameLst>
                                      </p:cBhvr>
                                      <p:tavLst>
                                        <p:tav tm="0">
                                          <p:val>
                                            <p:strVal val="#ppt_x"/>
                                          </p:val>
                                        </p:tav>
                                        <p:tav tm="100000">
                                          <p:val>
                                            <p:strVal val="#ppt_x"/>
                                          </p:val>
                                        </p:tav>
                                      </p:tavLst>
                                    </p:anim>
                                    <p:anim calcmode="lin" valueType="num">
                                      <p:cBhvr additive="base">
                                        <p:cTn id="7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53" grpId="0" animBg="1"/>
      <p:bldP spid="53" grpId="1" animBg="1"/>
      <p:bldP spid="76" grpId="0"/>
      <p:bldP spid="82" grpId="0"/>
      <p:bldP spid="83" grpId="0"/>
      <p:bldP spid="54" grpId="0" animBg="1"/>
      <p:bldP spid="69"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3"/>
          <p:cNvSpPr>
            <a:spLocks noChangeArrowheads="1"/>
          </p:cNvSpPr>
          <p:nvPr/>
        </p:nvSpPr>
        <p:spPr bwMode="auto">
          <a:xfrm>
            <a:off x="4940300" y="1916113"/>
            <a:ext cx="3230563" cy="523875"/>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Related dominoes:</a:t>
            </a:r>
          </a:p>
        </p:txBody>
      </p:sp>
      <p:grpSp>
        <p:nvGrpSpPr>
          <p:cNvPr id="139267" name="Group 49"/>
          <p:cNvGrpSpPr>
            <a:grpSpLocks/>
          </p:cNvGrpSpPr>
          <p:nvPr/>
        </p:nvGrpSpPr>
        <p:grpSpPr bwMode="auto">
          <a:xfrm>
            <a:off x="284163" y="476250"/>
            <a:ext cx="6192837" cy="1828800"/>
            <a:chOff x="179" y="432"/>
            <a:chExt cx="3901" cy="1152"/>
          </a:xfrm>
        </p:grpSpPr>
        <p:sp>
          <p:nvSpPr>
            <p:cNvPr id="105"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06"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07"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08"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09"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0"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1"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2"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3"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4"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5"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16"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3931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19"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20"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21"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22"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72" name="Rectangle 71"/>
          <p:cNvSpPr/>
          <p:nvPr/>
        </p:nvSpPr>
        <p:spPr bwMode="auto">
          <a:xfrm>
            <a:off x="495300" y="4437063"/>
            <a:ext cx="5805488" cy="523875"/>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Add and removing trailing blanks:</a:t>
            </a:r>
            <a:endParaRPr lang="en-US" dirty="0">
              <a:effectLst>
                <a:outerShdw blurRad="38100" dist="38100" dir="2700000" algn="tl">
                  <a:srgbClr val="000000"/>
                </a:outerShdw>
              </a:effectLst>
              <a:sym typeface="Wingdings" pitchFamily="2" charset="2"/>
            </a:endParaRPr>
          </a:p>
        </p:txBody>
      </p:sp>
      <p:sp>
        <p:nvSpPr>
          <p:cNvPr id="87" name="Rectangle 86"/>
          <p:cNvSpPr/>
          <p:nvPr/>
        </p:nvSpPr>
        <p:spPr bwMode="auto">
          <a:xfrm>
            <a:off x="495300" y="3394075"/>
            <a:ext cx="4668838" cy="522288"/>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Start a new configuration: </a:t>
            </a:r>
            <a:endParaRPr lang="en-US" dirty="0">
              <a:effectLst>
                <a:outerShdw blurRad="38100" dist="38100" dir="2700000" algn="tl">
                  <a:srgbClr val="000000"/>
                </a:outerShdw>
              </a:effectLst>
              <a:sym typeface="Wingdings" pitchFamily="2" charset="2"/>
            </a:endParaRPr>
          </a:p>
        </p:txBody>
      </p:sp>
      <p:sp>
        <p:nvSpPr>
          <p:cNvPr id="88" name="Rectangle 87"/>
          <p:cNvSpPr/>
          <p:nvPr/>
        </p:nvSpPr>
        <p:spPr bwMode="auto">
          <a:xfrm>
            <a:off x="476250" y="2511425"/>
            <a:ext cx="4668838" cy="523875"/>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Copy unchanged characters:</a:t>
            </a:r>
            <a:endParaRPr lang="en-US" dirty="0">
              <a:effectLst>
                <a:outerShdw blurRad="38100" dist="38100" dir="2700000" algn="tl">
                  <a:srgbClr val="000000"/>
                </a:outerShdw>
              </a:effectLst>
              <a:sym typeface="Wingdings" pitchFamily="2" charset="2"/>
            </a:endParaRPr>
          </a:p>
        </p:txBody>
      </p:sp>
      <p:grpSp>
        <p:nvGrpSpPr>
          <p:cNvPr id="3" name="Group 36"/>
          <p:cNvGrpSpPr>
            <a:grpSpLocks/>
          </p:cNvGrpSpPr>
          <p:nvPr/>
        </p:nvGrpSpPr>
        <p:grpSpPr bwMode="auto">
          <a:xfrm>
            <a:off x="5749925" y="3214688"/>
            <a:ext cx="542925" cy="954087"/>
            <a:chOff x="2771800" y="3122965"/>
            <a:chExt cx="522900" cy="954107"/>
          </a:xfrm>
        </p:grpSpPr>
        <p:sp>
          <p:nvSpPr>
            <p:cNvPr id="123" name="Rectangle 122"/>
            <p:cNvSpPr/>
            <p:nvPr/>
          </p:nvSpPr>
          <p:spPr>
            <a:xfrm>
              <a:off x="2858950" y="3122965"/>
              <a:ext cx="348600" cy="954107"/>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39304" name="Straight Connector 1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305" name="Double Bracket 1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4" name="Group 36"/>
          <p:cNvGrpSpPr>
            <a:grpSpLocks/>
          </p:cNvGrpSpPr>
          <p:nvPr/>
        </p:nvGrpSpPr>
        <p:grpSpPr bwMode="auto">
          <a:xfrm>
            <a:off x="5683250" y="5084763"/>
            <a:ext cx="1331913" cy="954087"/>
            <a:chOff x="2758745" y="3122965"/>
            <a:chExt cx="549001" cy="954107"/>
          </a:xfrm>
        </p:grpSpPr>
        <p:sp>
          <p:nvSpPr>
            <p:cNvPr id="128" name="Rectangle 127"/>
            <p:cNvSpPr/>
            <p:nvPr/>
          </p:nvSpPr>
          <p:spPr>
            <a:xfrm>
              <a:off x="2758745" y="3122965"/>
              <a:ext cx="549001" cy="954107"/>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sym typeface="Wingdings" pitchFamily="2" charset="2"/>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39301" name="Straight Connector 1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302" name="Double Bracket 12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37" name="Rectangle 136"/>
          <p:cNvSpPr/>
          <p:nvPr/>
        </p:nvSpPr>
        <p:spPr bwMode="auto">
          <a:xfrm>
            <a:off x="539750" y="5343525"/>
            <a:ext cx="5151438" cy="523875"/>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Accepting:</a:t>
            </a:r>
            <a:endParaRPr lang="en-US" dirty="0">
              <a:effectLst>
                <a:outerShdw blurRad="38100" dist="38100" dir="2700000" algn="tl">
                  <a:srgbClr val="000000"/>
                </a:outerShdw>
              </a:effectLst>
              <a:sym typeface="Wingdings" pitchFamily="2" charset="2"/>
            </a:endParaRPr>
          </a:p>
        </p:txBody>
      </p:sp>
      <p:sp>
        <p:nvSpPr>
          <p:cNvPr id="14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5" name="Group 161"/>
          <p:cNvGrpSpPr>
            <a:grpSpLocks/>
          </p:cNvGrpSpPr>
          <p:nvPr/>
        </p:nvGrpSpPr>
        <p:grpSpPr bwMode="auto">
          <a:xfrm>
            <a:off x="5757863" y="2270125"/>
            <a:ext cx="2454275" cy="962025"/>
            <a:chOff x="5757863" y="2270194"/>
            <a:chExt cx="2454470" cy="961946"/>
          </a:xfrm>
        </p:grpSpPr>
        <p:sp>
          <p:nvSpPr>
            <p:cNvPr id="102" name="Rectangle 101"/>
            <p:cNvSpPr/>
            <p:nvPr/>
          </p:nvSpPr>
          <p:spPr>
            <a:xfrm>
              <a:off x="6257965" y="2511474"/>
              <a:ext cx="274660" cy="523832"/>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nvGrpSpPr>
            <p:cNvPr id="139287" name="Group 36"/>
            <p:cNvGrpSpPr>
              <a:grpSpLocks/>
            </p:cNvGrpSpPr>
            <p:nvPr/>
          </p:nvGrpSpPr>
          <p:grpSpPr bwMode="auto">
            <a:xfrm>
              <a:off x="5757863" y="2270194"/>
              <a:ext cx="543989" cy="954107"/>
              <a:chOff x="2771800" y="3122965"/>
              <a:chExt cx="522900" cy="954107"/>
            </a:xfrm>
          </p:grpSpPr>
          <p:sp>
            <p:nvSpPr>
              <p:cNvPr id="84" name="Rectangle 83"/>
              <p:cNvSpPr/>
              <p:nvPr/>
            </p:nvSpPr>
            <p:spPr>
              <a:xfrm>
                <a:off x="2901516" y="3122965"/>
                <a:ext cx="264012" cy="954010"/>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39298" name="Straight Connector 8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299" name="Double Bracket 8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9288" name="Group 36"/>
            <p:cNvGrpSpPr>
              <a:grpSpLocks/>
            </p:cNvGrpSpPr>
            <p:nvPr/>
          </p:nvGrpSpPr>
          <p:grpSpPr bwMode="auto">
            <a:xfrm>
              <a:off x="6548291" y="2278033"/>
              <a:ext cx="543989" cy="954107"/>
              <a:chOff x="2771800" y="3122965"/>
              <a:chExt cx="522900" cy="954107"/>
            </a:xfrm>
          </p:grpSpPr>
          <p:sp>
            <p:nvSpPr>
              <p:cNvPr id="97" name="Rectangle 96"/>
              <p:cNvSpPr/>
              <p:nvPr/>
            </p:nvSpPr>
            <p:spPr>
              <a:xfrm>
                <a:off x="2858988" y="3123063"/>
                <a:ext cx="349472" cy="954009"/>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39295" name="Straight Connector 9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296" name="Double Bracket 10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57" name="Rectangle 156"/>
            <p:cNvSpPr/>
            <p:nvPr/>
          </p:nvSpPr>
          <p:spPr>
            <a:xfrm>
              <a:off x="7058128" y="2527348"/>
              <a:ext cx="642989" cy="522245"/>
            </a:xfrm>
            <a:prstGeom prst="rect">
              <a:avLst/>
            </a:prstGeom>
          </p:spPr>
          <p:txBody>
            <a:bodyPr wrap="none">
              <a:spAutoFit/>
            </a:bodyPr>
            <a:lstStyle/>
            <a:p>
              <a:pPr algn="l">
                <a:defRPr/>
              </a:pPr>
              <a:r>
                <a:rPr lang="en-US" dirty="0">
                  <a:effectLst>
                    <a:outerShdw blurRad="38100" dist="38100" dir="2700000" algn="tl">
                      <a:srgbClr val="000000"/>
                    </a:outerShdw>
                  </a:effectLst>
                </a:rPr>
                <a:t>, &amp;</a:t>
              </a:r>
              <a:endParaRPr lang="en-CA" dirty="0"/>
            </a:p>
          </p:txBody>
        </p:sp>
        <p:grpSp>
          <p:nvGrpSpPr>
            <p:cNvPr id="139290" name="Group 36"/>
            <p:cNvGrpSpPr>
              <a:grpSpLocks/>
            </p:cNvGrpSpPr>
            <p:nvPr/>
          </p:nvGrpSpPr>
          <p:grpSpPr bwMode="auto">
            <a:xfrm>
              <a:off x="7668344" y="2276872"/>
              <a:ext cx="543989" cy="954107"/>
              <a:chOff x="2771800" y="3122965"/>
              <a:chExt cx="522900" cy="954107"/>
            </a:xfrm>
          </p:grpSpPr>
          <p:sp>
            <p:nvSpPr>
              <p:cNvPr id="159" name="Rectangle 158"/>
              <p:cNvSpPr/>
              <p:nvPr/>
            </p:nvSpPr>
            <p:spPr>
              <a:xfrm>
                <a:off x="2858242" y="3122636"/>
                <a:ext cx="349471" cy="954010"/>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39292" name="Straight Connector 1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293" name="Double Bracket 16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grpSp>
        <p:nvGrpSpPr>
          <p:cNvPr id="9" name="Group 167"/>
          <p:cNvGrpSpPr>
            <a:grpSpLocks/>
          </p:cNvGrpSpPr>
          <p:nvPr/>
        </p:nvGrpSpPr>
        <p:grpSpPr bwMode="auto">
          <a:xfrm>
            <a:off x="5724525" y="4149725"/>
            <a:ext cx="1947863" cy="990600"/>
            <a:chOff x="5724128" y="3933056"/>
            <a:chExt cx="1947917" cy="991178"/>
          </a:xfrm>
        </p:grpSpPr>
        <p:grpSp>
          <p:nvGrpSpPr>
            <p:cNvPr id="139277" name="Group 36"/>
            <p:cNvGrpSpPr>
              <a:grpSpLocks/>
            </p:cNvGrpSpPr>
            <p:nvPr/>
          </p:nvGrpSpPr>
          <p:grpSpPr bwMode="auto">
            <a:xfrm>
              <a:off x="5724128" y="3970127"/>
              <a:ext cx="723781" cy="954107"/>
              <a:chOff x="2771800" y="3122965"/>
              <a:chExt cx="522900" cy="954107"/>
            </a:xfrm>
          </p:grpSpPr>
          <p:sp>
            <p:nvSpPr>
              <p:cNvPr id="90" name="Rectangle 89"/>
              <p:cNvSpPr/>
              <p:nvPr/>
            </p:nvSpPr>
            <p:spPr>
              <a:xfrm>
                <a:off x="2837175" y="3122429"/>
                <a:ext cx="392250" cy="954643"/>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 </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b</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39284" name="Straight Connector 9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285" name="Double Bracket 9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39278" name="Group 36"/>
            <p:cNvGrpSpPr>
              <a:grpSpLocks/>
            </p:cNvGrpSpPr>
            <p:nvPr/>
          </p:nvGrpSpPr>
          <p:grpSpPr bwMode="auto">
            <a:xfrm>
              <a:off x="6948264" y="3933056"/>
              <a:ext cx="723781" cy="954107"/>
              <a:chOff x="2771800" y="3122965"/>
              <a:chExt cx="522900" cy="954107"/>
            </a:xfrm>
          </p:grpSpPr>
          <p:sp>
            <p:nvSpPr>
              <p:cNvPr id="164" name="Rectangle 163"/>
              <p:cNvSpPr/>
              <p:nvPr/>
            </p:nvSpPr>
            <p:spPr>
              <a:xfrm>
                <a:off x="2803814" y="3122965"/>
                <a:ext cx="458772" cy="954644"/>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b</a:t>
                </a:r>
                <a:r>
                  <a:rPr lang="en-US" dirty="0">
                    <a:solidFill>
                      <a:srgbClr val="FF00FF"/>
                    </a:solidFill>
                    <a:effectLst>
                      <a:outerShdw blurRad="38100" dist="38100" dir="2700000" algn="tl">
                        <a:srgbClr val="000000"/>
                      </a:outerShdw>
                    </a:effectLst>
                  </a:rPr>
                  <a:t># </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39281" name="Straight Connector 16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282" name="Double Bracket 16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67" name="Rectangle 166"/>
            <p:cNvSpPr/>
            <p:nvPr/>
          </p:nvSpPr>
          <p:spPr>
            <a:xfrm>
              <a:off x="6476624" y="4220562"/>
              <a:ext cx="463563" cy="524181"/>
            </a:xfrm>
            <a:prstGeom prst="rect">
              <a:avLst/>
            </a:prstGeom>
          </p:spPr>
          <p:txBody>
            <a:bodyPr wrap="none">
              <a:spAutoFit/>
            </a:bodyPr>
            <a:lstStyle/>
            <a:p>
              <a:pPr algn="l">
                <a:defRPr/>
              </a:pPr>
              <a:r>
                <a:rPr lang="en-US" dirty="0">
                  <a:effectLst>
                    <a:outerShdw blurRad="38100" dist="38100" dir="2700000" algn="tl">
                      <a:srgbClr val="000000"/>
                    </a:outerShdw>
                  </a:effectLst>
                </a:rPr>
                <a:t>&amp;</a:t>
              </a:r>
              <a:endParaRPr lang="en-CA" dirty="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ppt_x"/>
                                          </p:val>
                                        </p:tav>
                                        <p:tav tm="100000">
                                          <p:val>
                                            <p:strVal val="#ppt_x"/>
                                          </p:val>
                                        </p:tav>
                                      </p:tavLst>
                                    </p:anim>
                                    <p:anim calcmode="lin" valueType="num">
                                      <p:cBhvr additive="base">
                                        <p:cTn id="8"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additive="base">
                                        <p:cTn id="13" dur="500" fill="hold"/>
                                        <p:tgtEl>
                                          <p:spTgt spid="69"/>
                                        </p:tgtEl>
                                        <p:attrNameLst>
                                          <p:attrName>ppt_x</p:attrName>
                                        </p:attrNameLst>
                                      </p:cBhvr>
                                      <p:tavLst>
                                        <p:tav tm="0">
                                          <p:val>
                                            <p:strVal val="#ppt_x"/>
                                          </p:val>
                                        </p:tav>
                                        <p:tav tm="100000">
                                          <p:val>
                                            <p:strVal val="#ppt_x"/>
                                          </p:val>
                                        </p:tav>
                                      </p:tavLst>
                                    </p:anim>
                                    <p:anim calcmode="lin" valueType="num">
                                      <p:cBhvr additive="base">
                                        <p:cTn id="14" dur="500" fill="hold"/>
                                        <p:tgtEl>
                                          <p:spTgt spid="6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500" fill="hold"/>
                                        <p:tgtEl>
                                          <p:spTgt spid="87"/>
                                        </p:tgtEl>
                                        <p:attrNameLst>
                                          <p:attrName>ppt_x</p:attrName>
                                        </p:attrNameLst>
                                      </p:cBhvr>
                                      <p:tavLst>
                                        <p:tav tm="0">
                                          <p:val>
                                            <p:strVal val="#ppt_x"/>
                                          </p:val>
                                        </p:tav>
                                        <p:tav tm="100000">
                                          <p:val>
                                            <p:strVal val="#ppt_x"/>
                                          </p:val>
                                        </p:tav>
                                      </p:tavLst>
                                    </p:anim>
                                    <p:anim calcmode="lin" valueType="num">
                                      <p:cBhvr additive="base">
                                        <p:cTn id="24"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2"/>
                                        </p:tgtEl>
                                        <p:attrNameLst>
                                          <p:attrName>style.visibility</p:attrName>
                                        </p:attrNameLst>
                                      </p:cBhvr>
                                      <p:to>
                                        <p:strVal val="visible"/>
                                      </p:to>
                                    </p:set>
                                    <p:anim calcmode="lin" valueType="num">
                                      <p:cBhvr additive="base">
                                        <p:cTn id="35" dur="500" fill="hold"/>
                                        <p:tgtEl>
                                          <p:spTgt spid="72"/>
                                        </p:tgtEl>
                                        <p:attrNameLst>
                                          <p:attrName>ppt_x</p:attrName>
                                        </p:attrNameLst>
                                      </p:cBhvr>
                                      <p:tavLst>
                                        <p:tav tm="0">
                                          <p:val>
                                            <p:strVal val="#ppt_x"/>
                                          </p:val>
                                        </p:tav>
                                        <p:tav tm="100000">
                                          <p:val>
                                            <p:strVal val="#ppt_x"/>
                                          </p:val>
                                        </p:tav>
                                      </p:tavLst>
                                    </p:anim>
                                    <p:anim calcmode="lin" valueType="num">
                                      <p:cBhvr additive="base">
                                        <p:cTn id="36"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37"/>
                                        </p:tgtEl>
                                        <p:attrNameLst>
                                          <p:attrName>style.visibility</p:attrName>
                                        </p:attrNameLst>
                                      </p:cBhvr>
                                      <p:to>
                                        <p:strVal val="visible"/>
                                      </p:to>
                                    </p:set>
                                    <p:anim calcmode="lin" valueType="num">
                                      <p:cBhvr additive="base">
                                        <p:cTn id="47" dur="500" fill="hold"/>
                                        <p:tgtEl>
                                          <p:spTgt spid="137"/>
                                        </p:tgtEl>
                                        <p:attrNameLst>
                                          <p:attrName>ppt_x</p:attrName>
                                        </p:attrNameLst>
                                      </p:cBhvr>
                                      <p:tavLst>
                                        <p:tav tm="0">
                                          <p:val>
                                            <p:strVal val="#ppt_x"/>
                                          </p:val>
                                        </p:tav>
                                        <p:tav tm="100000">
                                          <p:val>
                                            <p:strVal val="#ppt_x"/>
                                          </p:val>
                                        </p:tav>
                                      </p:tavLst>
                                    </p:anim>
                                    <p:anim calcmode="lin" valueType="num">
                                      <p:cBhvr additive="base">
                                        <p:cTn id="48"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2" grpId="0"/>
      <p:bldP spid="87" grpId="0"/>
      <p:bldP spid="88" grpId="0"/>
      <p:bldP spid="13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3"/>
          <p:cNvSpPr txBox="1">
            <a:spLocks noChangeArrowheads="1"/>
          </p:cNvSpPr>
          <p:nvPr/>
        </p:nvSpPr>
        <p:spPr bwMode="auto">
          <a:xfrm>
            <a:off x="2943857" y="115888"/>
            <a:ext cx="32769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List of Problems</a:t>
            </a:r>
          </a:p>
        </p:txBody>
      </p:sp>
      <p:sp>
        <p:nvSpPr>
          <p:cNvPr id="7171" name="Text Box 6"/>
          <p:cNvSpPr txBox="1">
            <a:spLocks noChangeArrowheads="1"/>
          </p:cNvSpPr>
          <p:nvPr/>
        </p:nvSpPr>
        <p:spPr bwMode="auto">
          <a:xfrm>
            <a:off x="1057275" y="1550988"/>
            <a:ext cx="8986838"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endParaRPr lang="en-US" altLang="en-US" sz="2400" dirty="0"/>
          </a:p>
          <a:p>
            <a:pPr algn="l"/>
            <a:endParaRPr lang="en-US" altLang="en-US" sz="2400" dirty="0"/>
          </a:p>
          <a:p>
            <a:pPr algn="l">
              <a:buFont typeface="Arial" pitchFamily="34" charset="0"/>
              <a:buChar char="•"/>
            </a:pPr>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buFont typeface="Arial" pitchFamily="34" charset="0"/>
              <a:buChar char="•"/>
            </a:pPr>
            <a:endParaRPr lang="en-US" altLang="en-US" sz="2400" dirty="0"/>
          </a:p>
          <a:p>
            <a:pPr algn="l">
              <a:buFont typeface="Arial" pitchFamily="34" charset="0"/>
              <a:buChar char="•"/>
            </a:pPr>
            <a:r>
              <a:rPr lang="en-US" altLang="en-US" sz="2400" dirty="0"/>
              <a:t>{</a:t>
            </a:r>
            <a:r>
              <a:rPr lang="en-US" altLang="en-US" sz="2400" dirty="0">
                <a:sym typeface="Symbol" pitchFamily="18" charset="2"/>
              </a:rPr>
              <a:t></a:t>
            </a:r>
            <a:r>
              <a:rPr lang="en-US" altLang="en-US" sz="2400" dirty="0"/>
              <a:t>“M”,“M'”</a:t>
            </a:r>
            <a:r>
              <a:rPr lang="en-US" altLang="en-US" sz="2400" dirty="0">
                <a:sym typeface="Symbol" pitchFamily="18" charset="2"/>
              </a:rPr>
              <a:t></a:t>
            </a:r>
            <a:r>
              <a:rPr lang="en-US" altLang="en-US" sz="2400" dirty="0"/>
              <a:t> | </a:t>
            </a:r>
            <a:r>
              <a:rPr lang="en-US" altLang="en-US" sz="2400" dirty="0">
                <a:sym typeface="Symbol" pitchFamily="18" charset="2"/>
              </a:rPr>
              <a:t>I </a:t>
            </a:r>
            <a:r>
              <a:rPr lang="en-US" altLang="en-US" sz="2400" dirty="0"/>
              <a:t>M(I)=M'(I)}</a:t>
            </a:r>
          </a:p>
          <a:p>
            <a:pPr algn="l">
              <a:buFont typeface="Arial" pitchFamily="34" charset="0"/>
              <a:buChar char="•"/>
            </a:pPr>
            <a:r>
              <a:rPr lang="en-US" altLang="en-US" sz="2400" dirty="0"/>
              <a:t>{“M” | L(M) is regular}</a:t>
            </a:r>
          </a:p>
          <a:p>
            <a:pPr algn="l"/>
            <a:endParaRPr lang="en-US" altLang="en-US" sz="2400" dirty="0"/>
          </a:p>
          <a:p>
            <a:pPr algn="l">
              <a:buFont typeface="Arial" pitchFamily="34" charset="0"/>
              <a:buChar char="•"/>
            </a:pPr>
            <a:r>
              <a:rPr lang="en-US" altLang="en-US" sz="2400" dirty="0"/>
              <a:t> {“M” | based on what M does, not on how it does it}</a:t>
            </a:r>
          </a:p>
        </p:txBody>
      </p:sp>
      <p:sp>
        <p:nvSpPr>
          <p:cNvPr id="48148" name="Rectangle 20"/>
          <p:cNvSpPr>
            <a:spLocks noChangeArrowheads="1"/>
          </p:cNvSpPr>
          <p:nvPr/>
        </p:nvSpPr>
        <p:spPr bwMode="auto">
          <a:xfrm>
            <a:off x="1908175" y="5487988"/>
            <a:ext cx="547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 </a:t>
            </a:r>
            <a:r>
              <a:rPr lang="en-US" altLang="en-US" sz="2400"/>
              <a:t>halt on I}</a:t>
            </a:r>
          </a:p>
        </p:txBody>
      </p:sp>
      <p:grpSp>
        <p:nvGrpSpPr>
          <p:cNvPr id="7173" name="Group 3"/>
          <p:cNvGrpSpPr>
            <a:grpSpLocks/>
          </p:cNvGrpSpPr>
          <p:nvPr/>
        </p:nvGrpSpPr>
        <p:grpSpPr bwMode="auto">
          <a:xfrm>
            <a:off x="-323850" y="2295525"/>
            <a:ext cx="2009775" cy="2274888"/>
            <a:chOff x="-900608" y="2295092"/>
            <a:chExt cx="2009651" cy="2275609"/>
          </a:xfrm>
        </p:grpSpPr>
        <p:sp>
          <p:nvSpPr>
            <p:cNvPr id="15" name="Text Box 6"/>
            <p:cNvSpPr txBox="1">
              <a:spLocks noChangeArrowheads="1"/>
            </p:cNvSpPr>
            <p:nvPr/>
          </p:nvSpPr>
          <p:spPr bwMode="auto">
            <a:xfrm>
              <a:off x="35959" y="410859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6" name="Text Box 6"/>
            <p:cNvSpPr txBox="1">
              <a:spLocks noChangeArrowheads="1"/>
            </p:cNvSpPr>
            <p:nvPr/>
          </p:nvSpPr>
          <p:spPr bwMode="auto">
            <a:xfrm>
              <a:off x="35959" y="338446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7" name="Text Box 6"/>
            <p:cNvSpPr txBox="1">
              <a:spLocks noChangeArrowheads="1"/>
            </p:cNvSpPr>
            <p:nvPr/>
          </p:nvSpPr>
          <p:spPr bwMode="auto">
            <a:xfrm>
              <a:off x="35959" y="3038277"/>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18" name="Text Box 6"/>
            <p:cNvSpPr txBox="1">
              <a:spLocks noChangeArrowheads="1"/>
            </p:cNvSpPr>
            <p:nvPr/>
          </p:nvSpPr>
          <p:spPr bwMode="auto">
            <a:xfrm>
              <a:off x="35959" y="2295092"/>
              <a:ext cx="1073084" cy="462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solidFill>
                    <a:srgbClr val="FF0000"/>
                  </a:solidFill>
                  <a:latin typeface="+mj-lt"/>
                </a:rPr>
                <a:t>X</a:t>
              </a:r>
            </a:p>
          </p:txBody>
        </p:sp>
        <p:sp>
          <p:nvSpPr>
            <p:cNvPr id="7179" name="Text Box 6"/>
            <p:cNvSpPr txBox="1">
              <a:spLocks noChangeArrowheads="1"/>
            </p:cNvSpPr>
            <p:nvPr/>
          </p:nvSpPr>
          <p:spPr bwMode="auto">
            <a:xfrm>
              <a:off x="-900608" y="2780928"/>
              <a:ext cx="175252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Some how </a:t>
              </a:r>
              <a:br>
                <a:rPr lang="en-US" altLang="en-US" sz="2400"/>
              </a:br>
              <a:r>
                <a:rPr lang="en-US" altLang="en-US" sz="2400"/>
                <a:t>harder.</a:t>
              </a:r>
            </a:p>
          </p:txBody>
        </p:sp>
      </p:grpSp>
      <p:sp>
        <p:nvSpPr>
          <p:cNvPr id="7174" name="Rectangle 20"/>
          <p:cNvSpPr>
            <a:spLocks noChangeArrowheads="1"/>
          </p:cNvSpPr>
          <p:nvPr/>
        </p:nvSpPr>
        <p:spPr bwMode="auto">
          <a:xfrm>
            <a:off x="1908175" y="5084763"/>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8148"/>
                                        </p:tgtEl>
                                        <p:attrNameLst>
                                          <p:attrName>style.visibility</p:attrName>
                                        </p:attrNameLst>
                                      </p:cBhvr>
                                      <p:to>
                                        <p:strVal val="visible"/>
                                      </p:to>
                                    </p:set>
                                    <p:anim calcmode="lin" valueType="num">
                                      <p:cBhvr additive="base">
                                        <p:cTn id="7" dur="500" fill="hold"/>
                                        <p:tgtEl>
                                          <p:spTgt spid="48148"/>
                                        </p:tgtEl>
                                        <p:attrNameLst>
                                          <p:attrName>ppt_x</p:attrName>
                                        </p:attrNameLst>
                                      </p:cBhvr>
                                      <p:tavLst>
                                        <p:tav tm="0">
                                          <p:val>
                                            <p:strVal val="1+#ppt_w/2"/>
                                          </p:val>
                                        </p:tav>
                                        <p:tav tm="100000">
                                          <p:val>
                                            <p:strVal val="#ppt_x"/>
                                          </p:val>
                                        </p:tav>
                                      </p:tavLst>
                                    </p:anim>
                                    <p:anim calcmode="lin" valueType="num">
                                      <p:cBhvr additive="base">
                                        <p:cTn id="8" dur="500" fill="hold"/>
                                        <p:tgtEl>
                                          <p:spTgt spid="481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8"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8686800" cy="18161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loop invariant is that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grpSp>
        <p:nvGrpSpPr>
          <p:cNvPr id="2"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0295"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0296"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0297"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0298"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0299"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0300"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8686800" cy="1385888"/>
          </a:xfrm>
          <a:prstGeom prst="rect">
            <a:avLst/>
          </a:prstGeom>
          <a:noFill/>
          <a:ln w="38100" cap="sq">
            <a:noFill/>
            <a:miter lim="800000"/>
            <a:headEnd/>
            <a:tailEnd/>
          </a:ln>
          <a:effectLst/>
        </p:spPr>
        <p:txBody>
          <a:bodyPr lIns="274320" rIns="274320">
            <a:spAutoFit/>
          </a:bodyPr>
          <a:lstStyle/>
          <a:p>
            <a:pPr algn="l">
              <a:buFontTx/>
              <a:buChar char="•"/>
              <a:defRPr/>
            </a:pPr>
            <a:r>
              <a:rPr lang="en-CA" dirty="0">
                <a:effectLst>
                  <a:outerShdw blurRad="38100" dist="38100" dir="2700000" algn="tl">
                    <a:srgbClr val="000000"/>
                  </a:outerShdw>
                </a:effectLst>
              </a:rPr>
              <a:t>For the top string to match the bottom string</a:t>
            </a:r>
            <a:br>
              <a:rPr lang="en-CA" dirty="0">
                <a:effectLst>
                  <a:outerShdw blurRad="38100" dist="38100" dir="2700000" algn="tl">
                    <a:srgbClr val="000000"/>
                  </a:outerShdw>
                </a:effectLst>
              </a:rPr>
            </a:br>
            <a:r>
              <a:rPr lang="en-CA" dirty="0">
                <a:effectLst>
                  <a:outerShdw blurRad="38100" dist="38100" dir="2700000" algn="tl">
                    <a:srgbClr val="000000"/>
                  </a:outerShdw>
                </a:effectLst>
              </a:rPr>
              <a:t>  this t+1</a:t>
            </a:r>
            <a:r>
              <a:rPr lang="en-CA" baseline="30000" dirty="0">
                <a:effectLst>
                  <a:outerShdw blurRad="38100" dist="38100" dir="2700000" algn="tl">
                    <a:srgbClr val="000000"/>
                  </a:outerShdw>
                </a:effectLst>
              </a:rPr>
              <a:t>st</a:t>
            </a:r>
            <a:r>
              <a:rPr lang="en-CA" dirty="0">
                <a:effectLst>
                  <a:outerShdw blurRad="38100" dist="38100" dir="2700000" algn="tl">
                    <a:srgbClr val="000000"/>
                  </a:outerShdw>
                </a:effectLst>
              </a:rPr>
              <a:t> configuration must be produced by dominoes</a:t>
            </a:r>
            <a:br>
              <a:rPr lang="en-CA" dirty="0">
                <a:effectLst>
                  <a:outerShdw blurRad="38100" dist="38100" dir="2700000" algn="tl">
                    <a:srgbClr val="000000"/>
                  </a:outerShdw>
                </a:effectLst>
              </a:rPr>
            </a:br>
            <a:r>
              <a:rPr lang="en-CA" dirty="0">
                <a:effectLst>
                  <a:outerShdw blurRad="38100" dist="38100" dir="2700000" algn="tl">
                    <a:srgbClr val="000000"/>
                  </a:outerShdw>
                </a:effectLst>
              </a:rPr>
              <a:t>  on the top.</a:t>
            </a:r>
            <a:endParaRPr lang="en-US" dirty="0">
              <a:effectLst>
                <a:outerShdw blurRad="38100" dist="38100" dir="2700000" algn="tl">
                  <a:srgbClr val="000000"/>
                </a:outerShdw>
              </a:effectLst>
            </a:endParaRPr>
          </a:p>
        </p:txBody>
      </p:sp>
      <p:grpSp>
        <p:nvGrpSpPr>
          <p:cNvPr id="141316"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1328"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1329"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1330"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1331"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1332"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1333"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3" name="Group 141"/>
          <p:cNvGrpSpPr>
            <a:grpSpLocks/>
          </p:cNvGrpSpPr>
          <p:nvPr/>
        </p:nvGrpSpPr>
        <p:grpSpPr bwMode="auto">
          <a:xfrm>
            <a:off x="3622675" y="2476500"/>
            <a:ext cx="4532313" cy="565150"/>
            <a:chOff x="3622314" y="2475962"/>
            <a:chExt cx="4532198" cy="565555"/>
          </a:xfrm>
        </p:grpSpPr>
        <p:sp>
          <p:nvSpPr>
            <p:cNvPr id="93" name="Rectangle 92"/>
            <p:cNvSpPr/>
            <p:nvPr/>
          </p:nvSpPr>
          <p:spPr>
            <a:xfrm>
              <a:off x="4190625" y="2518856"/>
              <a:ext cx="363529" cy="522661"/>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90" name="Rectangle 89"/>
            <p:cNvSpPr/>
            <p:nvPr/>
          </p:nvSpPr>
          <p:spPr>
            <a:xfrm>
              <a:off x="3622314" y="2517267"/>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97" name="Rectangle 96"/>
            <p:cNvSpPr/>
            <p:nvPr/>
          </p:nvSpPr>
          <p:spPr>
            <a:xfrm>
              <a:off x="4727186" y="2509324"/>
              <a:ext cx="609585" cy="524250"/>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123" name="Rectangle 122"/>
            <p:cNvSpPr/>
            <p:nvPr/>
          </p:nvSpPr>
          <p:spPr>
            <a:xfrm>
              <a:off x="5506629" y="2509324"/>
              <a:ext cx="365116" cy="524250"/>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27" name="Rectangle 126"/>
            <p:cNvSpPr/>
            <p:nvPr/>
          </p:nvSpPr>
          <p:spPr>
            <a:xfrm>
              <a:off x="6079702" y="2501380"/>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31" name="Rectangle 130"/>
            <p:cNvSpPr/>
            <p:nvPr/>
          </p:nvSpPr>
          <p:spPr>
            <a:xfrm>
              <a:off x="6648012" y="2493438"/>
              <a:ext cx="365116" cy="522661"/>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135" name="Rectangle 134"/>
            <p:cNvSpPr/>
            <p:nvPr/>
          </p:nvSpPr>
          <p:spPr>
            <a:xfrm>
              <a:off x="7217911" y="2483906"/>
              <a:ext cx="363528" cy="524250"/>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sp>
          <p:nvSpPr>
            <p:cNvPr id="139" name="Rectangle 138"/>
            <p:cNvSpPr/>
            <p:nvPr/>
          </p:nvSpPr>
          <p:spPr>
            <a:xfrm>
              <a:off x="7790983" y="2475962"/>
              <a:ext cx="363529" cy="52266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9161462" cy="1385888"/>
          </a:xfrm>
          <a:prstGeom prst="rect">
            <a:avLst/>
          </a:prstGeom>
          <a:noFill/>
          <a:ln w="38100" cap="sq">
            <a:noFill/>
            <a:miter lim="800000"/>
            <a:headEnd/>
            <a:tailEnd/>
          </a:ln>
          <a:effectLst/>
        </p:spPr>
        <p:txBody>
          <a:bodyPr lIns="274320" rIns="274320">
            <a:spAutoFit/>
          </a:bodyPr>
          <a:lstStyle/>
          <a:p>
            <a:pPr algn="l">
              <a:buFont typeface="Arial" pitchFamily="34" charset="0"/>
              <a:buChar char="•"/>
              <a:defRPr/>
            </a:pPr>
            <a:r>
              <a:rPr lang="en-US" dirty="0">
                <a:effectLst>
                  <a:outerShdw blurRad="38100" dist="38100" dir="2700000" algn="tl">
                    <a:srgbClr val="000000"/>
                  </a:outerShdw>
                </a:effectLst>
              </a:rPr>
              <a:t>With transition </a:t>
            </a:r>
            <a:r>
              <a:rPr lang="en-US" dirty="0">
                <a:solidFill>
                  <a:schemeClr val="accent2"/>
                </a:solidFill>
                <a:effectLst>
                  <a:outerShdw blurRad="38100" dist="38100" dir="2700000" algn="tl">
                    <a:srgbClr val="000000"/>
                  </a:outerShdw>
                </a:effectLst>
                <a:sym typeface="Symbol"/>
              </a:rPr>
              <a:t>(q</a:t>
            </a:r>
            <a:r>
              <a:rPr lang="en-US" baseline="-25000" dirty="0">
                <a:solidFill>
                  <a:schemeClr val="accent2"/>
                </a:solidFill>
                <a:effectLst>
                  <a:outerShdw blurRad="38100" dist="38100" dir="2700000" algn="tl">
                    <a:srgbClr val="000000"/>
                  </a:outerShdw>
                </a:effectLst>
                <a:sym typeface="Symbol"/>
              </a:rPr>
              <a:t>i</a:t>
            </a:r>
            <a:r>
              <a:rPr lang="en-US" dirty="0">
                <a:solidFill>
                  <a:schemeClr val="accent2"/>
                </a:solidFill>
                <a:effectLst>
                  <a:outerShdw blurRad="38100" dist="38100" dir="2700000" algn="tl">
                    <a:srgbClr val="000000"/>
                  </a:outerShdw>
                </a:effectLst>
                <a:sym typeface="Symbol"/>
              </a:rPr>
              <a:t>,1) = &lt;q</a:t>
            </a:r>
            <a:r>
              <a:rPr lang="en-US" baseline="-25000" dirty="0">
                <a:solidFill>
                  <a:schemeClr val="accent2"/>
                </a:solidFill>
                <a:effectLst>
                  <a:outerShdw blurRad="38100" dist="38100" dir="2700000" algn="tl">
                    <a:srgbClr val="000000"/>
                  </a:outerShdw>
                </a:effectLst>
                <a:sym typeface="Symbol"/>
              </a:rPr>
              <a:t>j</a:t>
            </a:r>
            <a:r>
              <a:rPr lang="en-US" dirty="0">
                <a:solidFill>
                  <a:schemeClr val="accent2"/>
                </a:solidFill>
                <a:effectLst>
                  <a:outerShdw blurRad="38100" dist="38100" dir="2700000" algn="tl">
                    <a:srgbClr val="000000"/>
                  </a:outerShdw>
                </a:effectLst>
                <a:sym typeface="Symbol"/>
              </a:rPr>
              <a:t>,0,right&gt;</a:t>
            </a:r>
            <a:br>
              <a:rPr lang="en-US" dirty="0">
                <a:solidFill>
                  <a:schemeClr val="accent2"/>
                </a:solidFill>
                <a:effectLst>
                  <a:outerShdw blurRad="38100" dist="38100" dir="2700000" algn="tl">
                    <a:srgbClr val="000000"/>
                  </a:outerShdw>
                </a:effectLst>
                <a:sym typeface="Symbol"/>
              </a:rPr>
            </a:br>
            <a:r>
              <a:rPr lang="en-US" dirty="0">
                <a:solidFill>
                  <a:schemeClr val="accent2"/>
                </a:solidFill>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Symbol"/>
              </a:rPr>
              <a:t>the only way to match the “</a:t>
            </a:r>
            <a:r>
              <a:rPr lang="en-US" dirty="0">
                <a:solidFill>
                  <a:schemeClr val="accent2"/>
                </a:solidFill>
                <a:effectLst>
                  <a:outerShdw blurRad="38100" dist="38100" dir="2700000" algn="tl">
                    <a:srgbClr val="000000"/>
                  </a:outerShdw>
                </a:effectLst>
              </a:rPr>
              <a:t>q</a:t>
            </a:r>
            <a:r>
              <a:rPr lang="en-US" baseline="-25000" dirty="0">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1” on top is with the domino</a:t>
            </a:r>
          </a:p>
          <a:p>
            <a:pPr algn="l">
              <a:buFont typeface="Arial" pitchFamily="34" charset="0"/>
              <a:buChar char="•"/>
              <a:defRPr/>
            </a:pPr>
            <a:r>
              <a:rPr lang="en-US" dirty="0">
                <a:effectLst>
                  <a:outerShdw blurRad="38100" dist="38100" dir="2700000" algn="tl">
                    <a:srgbClr val="000000"/>
                  </a:outerShdw>
                </a:effectLst>
              </a:rPr>
              <a:t>Then the remain characters can be copied down.</a:t>
            </a:r>
          </a:p>
        </p:txBody>
      </p:sp>
      <p:grpSp>
        <p:nvGrpSpPr>
          <p:cNvPr id="142340"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2384"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2385"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2386"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2387"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2388"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2389"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2341" name="Group 141"/>
          <p:cNvGrpSpPr>
            <a:grpSpLocks/>
          </p:cNvGrpSpPr>
          <p:nvPr/>
        </p:nvGrpSpPr>
        <p:grpSpPr bwMode="auto">
          <a:xfrm>
            <a:off x="3622675" y="2476500"/>
            <a:ext cx="4532313" cy="565150"/>
            <a:chOff x="3622314" y="2475962"/>
            <a:chExt cx="4532198" cy="565555"/>
          </a:xfrm>
        </p:grpSpPr>
        <p:sp>
          <p:nvSpPr>
            <p:cNvPr id="93" name="Rectangle 92"/>
            <p:cNvSpPr/>
            <p:nvPr/>
          </p:nvSpPr>
          <p:spPr>
            <a:xfrm>
              <a:off x="4190625" y="2518856"/>
              <a:ext cx="363529" cy="522661"/>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90" name="Rectangle 89"/>
            <p:cNvSpPr/>
            <p:nvPr/>
          </p:nvSpPr>
          <p:spPr>
            <a:xfrm>
              <a:off x="3622314" y="2517267"/>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97" name="Rectangle 96"/>
            <p:cNvSpPr/>
            <p:nvPr/>
          </p:nvSpPr>
          <p:spPr>
            <a:xfrm>
              <a:off x="4727186" y="2509324"/>
              <a:ext cx="609585" cy="524250"/>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123" name="Rectangle 122"/>
            <p:cNvSpPr/>
            <p:nvPr/>
          </p:nvSpPr>
          <p:spPr>
            <a:xfrm>
              <a:off x="5506629" y="2509324"/>
              <a:ext cx="365116" cy="524250"/>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27" name="Rectangle 126"/>
            <p:cNvSpPr/>
            <p:nvPr/>
          </p:nvSpPr>
          <p:spPr>
            <a:xfrm>
              <a:off x="6079702" y="2501380"/>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31" name="Rectangle 130"/>
            <p:cNvSpPr/>
            <p:nvPr/>
          </p:nvSpPr>
          <p:spPr>
            <a:xfrm>
              <a:off x="6648012" y="2493438"/>
              <a:ext cx="365116" cy="522661"/>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135" name="Rectangle 134"/>
            <p:cNvSpPr/>
            <p:nvPr/>
          </p:nvSpPr>
          <p:spPr>
            <a:xfrm>
              <a:off x="7217911" y="2483906"/>
              <a:ext cx="363528" cy="524250"/>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sp>
          <p:nvSpPr>
            <p:cNvPr id="139" name="Rectangle 138"/>
            <p:cNvSpPr/>
            <p:nvPr/>
          </p:nvSpPr>
          <p:spPr>
            <a:xfrm>
              <a:off x="7790983" y="2475962"/>
              <a:ext cx="363529" cy="52266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grpSp>
      <p:grpSp>
        <p:nvGrpSpPr>
          <p:cNvPr id="4" name="Group 36"/>
          <p:cNvGrpSpPr>
            <a:grpSpLocks/>
          </p:cNvGrpSpPr>
          <p:nvPr/>
        </p:nvGrpSpPr>
        <p:grpSpPr bwMode="auto">
          <a:xfrm>
            <a:off x="4668838" y="2509838"/>
            <a:ext cx="723900" cy="954087"/>
            <a:chOff x="2771800" y="3122965"/>
            <a:chExt cx="522900" cy="954107"/>
          </a:xfrm>
        </p:grpSpPr>
        <p:sp>
          <p:nvSpPr>
            <p:cNvPr id="23" name="Rectangle 22"/>
            <p:cNvSpPr/>
            <p:nvPr/>
          </p:nvSpPr>
          <p:spPr>
            <a:xfrm>
              <a:off x="2813082" y="3122965"/>
              <a:ext cx="440337" cy="954107"/>
            </a:xfrm>
            <a:prstGeom prst="rect">
              <a:avLst/>
            </a:prstGeom>
          </p:spPr>
          <p:txBody>
            <a:bodyPr wrap="none">
              <a:spAutoFit/>
            </a:bodyPr>
            <a:lstStyle/>
            <a:p>
              <a:pPr>
                <a:defRPr/>
              </a:pP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2372" name="Straight Connector 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73" name="Double Bracket 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5" name="Group 25"/>
          <p:cNvGrpSpPr>
            <a:grpSpLocks/>
          </p:cNvGrpSpPr>
          <p:nvPr/>
        </p:nvGrpSpPr>
        <p:grpSpPr bwMode="auto">
          <a:xfrm>
            <a:off x="3532188" y="2476500"/>
            <a:ext cx="4711700" cy="995363"/>
            <a:chOff x="3532423" y="2475962"/>
            <a:chExt cx="4711985" cy="996442"/>
          </a:xfrm>
        </p:grpSpPr>
        <p:grpSp>
          <p:nvGrpSpPr>
            <p:cNvPr id="142344" name="Group 36"/>
            <p:cNvGrpSpPr>
              <a:grpSpLocks/>
            </p:cNvGrpSpPr>
            <p:nvPr/>
          </p:nvGrpSpPr>
          <p:grpSpPr bwMode="auto">
            <a:xfrm>
              <a:off x="4100021" y="2518297"/>
              <a:ext cx="543989" cy="954107"/>
              <a:chOff x="2771800" y="3122965"/>
              <a:chExt cx="522900" cy="954107"/>
            </a:xfrm>
          </p:grpSpPr>
          <p:sp>
            <p:nvSpPr>
              <p:cNvPr id="56" name="Rectangle 55"/>
              <p:cNvSpPr/>
              <p:nvPr/>
            </p:nvSpPr>
            <p:spPr>
              <a:xfrm>
                <a:off x="2859516" y="3123540"/>
                <a:ext cx="347939" cy="953532"/>
              </a:xfrm>
              <a:prstGeom prst="rect">
                <a:avLst/>
              </a:prstGeom>
            </p:spPr>
            <p:txBody>
              <a:bodyPr wrap="none">
                <a:spAutoFit/>
              </a:bodyPr>
              <a:lstStyle/>
              <a:p>
                <a:pPr>
                  <a:defRPr/>
                </a:pPr>
                <a:endParaRPr lang="en-US" dirty="0">
                  <a:effectLst>
                    <a:outerShdw blurRad="38100" dist="38100" dir="2700000" algn="tl">
                      <a:srgbClr val="000000"/>
                    </a:outerShdw>
                  </a:effectLst>
                  <a:sym typeface="Wingdings" pitchFamily="2" charset="2"/>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2369" name="Straight Connector 5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70" name="Double Bracket 5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2345" name="Group 36"/>
            <p:cNvGrpSpPr>
              <a:grpSpLocks/>
            </p:cNvGrpSpPr>
            <p:nvPr/>
          </p:nvGrpSpPr>
          <p:grpSpPr bwMode="auto">
            <a:xfrm>
              <a:off x="3532423" y="2517228"/>
              <a:ext cx="543988" cy="954107"/>
              <a:chOff x="2771800" y="3122965"/>
              <a:chExt cx="522900" cy="954107"/>
            </a:xfrm>
          </p:grpSpPr>
          <p:sp>
            <p:nvSpPr>
              <p:cNvPr id="50" name="Rectangle 49"/>
              <p:cNvSpPr/>
              <p:nvPr/>
            </p:nvSpPr>
            <p:spPr>
              <a:xfrm>
                <a:off x="2858784" y="3123019"/>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2366" name="Straight Connector 5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67" name="Double Bracket 5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2346" name="Group 36"/>
            <p:cNvGrpSpPr>
              <a:grpSpLocks/>
            </p:cNvGrpSpPr>
            <p:nvPr/>
          </p:nvGrpSpPr>
          <p:grpSpPr bwMode="auto">
            <a:xfrm>
              <a:off x="5417363" y="2509830"/>
              <a:ext cx="543988" cy="954107"/>
              <a:chOff x="2771800" y="3122965"/>
              <a:chExt cx="522900" cy="954107"/>
            </a:xfrm>
          </p:grpSpPr>
          <p:sp>
            <p:nvSpPr>
              <p:cNvPr id="47" name="Rectangle 46"/>
              <p:cNvSpPr/>
              <p:nvPr/>
            </p:nvSpPr>
            <p:spPr>
              <a:xfrm>
                <a:off x="2858339" y="3122471"/>
                <a:ext cx="349465"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2363" name="Straight Connector 4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64" name="Double Bracket 4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2347" name="Group 36"/>
            <p:cNvGrpSpPr>
              <a:grpSpLocks/>
            </p:cNvGrpSpPr>
            <p:nvPr/>
          </p:nvGrpSpPr>
          <p:grpSpPr bwMode="auto">
            <a:xfrm>
              <a:off x="5989155" y="2501363"/>
              <a:ext cx="543988" cy="954107"/>
              <a:chOff x="2771800" y="3122965"/>
              <a:chExt cx="522900" cy="954107"/>
            </a:xfrm>
          </p:grpSpPr>
          <p:sp>
            <p:nvSpPr>
              <p:cNvPr id="44" name="Rectangle 43"/>
              <p:cNvSpPr/>
              <p:nvPr/>
            </p:nvSpPr>
            <p:spPr>
              <a:xfrm>
                <a:off x="2858092" y="3122992"/>
                <a:ext cx="349465"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2360"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61"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2348" name="Group 36"/>
            <p:cNvGrpSpPr>
              <a:grpSpLocks/>
            </p:cNvGrpSpPr>
            <p:nvPr/>
          </p:nvGrpSpPr>
          <p:grpSpPr bwMode="auto">
            <a:xfrm>
              <a:off x="6558545" y="2492896"/>
              <a:ext cx="543988" cy="954107"/>
              <a:chOff x="2771800" y="3122965"/>
              <a:chExt cx="522900" cy="954107"/>
            </a:xfrm>
          </p:grpSpPr>
          <p:sp>
            <p:nvSpPr>
              <p:cNvPr id="41" name="Rectangle 40"/>
              <p:cNvSpPr/>
              <p:nvPr/>
            </p:nvSpPr>
            <p:spPr>
              <a:xfrm>
                <a:off x="2858627" y="3123513"/>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2357" name="Straight Connector 4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58" name="Double Bracket 4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2349" name="Group 36"/>
            <p:cNvGrpSpPr>
              <a:grpSpLocks/>
            </p:cNvGrpSpPr>
            <p:nvPr/>
          </p:nvGrpSpPr>
          <p:grpSpPr bwMode="auto">
            <a:xfrm>
              <a:off x="7127935" y="2484429"/>
              <a:ext cx="543988" cy="954107"/>
              <a:chOff x="2771800" y="3122965"/>
              <a:chExt cx="522900" cy="954107"/>
            </a:xfrm>
          </p:grpSpPr>
          <p:sp>
            <p:nvSpPr>
              <p:cNvPr id="38" name="Rectangle 37"/>
              <p:cNvSpPr/>
              <p:nvPr/>
            </p:nvSpPr>
            <p:spPr>
              <a:xfrm>
                <a:off x="2859162" y="3122444"/>
                <a:ext cx="347940"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42354"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55" name="Double Bracket 3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35" name="Rectangle 34"/>
            <p:cNvSpPr/>
            <p:nvPr/>
          </p:nvSpPr>
          <p:spPr>
            <a:xfrm>
              <a:off x="7790356" y="2475962"/>
              <a:ext cx="363559" cy="953533"/>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2351" name="Straight Connector 35"/>
            <p:cNvCxnSpPr>
              <a:cxnSpLocks noChangeShapeType="1"/>
            </p:cNvCxnSpPr>
            <p:nvPr/>
          </p:nvCxnSpPr>
          <p:spPr bwMode="auto">
            <a:xfrm>
              <a:off x="7726493" y="2981087"/>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52" name="Double Bracket 36"/>
            <p:cNvSpPr>
              <a:spLocks noChangeArrowheads="1"/>
            </p:cNvSpPr>
            <p:nvPr/>
          </p:nvSpPr>
          <p:spPr bwMode="auto">
            <a:xfrm>
              <a:off x="7700419" y="2646448"/>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82">
                                            <p:txEl>
                                              <p:pRg st="1" end="1"/>
                                            </p:txEl>
                                          </p:spTgt>
                                        </p:tgtEl>
                                        <p:attrNameLst>
                                          <p:attrName>style.visibility</p:attrName>
                                        </p:attrNameLst>
                                      </p:cBhvr>
                                      <p:to>
                                        <p:strVal val="visible"/>
                                      </p:to>
                                    </p:set>
                                    <p:anim calcmode="lin" valueType="num">
                                      <p:cBhvr additive="base">
                                        <p:cTn id="19" dur="500" fill="hold"/>
                                        <p:tgtEl>
                                          <p:spTgt spid="8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8686800" cy="22479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This maintains the loop invariant that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grpSp>
        <p:nvGrpSpPr>
          <p:cNvPr id="143364"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3418"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19"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20"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21"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22"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23"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3365" name="Group 36"/>
          <p:cNvGrpSpPr>
            <a:grpSpLocks/>
          </p:cNvGrpSpPr>
          <p:nvPr/>
        </p:nvGrpSpPr>
        <p:grpSpPr bwMode="auto">
          <a:xfrm>
            <a:off x="4100513" y="2517775"/>
            <a:ext cx="542925" cy="954088"/>
            <a:chOff x="2771800" y="3122965"/>
            <a:chExt cx="522900" cy="954107"/>
          </a:xfrm>
        </p:grpSpPr>
        <p:sp>
          <p:nvSpPr>
            <p:cNvPr id="93" name="Rectangle 92"/>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3414" name="Straight Connector 9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415" name="Double Bracket 9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66" name="Group 36"/>
          <p:cNvGrpSpPr>
            <a:grpSpLocks/>
          </p:cNvGrpSpPr>
          <p:nvPr/>
        </p:nvGrpSpPr>
        <p:grpSpPr bwMode="auto">
          <a:xfrm>
            <a:off x="3532188" y="2517775"/>
            <a:ext cx="544512" cy="954088"/>
            <a:chOff x="2771800" y="3122965"/>
            <a:chExt cx="522900" cy="954107"/>
          </a:xfrm>
        </p:grpSpPr>
        <p:sp>
          <p:nvSpPr>
            <p:cNvPr id="90" name="Rectangle 89"/>
            <p:cNvSpPr/>
            <p:nvPr/>
          </p:nvSpPr>
          <p:spPr>
            <a:xfrm>
              <a:off x="2858696" y="3122965"/>
              <a:ext cx="349109" cy="954107"/>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3411" name="Straight Connector 90"/>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412" name="Double Bracket 91"/>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67" name="Group 36"/>
          <p:cNvGrpSpPr>
            <a:grpSpLocks/>
          </p:cNvGrpSpPr>
          <p:nvPr/>
        </p:nvGrpSpPr>
        <p:grpSpPr bwMode="auto">
          <a:xfrm>
            <a:off x="4668838" y="2509838"/>
            <a:ext cx="723900" cy="954087"/>
            <a:chOff x="2771800" y="3122965"/>
            <a:chExt cx="522900" cy="954107"/>
          </a:xfrm>
        </p:grpSpPr>
        <p:sp>
          <p:nvSpPr>
            <p:cNvPr id="97" name="Rectangle 96"/>
            <p:cNvSpPr/>
            <p:nvPr/>
          </p:nvSpPr>
          <p:spPr>
            <a:xfrm>
              <a:off x="2813082" y="3122965"/>
              <a:ext cx="440337" cy="954107"/>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3408" name="Straight Connector 9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409" name="Double Bracket 9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6" name="Group 63"/>
          <p:cNvGrpSpPr>
            <a:grpSpLocks/>
          </p:cNvGrpSpPr>
          <p:nvPr/>
        </p:nvGrpSpPr>
        <p:grpSpPr bwMode="auto">
          <a:xfrm>
            <a:off x="793750" y="3792538"/>
            <a:ext cx="4756150" cy="1022350"/>
            <a:chOff x="793750" y="3792538"/>
            <a:chExt cx="4756150" cy="1022350"/>
          </a:xfrm>
        </p:grpSpPr>
        <p:sp>
          <p:nvSpPr>
            <p:cNvPr id="102" name="Text Box 43"/>
            <p:cNvSpPr txBox="1">
              <a:spLocks noChangeArrowheads="1"/>
            </p:cNvSpPr>
            <p:nvPr/>
          </p:nvSpPr>
          <p:spPr bwMode="auto">
            <a:xfrm>
              <a:off x="817563" y="3792538"/>
              <a:ext cx="386080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103" name="Text Box 43"/>
            <p:cNvSpPr txBox="1">
              <a:spLocks noChangeArrowheads="1"/>
            </p:cNvSpPr>
            <p:nvPr/>
          </p:nvSpPr>
          <p:spPr bwMode="auto">
            <a:xfrm>
              <a:off x="793750" y="4291013"/>
              <a:ext cx="475615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grpSp>
          <p:nvGrpSpPr>
            <p:cNvPr id="143391" name="Group 115"/>
            <p:cNvGrpSpPr>
              <a:grpSpLocks/>
            </p:cNvGrpSpPr>
            <p:nvPr/>
          </p:nvGrpSpPr>
          <p:grpSpPr bwMode="auto">
            <a:xfrm>
              <a:off x="1801704" y="3887971"/>
              <a:ext cx="1655925" cy="889787"/>
              <a:chOff x="1164704" y="3655565"/>
              <a:chExt cx="1656185" cy="888434"/>
            </a:xfrm>
          </p:grpSpPr>
          <p:cxnSp>
            <p:nvCxnSpPr>
              <p:cNvPr id="143404" name="Straight Connector 104"/>
              <p:cNvCxnSpPr>
                <a:cxnSpLocks noChangeShapeType="1"/>
              </p:cNvCxnSpPr>
              <p:nvPr/>
            </p:nvCxnSpPr>
            <p:spPr bwMode="auto">
              <a:xfrm rot="16200000" flipH="1">
                <a:off x="1003219" y="3817050"/>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05" name="Straight Connector 106"/>
              <p:cNvCxnSpPr>
                <a:cxnSpLocks noChangeShapeType="1"/>
              </p:cNvCxnSpPr>
              <p:nvPr/>
            </p:nvCxnSpPr>
            <p:spPr bwMode="auto">
              <a:xfrm rot="5400000">
                <a:off x="2608565" y="4331676"/>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06" name="Straight Connector 107"/>
              <p:cNvCxnSpPr>
                <a:cxnSpLocks noChangeShapeType="1"/>
              </p:cNvCxnSpPr>
              <p:nvPr/>
            </p:nvCxnSpPr>
            <p:spPr bwMode="auto">
              <a:xfrm>
                <a:off x="1169751" y="3987003"/>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3392" name="Group 110"/>
            <p:cNvGrpSpPr>
              <a:grpSpLocks/>
            </p:cNvGrpSpPr>
            <p:nvPr/>
          </p:nvGrpSpPr>
          <p:grpSpPr bwMode="auto">
            <a:xfrm>
              <a:off x="1611188" y="3896451"/>
              <a:ext cx="1660119" cy="898322"/>
              <a:chOff x="974158" y="3664032"/>
              <a:chExt cx="1660380" cy="896956"/>
            </a:xfrm>
          </p:grpSpPr>
          <p:cxnSp>
            <p:nvCxnSpPr>
              <p:cNvPr id="143401" name="Straight Connector 103"/>
              <p:cNvCxnSpPr>
                <a:cxnSpLocks noChangeShapeType="1"/>
              </p:cNvCxnSpPr>
              <p:nvPr/>
            </p:nvCxnSpPr>
            <p:spPr bwMode="auto">
              <a:xfrm rot="16200000" flipH="1">
                <a:off x="789369" y="384882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02" name="Straight Connector 105"/>
              <p:cNvCxnSpPr>
                <a:cxnSpLocks noChangeShapeType="1"/>
              </p:cNvCxnSpPr>
              <p:nvPr/>
            </p:nvCxnSpPr>
            <p:spPr bwMode="auto">
              <a:xfrm>
                <a:off x="983483" y="4059011"/>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03" name="Straight Connector 108"/>
              <p:cNvCxnSpPr>
                <a:cxnSpLocks noChangeShapeType="1"/>
              </p:cNvCxnSpPr>
              <p:nvPr/>
            </p:nvCxnSpPr>
            <p:spPr bwMode="auto">
              <a:xfrm rot="5400000">
                <a:off x="2422214" y="434866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3393" name="Group 111"/>
            <p:cNvGrpSpPr>
              <a:grpSpLocks/>
            </p:cNvGrpSpPr>
            <p:nvPr/>
          </p:nvGrpSpPr>
          <p:grpSpPr bwMode="auto">
            <a:xfrm>
              <a:off x="3275856" y="3885894"/>
              <a:ext cx="1660119" cy="898322"/>
              <a:chOff x="974158" y="3664032"/>
              <a:chExt cx="1660380" cy="896956"/>
            </a:xfrm>
          </p:grpSpPr>
          <p:cxnSp>
            <p:nvCxnSpPr>
              <p:cNvPr id="143398" name="Straight Connector 112"/>
              <p:cNvCxnSpPr>
                <a:cxnSpLocks noChangeShapeType="1"/>
              </p:cNvCxnSpPr>
              <p:nvPr/>
            </p:nvCxnSpPr>
            <p:spPr bwMode="auto">
              <a:xfrm rot="16200000" flipH="1">
                <a:off x="789369" y="384882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399" name="Straight Connector 113"/>
              <p:cNvCxnSpPr>
                <a:cxnSpLocks noChangeShapeType="1"/>
              </p:cNvCxnSpPr>
              <p:nvPr/>
            </p:nvCxnSpPr>
            <p:spPr bwMode="auto">
              <a:xfrm>
                <a:off x="983483" y="4059011"/>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400" name="Straight Connector 114"/>
              <p:cNvCxnSpPr>
                <a:cxnSpLocks noChangeShapeType="1"/>
              </p:cNvCxnSpPr>
              <p:nvPr/>
            </p:nvCxnSpPr>
            <p:spPr bwMode="auto">
              <a:xfrm rot="5400000">
                <a:off x="2422214" y="434866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3394" name="Group 116"/>
            <p:cNvGrpSpPr>
              <a:grpSpLocks/>
            </p:cNvGrpSpPr>
            <p:nvPr/>
          </p:nvGrpSpPr>
          <p:grpSpPr bwMode="auto">
            <a:xfrm>
              <a:off x="3475205" y="3881615"/>
              <a:ext cx="1620000" cy="889787"/>
              <a:chOff x="1164704" y="3655565"/>
              <a:chExt cx="1656185" cy="888434"/>
            </a:xfrm>
          </p:grpSpPr>
          <p:cxnSp>
            <p:nvCxnSpPr>
              <p:cNvPr id="143395" name="Straight Connector 117"/>
              <p:cNvCxnSpPr>
                <a:cxnSpLocks noChangeShapeType="1"/>
              </p:cNvCxnSpPr>
              <p:nvPr/>
            </p:nvCxnSpPr>
            <p:spPr bwMode="auto">
              <a:xfrm rot="16200000" flipH="1">
                <a:off x="1003219" y="3817050"/>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396" name="Straight Connector 118"/>
              <p:cNvCxnSpPr>
                <a:cxnSpLocks noChangeShapeType="1"/>
              </p:cNvCxnSpPr>
              <p:nvPr/>
            </p:nvCxnSpPr>
            <p:spPr bwMode="auto">
              <a:xfrm rot="5400000">
                <a:off x="2608565" y="4331676"/>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3397" name="Straight Connector 119"/>
              <p:cNvCxnSpPr>
                <a:cxnSpLocks noChangeShapeType="1"/>
              </p:cNvCxnSpPr>
              <p:nvPr/>
            </p:nvCxnSpPr>
            <p:spPr bwMode="auto">
              <a:xfrm>
                <a:off x="1169751" y="3987003"/>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grpSp>
        <p:nvGrpSpPr>
          <p:cNvPr id="143369" name="Group 36"/>
          <p:cNvGrpSpPr>
            <a:grpSpLocks/>
          </p:cNvGrpSpPr>
          <p:nvPr/>
        </p:nvGrpSpPr>
        <p:grpSpPr bwMode="auto">
          <a:xfrm>
            <a:off x="5418138" y="2509838"/>
            <a:ext cx="542925" cy="954087"/>
            <a:chOff x="2771800" y="3122965"/>
            <a:chExt cx="522900" cy="954107"/>
          </a:xfrm>
        </p:grpSpPr>
        <p:sp>
          <p:nvSpPr>
            <p:cNvPr id="123" name="Rectangle 122"/>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3387" name="Straight Connector 1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88" name="Double Bracket 1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70" name="Group 36"/>
          <p:cNvGrpSpPr>
            <a:grpSpLocks/>
          </p:cNvGrpSpPr>
          <p:nvPr/>
        </p:nvGrpSpPr>
        <p:grpSpPr bwMode="auto">
          <a:xfrm>
            <a:off x="5989638" y="2501900"/>
            <a:ext cx="542925" cy="954088"/>
            <a:chOff x="2771800" y="3122965"/>
            <a:chExt cx="522900" cy="954107"/>
          </a:xfrm>
        </p:grpSpPr>
        <p:sp>
          <p:nvSpPr>
            <p:cNvPr id="127" name="Rectangle 126"/>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3384" name="Straight Connector 12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85" name="Double Bracket 12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71" name="Group 36"/>
          <p:cNvGrpSpPr>
            <a:grpSpLocks/>
          </p:cNvGrpSpPr>
          <p:nvPr/>
        </p:nvGrpSpPr>
        <p:grpSpPr bwMode="auto">
          <a:xfrm>
            <a:off x="6557963" y="2492375"/>
            <a:ext cx="544512" cy="954088"/>
            <a:chOff x="2771800" y="3122965"/>
            <a:chExt cx="522900" cy="954107"/>
          </a:xfrm>
        </p:grpSpPr>
        <p:sp>
          <p:nvSpPr>
            <p:cNvPr id="131" name="Rectangle 130"/>
            <p:cNvSpPr/>
            <p:nvPr/>
          </p:nvSpPr>
          <p:spPr>
            <a:xfrm>
              <a:off x="2858696" y="3122965"/>
              <a:ext cx="349109" cy="954107"/>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3381" name="Straight Connector 13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82" name="Double Bracket 13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72" name="Group 36"/>
          <p:cNvGrpSpPr>
            <a:grpSpLocks/>
          </p:cNvGrpSpPr>
          <p:nvPr/>
        </p:nvGrpSpPr>
        <p:grpSpPr bwMode="auto">
          <a:xfrm>
            <a:off x="7127875" y="2484438"/>
            <a:ext cx="544513" cy="954087"/>
            <a:chOff x="2771800" y="3122965"/>
            <a:chExt cx="522900" cy="954107"/>
          </a:xfrm>
        </p:grpSpPr>
        <p:sp>
          <p:nvSpPr>
            <p:cNvPr id="135" name="Rectangle 134"/>
            <p:cNvSpPr/>
            <p:nvPr/>
          </p:nvSpPr>
          <p:spPr>
            <a:xfrm>
              <a:off x="2858696" y="3122965"/>
              <a:ext cx="349107" cy="954107"/>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43378" name="Straight Connector 135"/>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79" name="Double Bracket 136"/>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3373" name="Group 36"/>
          <p:cNvGrpSpPr>
            <a:grpSpLocks/>
          </p:cNvGrpSpPr>
          <p:nvPr/>
        </p:nvGrpSpPr>
        <p:grpSpPr bwMode="auto">
          <a:xfrm>
            <a:off x="7700963" y="2476500"/>
            <a:ext cx="542925" cy="954088"/>
            <a:chOff x="2771800" y="3122965"/>
            <a:chExt cx="522900" cy="954107"/>
          </a:xfrm>
        </p:grpSpPr>
        <p:sp>
          <p:nvSpPr>
            <p:cNvPr id="139" name="Rectangle 138"/>
            <p:cNvSpPr/>
            <p:nvPr/>
          </p:nvSpPr>
          <p:spPr>
            <a:xfrm>
              <a:off x="2858950" y="3122965"/>
              <a:ext cx="348600" cy="954107"/>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3375" name="Straight Connector 13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76" name="Double Bracket 14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9161462" cy="1816100"/>
          </a:xfrm>
          <a:prstGeom prst="rect">
            <a:avLst/>
          </a:prstGeom>
          <a:noFill/>
          <a:ln w="38100" cap="sq">
            <a:noFill/>
            <a:miter lim="800000"/>
            <a:headEnd/>
            <a:tailEnd/>
          </a:ln>
          <a:effectLst/>
        </p:spPr>
        <p:txBody>
          <a:bodyPr lIns="274320" rIns="274320">
            <a:spAutoFit/>
          </a:bodyPr>
          <a:lstStyle/>
          <a:p>
            <a:pPr algn="l">
              <a:buFont typeface="Arial" pitchFamily="34" charset="0"/>
              <a:buChar char="•"/>
              <a:defRPr/>
            </a:pPr>
            <a:r>
              <a:rPr lang="en-US" dirty="0">
                <a:effectLst>
                  <a:outerShdw blurRad="38100" dist="38100" dir="2700000" algn="tl">
                    <a:srgbClr val="000000"/>
                  </a:outerShdw>
                </a:effectLst>
              </a:rPr>
              <a:t>The TM is allowed to use as much tape as it likes.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The extra cells are assumed to initially contain blanks.</a:t>
            </a:r>
          </a:p>
          <a:p>
            <a:pPr algn="l">
              <a:buFont typeface="Arial" pitchFamily="34" charset="0"/>
              <a:buChar char="•"/>
              <a:defRPr/>
            </a:pPr>
            <a:r>
              <a:rPr lang="en-US" dirty="0">
                <a:effectLst>
                  <a:outerShdw blurRad="38100" dist="38100" dir="2700000" algn="tl">
                    <a:srgbClr val="000000"/>
                  </a:outerShdw>
                </a:effectLst>
              </a:rPr>
              <a:t>Towards this end, suppose you would like to insert a blank at the end of this configuration before the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endParaRPr lang="en-US" dirty="0">
              <a:solidFill>
                <a:srgbClr val="FF00FF"/>
              </a:solidFill>
              <a:effectLst>
                <a:outerShdw blurRad="38100" dist="38100" dir="2700000" algn="tl">
                  <a:srgbClr val="000000"/>
                </a:outerShdw>
              </a:effectLst>
            </a:endParaRPr>
          </a:p>
        </p:txBody>
      </p:sp>
      <p:grpSp>
        <p:nvGrpSpPr>
          <p:cNvPr id="144388"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4503"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504"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505"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506"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507"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508"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4389" name="Group 141"/>
          <p:cNvGrpSpPr>
            <a:grpSpLocks/>
          </p:cNvGrpSpPr>
          <p:nvPr/>
        </p:nvGrpSpPr>
        <p:grpSpPr bwMode="auto">
          <a:xfrm>
            <a:off x="3622675" y="2476500"/>
            <a:ext cx="4532313" cy="565150"/>
            <a:chOff x="3622314" y="2475962"/>
            <a:chExt cx="4532198" cy="565555"/>
          </a:xfrm>
        </p:grpSpPr>
        <p:sp>
          <p:nvSpPr>
            <p:cNvPr id="93" name="Rectangle 92"/>
            <p:cNvSpPr/>
            <p:nvPr/>
          </p:nvSpPr>
          <p:spPr>
            <a:xfrm>
              <a:off x="4190625" y="2518856"/>
              <a:ext cx="363529" cy="522661"/>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90" name="Rectangle 89"/>
            <p:cNvSpPr/>
            <p:nvPr/>
          </p:nvSpPr>
          <p:spPr>
            <a:xfrm>
              <a:off x="3622314" y="2517267"/>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97" name="Rectangle 96"/>
            <p:cNvSpPr/>
            <p:nvPr/>
          </p:nvSpPr>
          <p:spPr>
            <a:xfrm>
              <a:off x="4727186" y="2509324"/>
              <a:ext cx="609585" cy="524250"/>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123" name="Rectangle 122"/>
            <p:cNvSpPr/>
            <p:nvPr/>
          </p:nvSpPr>
          <p:spPr>
            <a:xfrm>
              <a:off x="5506629" y="2509324"/>
              <a:ext cx="365116" cy="524250"/>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27" name="Rectangle 126"/>
            <p:cNvSpPr/>
            <p:nvPr/>
          </p:nvSpPr>
          <p:spPr>
            <a:xfrm>
              <a:off x="6079702" y="2501380"/>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31" name="Rectangle 130"/>
            <p:cNvSpPr/>
            <p:nvPr/>
          </p:nvSpPr>
          <p:spPr>
            <a:xfrm>
              <a:off x="6648012" y="2493438"/>
              <a:ext cx="365116" cy="522661"/>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135" name="Rectangle 134"/>
            <p:cNvSpPr/>
            <p:nvPr/>
          </p:nvSpPr>
          <p:spPr>
            <a:xfrm>
              <a:off x="7217911" y="2483906"/>
              <a:ext cx="363528" cy="524250"/>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sp>
          <p:nvSpPr>
            <p:cNvPr id="139" name="Rectangle 138"/>
            <p:cNvSpPr/>
            <p:nvPr/>
          </p:nvSpPr>
          <p:spPr>
            <a:xfrm>
              <a:off x="7790983" y="2475962"/>
              <a:ext cx="363529" cy="52266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grpSp>
      <p:grpSp>
        <p:nvGrpSpPr>
          <p:cNvPr id="144390" name="Group 36"/>
          <p:cNvGrpSpPr>
            <a:grpSpLocks/>
          </p:cNvGrpSpPr>
          <p:nvPr/>
        </p:nvGrpSpPr>
        <p:grpSpPr bwMode="auto">
          <a:xfrm>
            <a:off x="4668838" y="2509838"/>
            <a:ext cx="723900" cy="954087"/>
            <a:chOff x="2771800" y="3122965"/>
            <a:chExt cx="522900" cy="954107"/>
          </a:xfrm>
        </p:grpSpPr>
        <p:sp>
          <p:nvSpPr>
            <p:cNvPr id="23" name="Rectangle 22"/>
            <p:cNvSpPr/>
            <p:nvPr/>
          </p:nvSpPr>
          <p:spPr>
            <a:xfrm>
              <a:off x="2813082" y="3122965"/>
              <a:ext cx="440337" cy="954107"/>
            </a:xfrm>
            <a:prstGeom prst="rect">
              <a:avLst/>
            </a:prstGeom>
          </p:spPr>
          <p:txBody>
            <a:bodyPr wrap="none">
              <a:spAutoFit/>
            </a:bodyPr>
            <a:lstStyle/>
            <a:p>
              <a:pPr>
                <a:defRPr/>
              </a:pP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4491" name="Straight Connector 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92" name="Double Bracket 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391" name="Group 25"/>
          <p:cNvGrpSpPr>
            <a:grpSpLocks/>
          </p:cNvGrpSpPr>
          <p:nvPr/>
        </p:nvGrpSpPr>
        <p:grpSpPr bwMode="auto">
          <a:xfrm>
            <a:off x="3532188" y="2476500"/>
            <a:ext cx="4711700" cy="995363"/>
            <a:chOff x="3532423" y="2475962"/>
            <a:chExt cx="4711985" cy="996442"/>
          </a:xfrm>
        </p:grpSpPr>
        <p:grpSp>
          <p:nvGrpSpPr>
            <p:cNvPr id="144463" name="Group 36"/>
            <p:cNvGrpSpPr>
              <a:grpSpLocks/>
            </p:cNvGrpSpPr>
            <p:nvPr/>
          </p:nvGrpSpPr>
          <p:grpSpPr bwMode="auto">
            <a:xfrm>
              <a:off x="4100021" y="2518297"/>
              <a:ext cx="543989" cy="954107"/>
              <a:chOff x="2771800" y="3122965"/>
              <a:chExt cx="522900" cy="954107"/>
            </a:xfrm>
          </p:grpSpPr>
          <p:sp>
            <p:nvSpPr>
              <p:cNvPr id="56" name="Rectangle 55"/>
              <p:cNvSpPr/>
              <p:nvPr/>
            </p:nvSpPr>
            <p:spPr>
              <a:xfrm>
                <a:off x="2859516" y="3123540"/>
                <a:ext cx="347939" cy="953532"/>
              </a:xfrm>
              <a:prstGeom prst="rect">
                <a:avLst/>
              </a:prstGeom>
            </p:spPr>
            <p:txBody>
              <a:bodyPr wrap="none">
                <a:spAutoFit/>
              </a:bodyPr>
              <a:lstStyle/>
              <a:p>
                <a:pPr>
                  <a:defRPr/>
                </a:pPr>
                <a:endParaRPr lang="en-US" dirty="0">
                  <a:effectLst>
                    <a:outerShdw blurRad="38100" dist="38100" dir="2700000" algn="tl">
                      <a:srgbClr val="000000"/>
                    </a:outerShdw>
                  </a:effectLst>
                  <a:sym typeface="Wingdings" pitchFamily="2" charset="2"/>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88" name="Straight Connector 5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89" name="Double Bracket 5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64" name="Group 36"/>
            <p:cNvGrpSpPr>
              <a:grpSpLocks/>
            </p:cNvGrpSpPr>
            <p:nvPr/>
          </p:nvGrpSpPr>
          <p:grpSpPr bwMode="auto">
            <a:xfrm>
              <a:off x="3532423" y="2517228"/>
              <a:ext cx="543988" cy="954107"/>
              <a:chOff x="2771800" y="3122965"/>
              <a:chExt cx="522900" cy="954107"/>
            </a:xfrm>
          </p:grpSpPr>
          <p:sp>
            <p:nvSpPr>
              <p:cNvPr id="50" name="Rectangle 49"/>
              <p:cNvSpPr/>
              <p:nvPr/>
            </p:nvSpPr>
            <p:spPr>
              <a:xfrm>
                <a:off x="2858784" y="3123019"/>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4485" name="Straight Connector 5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86" name="Double Bracket 5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65" name="Group 36"/>
            <p:cNvGrpSpPr>
              <a:grpSpLocks/>
            </p:cNvGrpSpPr>
            <p:nvPr/>
          </p:nvGrpSpPr>
          <p:grpSpPr bwMode="auto">
            <a:xfrm>
              <a:off x="5417363" y="2509830"/>
              <a:ext cx="543988" cy="954107"/>
              <a:chOff x="2771800" y="3122965"/>
              <a:chExt cx="522900" cy="954107"/>
            </a:xfrm>
          </p:grpSpPr>
          <p:sp>
            <p:nvSpPr>
              <p:cNvPr id="47" name="Rectangle 46"/>
              <p:cNvSpPr/>
              <p:nvPr/>
            </p:nvSpPr>
            <p:spPr>
              <a:xfrm>
                <a:off x="2858339" y="3122471"/>
                <a:ext cx="349465"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82" name="Straight Connector 4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83" name="Double Bracket 4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66" name="Group 36"/>
            <p:cNvGrpSpPr>
              <a:grpSpLocks/>
            </p:cNvGrpSpPr>
            <p:nvPr/>
          </p:nvGrpSpPr>
          <p:grpSpPr bwMode="auto">
            <a:xfrm>
              <a:off x="5989155" y="2501363"/>
              <a:ext cx="543988" cy="954107"/>
              <a:chOff x="2771800" y="3122965"/>
              <a:chExt cx="522900" cy="954107"/>
            </a:xfrm>
          </p:grpSpPr>
          <p:sp>
            <p:nvSpPr>
              <p:cNvPr id="44" name="Rectangle 43"/>
              <p:cNvSpPr/>
              <p:nvPr/>
            </p:nvSpPr>
            <p:spPr>
              <a:xfrm>
                <a:off x="2858092" y="3122992"/>
                <a:ext cx="349465"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79"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80"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67" name="Group 36"/>
            <p:cNvGrpSpPr>
              <a:grpSpLocks/>
            </p:cNvGrpSpPr>
            <p:nvPr/>
          </p:nvGrpSpPr>
          <p:grpSpPr bwMode="auto">
            <a:xfrm>
              <a:off x="6558545" y="2492896"/>
              <a:ext cx="543988" cy="954107"/>
              <a:chOff x="2771800" y="3122965"/>
              <a:chExt cx="522900" cy="954107"/>
            </a:xfrm>
          </p:grpSpPr>
          <p:sp>
            <p:nvSpPr>
              <p:cNvPr id="41" name="Rectangle 40"/>
              <p:cNvSpPr/>
              <p:nvPr/>
            </p:nvSpPr>
            <p:spPr>
              <a:xfrm>
                <a:off x="2858627" y="3123513"/>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4476" name="Straight Connector 4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77" name="Double Bracket 4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68" name="Group 36"/>
            <p:cNvGrpSpPr>
              <a:grpSpLocks/>
            </p:cNvGrpSpPr>
            <p:nvPr/>
          </p:nvGrpSpPr>
          <p:grpSpPr bwMode="auto">
            <a:xfrm>
              <a:off x="7127935" y="2484429"/>
              <a:ext cx="543988" cy="954107"/>
              <a:chOff x="2771800" y="3122965"/>
              <a:chExt cx="522900" cy="954107"/>
            </a:xfrm>
          </p:grpSpPr>
          <p:sp>
            <p:nvSpPr>
              <p:cNvPr id="38" name="Rectangle 37"/>
              <p:cNvSpPr/>
              <p:nvPr/>
            </p:nvSpPr>
            <p:spPr>
              <a:xfrm>
                <a:off x="2859162" y="3122444"/>
                <a:ext cx="347940"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44473"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74" name="Double Bracket 3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35" name="Rectangle 34"/>
            <p:cNvSpPr/>
            <p:nvPr/>
          </p:nvSpPr>
          <p:spPr>
            <a:xfrm>
              <a:off x="7790356" y="2475962"/>
              <a:ext cx="363559" cy="953533"/>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4470" name="Straight Connector 35"/>
            <p:cNvCxnSpPr>
              <a:cxnSpLocks noChangeShapeType="1"/>
            </p:cNvCxnSpPr>
            <p:nvPr/>
          </p:nvCxnSpPr>
          <p:spPr bwMode="auto">
            <a:xfrm>
              <a:off x="7726493" y="2981087"/>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71" name="Double Bracket 36"/>
            <p:cNvSpPr>
              <a:spLocks noChangeArrowheads="1"/>
            </p:cNvSpPr>
            <p:nvPr/>
          </p:nvSpPr>
          <p:spPr bwMode="auto">
            <a:xfrm>
              <a:off x="7700419" y="2646448"/>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2" name="Group 118"/>
          <p:cNvGrpSpPr>
            <a:grpSpLocks/>
          </p:cNvGrpSpPr>
          <p:nvPr/>
        </p:nvGrpSpPr>
        <p:grpSpPr bwMode="auto">
          <a:xfrm>
            <a:off x="793750" y="3767138"/>
            <a:ext cx="6878638" cy="1030287"/>
            <a:chOff x="793716" y="3767890"/>
            <a:chExt cx="6878207" cy="1029262"/>
          </a:xfrm>
        </p:grpSpPr>
        <p:grpSp>
          <p:nvGrpSpPr>
            <p:cNvPr id="144419" name="Group 84"/>
            <p:cNvGrpSpPr>
              <a:grpSpLocks/>
            </p:cNvGrpSpPr>
            <p:nvPr/>
          </p:nvGrpSpPr>
          <p:grpSpPr bwMode="auto">
            <a:xfrm>
              <a:off x="793716" y="3776357"/>
              <a:ext cx="3511457" cy="1020795"/>
              <a:chOff x="179512" y="2492896"/>
              <a:chExt cx="3511457" cy="1020795"/>
            </a:xfrm>
          </p:grpSpPr>
          <p:sp>
            <p:nvSpPr>
              <p:cNvPr id="60" name="Text Box 43"/>
              <p:cNvSpPr txBox="1">
                <a:spLocks noChangeArrowheads="1"/>
              </p:cNvSpPr>
              <p:nvPr/>
            </p:nvSpPr>
            <p:spPr bwMode="auto">
              <a:xfrm>
                <a:off x="203324" y="2492359"/>
                <a:ext cx="2208074" cy="523354"/>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61" name="Text Box 43"/>
              <p:cNvSpPr txBox="1">
                <a:spLocks noChangeArrowheads="1"/>
              </p:cNvSpPr>
              <p:nvPr/>
            </p:nvSpPr>
            <p:spPr bwMode="auto">
              <a:xfrm>
                <a:off x="179512" y="2990337"/>
                <a:ext cx="3511330" cy="523354"/>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4457" name="Straight Connector 62"/>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58" name="Straight Connector 63"/>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59" name="Straight Connector 64"/>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60" name="Straight Connector 66"/>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61" name="Straight Connector 67"/>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62" name="Straight Connector 69"/>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72" name="Rectangle 71"/>
            <p:cNvSpPr/>
            <p:nvPr/>
          </p:nvSpPr>
          <p:spPr>
            <a:xfrm>
              <a:off x="4189166" y="3801194"/>
              <a:ext cx="365102" cy="523354"/>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73" name="Rectangle 72"/>
            <p:cNvSpPr/>
            <p:nvPr/>
          </p:nvSpPr>
          <p:spPr>
            <a:xfrm>
              <a:off x="3622464" y="3801194"/>
              <a:ext cx="363515" cy="523354"/>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74" name="Rectangle 73"/>
            <p:cNvSpPr/>
            <p:nvPr/>
          </p:nvSpPr>
          <p:spPr>
            <a:xfrm>
              <a:off x="4727295" y="3793265"/>
              <a:ext cx="607975" cy="523354"/>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75" name="Rectangle 74"/>
            <p:cNvSpPr/>
            <p:nvPr/>
          </p:nvSpPr>
          <p:spPr>
            <a:xfrm>
              <a:off x="5506709" y="3793265"/>
              <a:ext cx="365102" cy="523354"/>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76" name="Rectangle 75"/>
            <p:cNvSpPr/>
            <p:nvPr/>
          </p:nvSpPr>
          <p:spPr>
            <a:xfrm>
              <a:off x="6079760" y="3785335"/>
              <a:ext cx="363515" cy="523354"/>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77" name="Rectangle 76"/>
            <p:cNvSpPr/>
            <p:nvPr/>
          </p:nvSpPr>
          <p:spPr>
            <a:xfrm>
              <a:off x="6648049" y="3775819"/>
              <a:ext cx="365102" cy="523354"/>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78" name="Rectangle 77"/>
            <p:cNvSpPr/>
            <p:nvPr/>
          </p:nvSpPr>
          <p:spPr>
            <a:xfrm>
              <a:off x="7217926" y="3767890"/>
              <a:ext cx="363514" cy="523354"/>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grpSp>
          <p:nvGrpSpPr>
            <p:cNvPr id="144427" name="Group 36"/>
            <p:cNvGrpSpPr>
              <a:grpSpLocks/>
            </p:cNvGrpSpPr>
            <p:nvPr/>
          </p:nvGrpSpPr>
          <p:grpSpPr bwMode="auto">
            <a:xfrm>
              <a:off x="4669409" y="3793368"/>
              <a:ext cx="723781" cy="954107"/>
              <a:chOff x="2771800" y="3122965"/>
              <a:chExt cx="522900" cy="954107"/>
            </a:xfrm>
          </p:grpSpPr>
          <p:sp>
            <p:nvSpPr>
              <p:cNvPr id="83" name="Rectangle 82"/>
              <p:cNvSpPr/>
              <p:nvPr/>
            </p:nvSpPr>
            <p:spPr>
              <a:xfrm>
                <a:off x="2813620" y="3122862"/>
                <a:ext cx="439235" cy="954724"/>
              </a:xfrm>
              <a:prstGeom prst="rect">
                <a:avLst/>
              </a:prstGeom>
            </p:spPr>
            <p:txBody>
              <a:bodyPr wrap="none">
                <a:spAutoFit/>
              </a:bodyPr>
              <a:lstStyle/>
              <a:p>
                <a:pPr>
                  <a:defRPr/>
                </a:pP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4453" name="Straight Connector 8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54" name="Double Bracket 8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28" name="Group 36"/>
            <p:cNvGrpSpPr>
              <a:grpSpLocks/>
            </p:cNvGrpSpPr>
            <p:nvPr/>
          </p:nvGrpSpPr>
          <p:grpSpPr bwMode="auto">
            <a:xfrm>
              <a:off x="4100022" y="3801758"/>
              <a:ext cx="543989" cy="954107"/>
              <a:chOff x="2771800" y="3122965"/>
              <a:chExt cx="522900" cy="954107"/>
            </a:xfrm>
          </p:grpSpPr>
          <p:sp>
            <p:nvSpPr>
              <p:cNvPr id="114" name="Rectangle 113"/>
              <p:cNvSpPr/>
              <p:nvPr/>
            </p:nvSpPr>
            <p:spPr>
              <a:xfrm>
                <a:off x="2859014" y="3122401"/>
                <a:ext cx="349423" cy="954724"/>
              </a:xfrm>
              <a:prstGeom prst="rect">
                <a:avLst/>
              </a:prstGeom>
            </p:spPr>
            <p:txBody>
              <a:bodyPr wrap="none">
                <a:spAutoFit/>
              </a:bodyPr>
              <a:lstStyle/>
              <a:p>
                <a:pPr>
                  <a:defRPr/>
                </a:pPr>
                <a:endParaRPr lang="en-US" dirty="0">
                  <a:effectLst>
                    <a:outerShdw blurRad="38100" dist="38100" dir="2700000" algn="tl">
                      <a:srgbClr val="000000"/>
                    </a:outerShdw>
                  </a:effectLst>
                  <a:sym typeface="Wingdings" pitchFamily="2" charset="2"/>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50" name="Straight Connector 11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51" name="Double Bracket 11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29" name="Group 36"/>
            <p:cNvGrpSpPr>
              <a:grpSpLocks/>
            </p:cNvGrpSpPr>
            <p:nvPr/>
          </p:nvGrpSpPr>
          <p:grpSpPr bwMode="auto">
            <a:xfrm>
              <a:off x="3532423" y="3800689"/>
              <a:ext cx="543988" cy="954107"/>
              <a:chOff x="2771800" y="3122965"/>
              <a:chExt cx="522900" cy="954107"/>
            </a:xfrm>
          </p:grpSpPr>
          <p:sp>
            <p:nvSpPr>
              <p:cNvPr id="111" name="Rectangle 110"/>
              <p:cNvSpPr/>
              <p:nvPr/>
            </p:nvSpPr>
            <p:spPr>
              <a:xfrm>
                <a:off x="2858350" y="3123469"/>
                <a:ext cx="349423" cy="953139"/>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4447" name="Straight Connector 11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48" name="Double Bracket 11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30" name="Group 36"/>
            <p:cNvGrpSpPr>
              <a:grpSpLocks/>
            </p:cNvGrpSpPr>
            <p:nvPr/>
          </p:nvGrpSpPr>
          <p:grpSpPr bwMode="auto">
            <a:xfrm>
              <a:off x="5417363" y="3793291"/>
              <a:ext cx="543988" cy="954107"/>
              <a:chOff x="2771800" y="3122965"/>
              <a:chExt cx="522900" cy="954107"/>
            </a:xfrm>
          </p:grpSpPr>
          <p:sp>
            <p:nvSpPr>
              <p:cNvPr id="108" name="Rectangle 107"/>
              <p:cNvSpPr/>
              <p:nvPr/>
            </p:nvSpPr>
            <p:spPr>
              <a:xfrm>
                <a:off x="2859207" y="3122939"/>
                <a:ext cx="347897" cy="954724"/>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44" name="Straight Connector 10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45" name="Double Bracket 10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31" name="Group 36"/>
            <p:cNvGrpSpPr>
              <a:grpSpLocks/>
            </p:cNvGrpSpPr>
            <p:nvPr/>
          </p:nvGrpSpPr>
          <p:grpSpPr bwMode="auto">
            <a:xfrm>
              <a:off x="5989155" y="3784824"/>
              <a:ext cx="543988" cy="954107"/>
              <a:chOff x="2771800" y="3122965"/>
              <a:chExt cx="522900" cy="954107"/>
            </a:xfrm>
          </p:grpSpPr>
          <p:sp>
            <p:nvSpPr>
              <p:cNvPr id="105" name="Rectangle 104"/>
              <p:cNvSpPr/>
              <p:nvPr/>
            </p:nvSpPr>
            <p:spPr>
              <a:xfrm>
                <a:off x="2858892" y="3123475"/>
                <a:ext cx="349423" cy="953139"/>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4441" name="Straight Connector 105"/>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42" name="Double Bracket 106"/>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32" name="Group 36"/>
            <p:cNvGrpSpPr>
              <a:grpSpLocks/>
            </p:cNvGrpSpPr>
            <p:nvPr/>
          </p:nvGrpSpPr>
          <p:grpSpPr bwMode="auto">
            <a:xfrm>
              <a:off x="6558545" y="3776357"/>
              <a:ext cx="543988" cy="954107"/>
              <a:chOff x="2771800" y="3122965"/>
              <a:chExt cx="522900" cy="954107"/>
            </a:xfrm>
          </p:grpSpPr>
          <p:sp>
            <p:nvSpPr>
              <p:cNvPr id="102" name="Rectangle 101"/>
              <p:cNvSpPr/>
              <p:nvPr/>
            </p:nvSpPr>
            <p:spPr>
              <a:xfrm>
                <a:off x="2859361" y="3122428"/>
                <a:ext cx="347897" cy="954724"/>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4438" name="Straight Connector 102"/>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39" name="Double Bracket 103"/>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4433" name="Group 36"/>
            <p:cNvGrpSpPr>
              <a:grpSpLocks/>
            </p:cNvGrpSpPr>
            <p:nvPr/>
          </p:nvGrpSpPr>
          <p:grpSpPr bwMode="auto">
            <a:xfrm>
              <a:off x="7127935" y="3767890"/>
              <a:ext cx="543988" cy="954107"/>
              <a:chOff x="2771800" y="3122965"/>
              <a:chExt cx="522900" cy="954107"/>
            </a:xfrm>
          </p:grpSpPr>
          <p:sp>
            <p:nvSpPr>
              <p:cNvPr id="99" name="Rectangle 98"/>
              <p:cNvSpPr/>
              <p:nvPr/>
            </p:nvSpPr>
            <p:spPr>
              <a:xfrm>
                <a:off x="2858303" y="3122965"/>
                <a:ext cx="349422" cy="954724"/>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44435" name="Straight Connector 9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36" name="Double Bracket 10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grpSp>
        <p:nvGrpSpPr>
          <p:cNvPr id="21" name="Group 119"/>
          <p:cNvGrpSpPr>
            <a:grpSpLocks/>
          </p:cNvGrpSpPr>
          <p:nvPr/>
        </p:nvGrpSpPr>
        <p:grpSpPr bwMode="auto">
          <a:xfrm>
            <a:off x="7700963" y="3759200"/>
            <a:ext cx="542925" cy="954088"/>
            <a:chOff x="7700419" y="3759423"/>
            <a:chExt cx="543989" cy="954107"/>
          </a:xfrm>
        </p:grpSpPr>
        <p:sp>
          <p:nvSpPr>
            <p:cNvPr id="80" name="Rectangle 79"/>
            <p:cNvSpPr/>
            <p:nvPr/>
          </p:nvSpPr>
          <p:spPr>
            <a:xfrm>
              <a:off x="7791083" y="3759423"/>
              <a:ext cx="362659" cy="523885"/>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sp>
          <p:nvSpPr>
            <p:cNvPr id="95" name="Rectangle 94"/>
            <p:cNvSpPr/>
            <p:nvPr/>
          </p:nvSpPr>
          <p:spPr>
            <a:xfrm>
              <a:off x="7700419" y="3759423"/>
              <a:ext cx="543989" cy="954107"/>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rPr>
                <a:t>b</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4417" name="Straight Connector 95"/>
            <p:cNvCxnSpPr>
              <a:cxnSpLocks noChangeShapeType="1"/>
            </p:cNvCxnSpPr>
            <p:nvPr/>
          </p:nvCxnSpPr>
          <p:spPr bwMode="auto">
            <a:xfrm>
              <a:off x="7726493" y="4264548"/>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18" name="Double Bracket 97"/>
            <p:cNvSpPr>
              <a:spLocks noChangeArrowheads="1"/>
            </p:cNvSpPr>
            <p:nvPr/>
          </p:nvSpPr>
          <p:spPr bwMode="auto">
            <a:xfrm>
              <a:off x="7700419" y="3929909"/>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22" name="Group 150"/>
          <p:cNvGrpSpPr>
            <a:grpSpLocks/>
          </p:cNvGrpSpPr>
          <p:nvPr/>
        </p:nvGrpSpPr>
        <p:grpSpPr bwMode="auto">
          <a:xfrm>
            <a:off x="539750" y="5065713"/>
            <a:ext cx="6246813" cy="1616075"/>
            <a:chOff x="539552" y="5066020"/>
            <a:chExt cx="6246440" cy="1616023"/>
          </a:xfrm>
        </p:grpSpPr>
        <p:sp>
          <p:nvSpPr>
            <p:cNvPr id="121" name="Rectangle 120"/>
            <p:cNvSpPr/>
            <p:nvPr/>
          </p:nvSpPr>
          <p:spPr>
            <a:xfrm>
              <a:off x="539552" y="5066020"/>
              <a:ext cx="6246440" cy="523858"/>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rPr>
                <a:t>This also maintains the loop invariant </a:t>
              </a:r>
              <a:endParaRPr lang="en-CA" dirty="0"/>
            </a:p>
          </p:txBody>
        </p:sp>
        <p:grpSp>
          <p:nvGrpSpPr>
            <p:cNvPr id="144396" name="Group 148"/>
            <p:cNvGrpSpPr>
              <a:grpSpLocks/>
            </p:cNvGrpSpPr>
            <p:nvPr/>
          </p:nvGrpSpPr>
          <p:grpSpPr bwMode="auto">
            <a:xfrm>
              <a:off x="793716" y="5661248"/>
              <a:ext cx="5649533" cy="1020795"/>
              <a:chOff x="793716" y="5661248"/>
              <a:chExt cx="5649533" cy="1020795"/>
            </a:xfrm>
          </p:grpSpPr>
          <p:sp>
            <p:nvSpPr>
              <p:cNvPr id="124" name="Text Box 43"/>
              <p:cNvSpPr txBox="1">
                <a:spLocks noChangeArrowheads="1"/>
              </p:cNvSpPr>
              <p:nvPr/>
            </p:nvSpPr>
            <p:spPr bwMode="auto">
              <a:xfrm>
                <a:off x="817349" y="5661313"/>
                <a:ext cx="3862157" cy="523858"/>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125" name="Text Box 43"/>
              <p:cNvSpPr txBox="1">
                <a:spLocks noChangeArrowheads="1"/>
              </p:cNvSpPr>
              <p:nvPr/>
            </p:nvSpPr>
            <p:spPr bwMode="auto">
              <a:xfrm>
                <a:off x="793537" y="6158185"/>
                <a:ext cx="5649576" cy="523858"/>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001bb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grpSp>
            <p:nvGrpSpPr>
              <p:cNvPr id="144403" name="Group 115"/>
              <p:cNvGrpSpPr>
                <a:grpSpLocks/>
              </p:cNvGrpSpPr>
              <p:nvPr/>
            </p:nvGrpSpPr>
            <p:grpSpPr bwMode="auto">
              <a:xfrm>
                <a:off x="1801828" y="5756536"/>
                <a:ext cx="1656185" cy="888434"/>
                <a:chOff x="1164704" y="3655565"/>
                <a:chExt cx="1656185" cy="888434"/>
              </a:xfrm>
            </p:grpSpPr>
            <p:cxnSp>
              <p:nvCxnSpPr>
                <p:cNvPr id="144412" name="Straight Connector 142"/>
                <p:cNvCxnSpPr>
                  <a:cxnSpLocks noChangeShapeType="1"/>
                </p:cNvCxnSpPr>
                <p:nvPr/>
              </p:nvCxnSpPr>
              <p:spPr bwMode="auto">
                <a:xfrm rot="16200000" flipH="1">
                  <a:off x="1003219" y="3817050"/>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13" name="Straight Connector 143"/>
                <p:cNvCxnSpPr>
                  <a:cxnSpLocks noChangeShapeType="1"/>
                </p:cNvCxnSpPr>
                <p:nvPr/>
              </p:nvCxnSpPr>
              <p:spPr bwMode="auto">
                <a:xfrm rot="5400000">
                  <a:off x="2608565" y="4331676"/>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14" name="Straight Connector 144"/>
                <p:cNvCxnSpPr>
                  <a:cxnSpLocks noChangeShapeType="1"/>
                </p:cNvCxnSpPr>
                <p:nvPr/>
              </p:nvCxnSpPr>
              <p:spPr bwMode="auto">
                <a:xfrm>
                  <a:off x="1169751" y="3987003"/>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4404" name="Group 110"/>
              <p:cNvGrpSpPr>
                <a:grpSpLocks/>
              </p:cNvGrpSpPr>
              <p:nvPr/>
            </p:nvGrpSpPr>
            <p:grpSpPr bwMode="auto">
              <a:xfrm>
                <a:off x="1611282" y="5765003"/>
                <a:ext cx="1660380" cy="896956"/>
                <a:chOff x="974158" y="3664032"/>
                <a:chExt cx="1660380" cy="896956"/>
              </a:xfrm>
            </p:grpSpPr>
            <p:cxnSp>
              <p:nvCxnSpPr>
                <p:cNvPr id="144409" name="Straight Connector 139"/>
                <p:cNvCxnSpPr>
                  <a:cxnSpLocks noChangeShapeType="1"/>
                </p:cNvCxnSpPr>
                <p:nvPr/>
              </p:nvCxnSpPr>
              <p:spPr bwMode="auto">
                <a:xfrm rot="16200000" flipH="1">
                  <a:off x="789369" y="384882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10" name="Straight Connector 140"/>
                <p:cNvCxnSpPr>
                  <a:cxnSpLocks noChangeShapeType="1"/>
                </p:cNvCxnSpPr>
                <p:nvPr/>
              </p:nvCxnSpPr>
              <p:spPr bwMode="auto">
                <a:xfrm>
                  <a:off x="983483" y="4059011"/>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11" name="Straight Connector 141"/>
                <p:cNvCxnSpPr>
                  <a:cxnSpLocks noChangeShapeType="1"/>
                </p:cNvCxnSpPr>
                <p:nvPr/>
              </p:nvCxnSpPr>
              <p:spPr bwMode="auto">
                <a:xfrm rot="5400000">
                  <a:off x="2422214" y="434866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4405" name="Group 111"/>
              <p:cNvGrpSpPr>
                <a:grpSpLocks/>
              </p:cNvGrpSpPr>
              <p:nvPr/>
            </p:nvGrpSpPr>
            <p:grpSpPr bwMode="auto">
              <a:xfrm>
                <a:off x="3307319" y="5754462"/>
                <a:ext cx="1660380" cy="896956"/>
                <a:chOff x="974158" y="3664032"/>
                <a:chExt cx="1660380" cy="896956"/>
              </a:xfrm>
            </p:grpSpPr>
            <p:cxnSp>
              <p:nvCxnSpPr>
                <p:cNvPr id="144406" name="Straight Connector 135"/>
                <p:cNvCxnSpPr>
                  <a:cxnSpLocks noChangeShapeType="1"/>
                </p:cNvCxnSpPr>
                <p:nvPr/>
              </p:nvCxnSpPr>
              <p:spPr bwMode="auto">
                <a:xfrm rot="16200000" flipH="1">
                  <a:off x="789369" y="384882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07" name="Straight Connector 136"/>
                <p:cNvCxnSpPr>
                  <a:cxnSpLocks noChangeShapeType="1"/>
                </p:cNvCxnSpPr>
                <p:nvPr/>
              </p:nvCxnSpPr>
              <p:spPr bwMode="auto">
                <a:xfrm>
                  <a:off x="983483" y="4059011"/>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08" name="Straight Connector 137"/>
                <p:cNvCxnSpPr>
                  <a:cxnSpLocks noChangeShapeType="1"/>
                </p:cNvCxnSpPr>
                <p:nvPr/>
              </p:nvCxnSpPr>
              <p:spPr bwMode="auto">
                <a:xfrm rot="5400000">
                  <a:off x="2422214" y="434866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grpSp>
          <p:nvGrpSpPr>
            <p:cNvPr id="144397" name="Group 147"/>
            <p:cNvGrpSpPr>
              <a:grpSpLocks/>
            </p:cNvGrpSpPr>
            <p:nvPr/>
          </p:nvGrpSpPr>
          <p:grpSpPr bwMode="auto">
            <a:xfrm>
              <a:off x="3485127" y="5750190"/>
              <a:ext cx="1850902" cy="888434"/>
              <a:chOff x="3485127" y="5750190"/>
              <a:chExt cx="1850902" cy="888434"/>
            </a:xfrm>
          </p:grpSpPr>
          <p:cxnSp>
            <p:nvCxnSpPr>
              <p:cNvPr id="144398" name="Straight Connector 131"/>
              <p:cNvCxnSpPr>
                <a:cxnSpLocks noChangeShapeType="1"/>
              </p:cNvCxnSpPr>
              <p:nvPr/>
            </p:nvCxnSpPr>
            <p:spPr bwMode="auto">
              <a:xfrm rot="16200000" flipH="1">
                <a:off x="3323642" y="5911675"/>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399" name="Straight Connector 132"/>
              <p:cNvCxnSpPr>
                <a:cxnSpLocks noChangeShapeType="1"/>
              </p:cNvCxnSpPr>
              <p:nvPr/>
            </p:nvCxnSpPr>
            <p:spPr bwMode="auto">
              <a:xfrm rot="5400000">
                <a:off x="5105635" y="6426301"/>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4400" name="Straight Connector 133"/>
              <p:cNvCxnSpPr>
                <a:cxnSpLocks noChangeShapeType="1"/>
              </p:cNvCxnSpPr>
              <p:nvPr/>
            </p:nvCxnSpPr>
            <p:spPr bwMode="auto">
              <a:xfrm>
                <a:off x="3490174" y="6081628"/>
                <a:ext cx="1845855" cy="13022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82">
                                            <p:txEl>
                                              <p:pRg st="1" end="1"/>
                                            </p:txEl>
                                          </p:spTgt>
                                        </p:tgtEl>
                                        <p:attrNameLst>
                                          <p:attrName>style.visibility</p:attrName>
                                        </p:attrNameLst>
                                      </p:cBhvr>
                                      <p:to>
                                        <p:strVal val="visible"/>
                                      </p:to>
                                    </p:set>
                                    <p:anim calcmode="lin" valueType="num">
                                      <p:cBhvr additive="base">
                                        <p:cTn id="13" dur="500" fill="hold"/>
                                        <p:tgtEl>
                                          <p:spTgt spid="8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9161462" cy="1816100"/>
          </a:xfrm>
          <a:prstGeom prst="rect">
            <a:avLst/>
          </a:prstGeom>
          <a:noFill/>
          <a:ln w="38100" cap="sq">
            <a:noFill/>
            <a:miter lim="800000"/>
            <a:headEnd/>
            <a:tailEnd/>
          </a:ln>
          <a:effectLst/>
        </p:spPr>
        <p:txBody>
          <a:bodyPr lIns="274320" rIns="274320">
            <a:spAutoFit/>
          </a:bodyPr>
          <a:lstStyle/>
          <a:p>
            <a:pPr algn="l">
              <a:buFont typeface="Arial" pitchFamily="34" charset="0"/>
              <a:buChar char="•"/>
              <a:defRPr/>
            </a:pPr>
            <a:r>
              <a:rPr lang="en-US" dirty="0">
                <a:effectLst>
                  <a:outerShdw blurRad="38100" dist="38100" dir="2700000" algn="tl">
                    <a:srgbClr val="000000"/>
                  </a:outerShdw>
                </a:effectLst>
              </a:rPr>
              <a:t>The TM is expected to leave the tape containing only blanks before it halts. </a:t>
            </a:r>
          </a:p>
          <a:p>
            <a:pPr algn="l">
              <a:buFont typeface="Arial" pitchFamily="34" charset="0"/>
              <a:buChar char="•"/>
              <a:defRPr/>
            </a:pPr>
            <a:r>
              <a:rPr lang="en-US" dirty="0">
                <a:effectLst>
                  <a:outerShdw blurRad="38100" dist="38100" dir="2700000" algn="tl">
                    <a:srgbClr val="000000"/>
                  </a:outerShdw>
                </a:effectLst>
              </a:rPr>
              <a:t>Suppose towards that goal, you would like to delete that last trailing blank.</a:t>
            </a:r>
          </a:p>
        </p:txBody>
      </p:sp>
      <p:grpSp>
        <p:nvGrpSpPr>
          <p:cNvPr id="145412"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5522"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523"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524"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525"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526"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527"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5413" name="Group 141"/>
          <p:cNvGrpSpPr>
            <a:grpSpLocks/>
          </p:cNvGrpSpPr>
          <p:nvPr/>
        </p:nvGrpSpPr>
        <p:grpSpPr bwMode="auto">
          <a:xfrm>
            <a:off x="3622675" y="2476500"/>
            <a:ext cx="4532313" cy="565150"/>
            <a:chOff x="3622314" y="2475962"/>
            <a:chExt cx="4532198" cy="565555"/>
          </a:xfrm>
        </p:grpSpPr>
        <p:sp>
          <p:nvSpPr>
            <p:cNvPr id="93" name="Rectangle 92"/>
            <p:cNvSpPr/>
            <p:nvPr/>
          </p:nvSpPr>
          <p:spPr>
            <a:xfrm>
              <a:off x="4190625" y="2518856"/>
              <a:ext cx="363529" cy="522661"/>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90" name="Rectangle 89"/>
            <p:cNvSpPr/>
            <p:nvPr/>
          </p:nvSpPr>
          <p:spPr>
            <a:xfrm>
              <a:off x="3622314" y="2517267"/>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97" name="Rectangle 96"/>
            <p:cNvSpPr/>
            <p:nvPr/>
          </p:nvSpPr>
          <p:spPr>
            <a:xfrm>
              <a:off x="4727186" y="2509324"/>
              <a:ext cx="609585" cy="524250"/>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123" name="Rectangle 122"/>
            <p:cNvSpPr/>
            <p:nvPr/>
          </p:nvSpPr>
          <p:spPr>
            <a:xfrm>
              <a:off x="5506629" y="2509324"/>
              <a:ext cx="365116" cy="524250"/>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27" name="Rectangle 126"/>
            <p:cNvSpPr/>
            <p:nvPr/>
          </p:nvSpPr>
          <p:spPr>
            <a:xfrm>
              <a:off x="6079702" y="2501380"/>
              <a:ext cx="363529" cy="52266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131" name="Rectangle 130"/>
            <p:cNvSpPr/>
            <p:nvPr/>
          </p:nvSpPr>
          <p:spPr>
            <a:xfrm>
              <a:off x="6648012" y="2493438"/>
              <a:ext cx="365116" cy="522661"/>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135" name="Rectangle 134"/>
            <p:cNvSpPr/>
            <p:nvPr/>
          </p:nvSpPr>
          <p:spPr>
            <a:xfrm>
              <a:off x="7217911" y="2483906"/>
              <a:ext cx="363528" cy="524250"/>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sp>
          <p:nvSpPr>
            <p:cNvPr id="139" name="Rectangle 138"/>
            <p:cNvSpPr/>
            <p:nvPr/>
          </p:nvSpPr>
          <p:spPr>
            <a:xfrm>
              <a:off x="7790983" y="2475962"/>
              <a:ext cx="363529" cy="52266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grpSp>
      <p:grpSp>
        <p:nvGrpSpPr>
          <p:cNvPr id="145414" name="Group 36"/>
          <p:cNvGrpSpPr>
            <a:grpSpLocks/>
          </p:cNvGrpSpPr>
          <p:nvPr/>
        </p:nvGrpSpPr>
        <p:grpSpPr bwMode="auto">
          <a:xfrm>
            <a:off x="4668838" y="2509838"/>
            <a:ext cx="723900" cy="954087"/>
            <a:chOff x="2771800" y="3122965"/>
            <a:chExt cx="522900" cy="954107"/>
          </a:xfrm>
        </p:grpSpPr>
        <p:sp>
          <p:nvSpPr>
            <p:cNvPr id="23" name="Rectangle 22"/>
            <p:cNvSpPr/>
            <p:nvPr/>
          </p:nvSpPr>
          <p:spPr>
            <a:xfrm>
              <a:off x="2813082" y="3122965"/>
              <a:ext cx="440337" cy="954107"/>
            </a:xfrm>
            <a:prstGeom prst="rect">
              <a:avLst/>
            </a:prstGeom>
          </p:spPr>
          <p:txBody>
            <a:bodyPr wrap="none">
              <a:spAutoFit/>
            </a:bodyPr>
            <a:lstStyle/>
            <a:p>
              <a:pPr>
                <a:defRPr/>
              </a:pP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5510" name="Straight Connector 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511" name="Double Bracket 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15" name="Group 25"/>
          <p:cNvGrpSpPr>
            <a:grpSpLocks/>
          </p:cNvGrpSpPr>
          <p:nvPr/>
        </p:nvGrpSpPr>
        <p:grpSpPr bwMode="auto">
          <a:xfrm>
            <a:off x="3532188" y="2476500"/>
            <a:ext cx="4711700" cy="995363"/>
            <a:chOff x="3532423" y="2475962"/>
            <a:chExt cx="4711985" cy="996442"/>
          </a:xfrm>
        </p:grpSpPr>
        <p:grpSp>
          <p:nvGrpSpPr>
            <p:cNvPr id="145482" name="Group 36"/>
            <p:cNvGrpSpPr>
              <a:grpSpLocks/>
            </p:cNvGrpSpPr>
            <p:nvPr/>
          </p:nvGrpSpPr>
          <p:grpSpPr bwMode="auto">
            <a:xfrm>
              <a:off x="4100021" y="2518297"/>
              <a:ext cx="543989" cy="954107"/>
              <a:chOff x="2771800" y="3122965"/>
              <a:chExt cx="522900" cy="954107"/>
            </a:xfrm>
          </p:grpSpPr>
          <p:sp>
            <p:nvSpPr>
              <p:cNvPr id="56" name="Rectangle 55"/>
              <p:cNvSpPr/>
              <p:nvPr/>
            </p:nvSpPr>
            <p:spPr>
              <a:xfrm>
                <a:off x="2859516" y="3123540"/>
                <a:ext cx="347939" cy="953532"/>
              </a:xfrm>
              <a:prstGeom prst="rect">
                <a:avLst/>
              </a:prstGeom>
            </p:spPr>
            <p:txBody>
              <a:bodyPr wrap="none">
                <a:spAutoFit/>
              </a:bodyPr>
              <a:lstStyle/>
              <a:p>
                <a:pPr>
                  <a:defRPr/>
                </a:pPr>
                <a:endParaRPr lang="en-US" dirty="0">
                  <a:effectLst>
                    <a:outerShdw blurRad="38100" dist="38100" dir="2700000" algn="tl">
                      <a:srgbClr val="000000"/>
                    </a:outerShdw>
                  </a:effectLst>
                  <a:sym typeface="Wingdings" pitchFamily="2" charset="2"/>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507" name="Straight Connector 5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508" name="Double Bracket 5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83" name="Group 36"/>
            <p:cNvGrpSpPr>
              <a:grpSpLocks/>
            </p:cNvGrpSpPr>
            <p:nvPr/>
          </p:nvGrpSpPr>
          <p:grpSpPr bwMode="auto">
            <a:xfrm>
              <a:off x="3532423" y="2517228"/>
              <a:ext cx="543988" cy="954107"/>
              <a:chOff x="2771800" y="3122965"/>
              <a:chExt cx="522900" cy="954107"/>
            </a:xfrm>
          </p:grpSpPr>
          <p:sp>
            <p:nvSpPr>
              <p:cNvPr id="50" name="Rectangle 49"/>
              <p:cNvSpPr/>
              <p:nvPr/>
            </p:nvSpPr>
            <p:spPr>
              <a:xfrm>
                <a:off x="2858784" y="3123019"/>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5504" name="Straight Connector 5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505" name="Double Bracket 5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84" name="Group 36"/>
            <p:cNvGrpSpPr>
              <a:grpSpLocks/>
            </p:cNvGrpSpPr>
            <p:nvPr/>
          </p:nvGrpSpPr>
          <p:grpSpPr bwMode="auto">
            <a:xfrm>
              <a:off x="5417363" y="2509830"/>
              <a:ext cx="543988" cy="954107"/>
              <a:chOff x="2771800" y="3122965"/>
              <a:chExt cx="522900" cy="954107"/>
            </a:xfrm>
          </p:grpSpPr>
          <p:sp>
            <p:nvSpPr>
              <p:cNvPr id="47" name="Rectangle 46"/>
              <p:cNvSpPr/>
              <p:nvPr/>
            </p:nvSpPr>
            <p:spPr>
              <a:xfrm>
                <a:off x="2858339" y="3122471"/>
                <a:ext cx="349465"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501" name="Straight Connector 4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502" name="Double Bracket 4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85" name="Group 36"/>
            <p:cNvGrpSpPr>
              <a:grpSpLocks/>
            </p:cNvGrpSpPr>
            <p:nvPr/>
          </p:nvGrpSpPr>
          <p:grpSpPr bwMode="auto">
            <a:xfrm>
              <a:off x="5989155" y="2501363"/>
              <a:ext cx="543988" cy="954107"/>
              <a:chOff x="2771800" y="3122965"/>
              <a:chExt cx="522900" cy="954107"/>
            </a:xfrm>
          </p:grpSpPr>
          <p:sp>
            <p:nvSpPr>
              <p:cNvPr id="44" name="Rectangle 43"/>
              <p:cNvSpPr/>
              <p:nvPr/>
            </p:nvSpPr>
            <p:spPr>
              <a:xfrm>
                <a:off x="2858092" y="3122992"/>
                <a:ext cx="349465"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498"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99"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86" name="Group 36"/>
            <p:cNvGrpSpPr>
              <a:grpSpLocks/>
            </p:cNvGrpSpPr>
            <p:nvPr/>
          </p:nvGrpSpPr>
          <p:grpSpPr bwMode="auto">
            <a:xfrm>
              <a:off x="6558545" y="2492896"/>
              <a:ext cx="543988" cy="954107"/>
              <a:chOff x="2771800" y="3122965"/>
              <a:chExt cx="522900" cy="954107"/>
            </a:xfrm>
          </p:grpSpPr>
          <p:sp>
            <p:nvSpPr>
              <p:cNvPr id="41" name="Rectangle 40"/>
              <p:cNvSpPr/>
              <p:nvPr/>
            </p:nvSpPr>
            <p:spPr>
              <a:xfrm>
                <a:off x="2858627" y="3123513"/>
                <a:ext cx="349466" cy="953532"/>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5495" name="Straight Connector 4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96" name="Double Bracket 4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87" name="Group 36"/>
            <p:cNvGrpSpPr>
              <a:grpSpLocks/>
            </p:cNvGrpSpPr>
            <p:nvPr/>
          </p:nvGrpSpPr>
          <p:grpSpPr bwMode="auto">
            <a:xfrm>
              <a:off x="7127935" y="2484429"/>
              <a:ext cx="543988" cy="954107"/>
              <a:chOff x="2771800" y="3122965"/>
              <a:chExt cx="522900" cy="954107"/>
            </a:xfrm>
          </p:grpSpPr>
          <p:sp>
            <p:nvSpPr>
              <p:cNvPr id="38" name="Rectangle 37"/>
              <p:cNvSpPr/>
              <p:nvPr/>
            </p:nvSpPr>
            <p:spPr>
              <a:xfrm>
                <a:off x="2859162" y="3122444"/>
                <a:ext cx="347940" cy="955121"/>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45492"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93" name="Double Bracket 3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35" name="Rectangle 34"/>
            <p:cNvSpPr/>
            <p:nvPr/>
          </p:nvSpPr>
          <p:spPr>
            <a:xfrm>
              <a:off x="7790356" y="2475962"/>
              <a:ext cx="363559" cy="953533"/>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5489" name="Straight Connector 35"/>
            <p:cNvCxnSpPr>
              <a:cxnSpLocks noChangeShapeType="1"/>
            </p:cNvCxnSpPr>
            <p:nvPr/>
          </p:nvCxnSpPr>
          <p:spPr bwMode="auto">
            <a:xfrm>
              <a:off x="7726493" y="2981087"/>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90" name="Double Bracket 36"/>
            <p:cNvSpPr>
              <a:spLocks noChangeArrowheads="1"/>
            </p:cNvSpPr>
            <p:nvPr/>
          </p:nvSpPr>
          <p:spPr bwMode="auto">
            <a:xfrm>
              <a:off x="7700419" y="2646448"/>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2" name="Group 116"/>
          <p:cNvGrpSpPr>
            <a:grpSpLocks/>
          </p:cNvGrpSpPr>
          <p:nvPr/>
        </p:nvGrpSpPr>
        <p:grpSpPr bwMode="auto">
          <a:xfrm>
            <a:off x="793750" y="3776663"/>
            <a:ext cx="6308725" cy="1020762"/>
            <a:chOff x="793716" y="3776357"/>
            <a:chExt cx="6308817" cy="1020795"/>
          </a:xfrm>
        </p:grpSpPr>
        <p:grpSp>
          <p:nvGrpSpPr>
            <p:cNvPr id="145443" name="Group 84"/>
            <p:cNvGrpSpPr>
              <a:grpSpLocks/>
            </p:cNvGrpSpPr>
            <p:nvPr/>
          </p:nvGrpSpPr>
          <p:grpSpPr bwMode="auto">
            <a:xfrm>
              <a:off x="793716" y="3776357"/>
              <a:ext cx="3511457" cy="1020795"/>
              <a:chOff x="179512" y="2492896"/>
              <a:chExt cx="3511457" cy="1020795"/>
            </a:xfrm>
          </p:grpSpPr>
          <p:sp>
            <p:nvSpPr>
              <p:cNvPr id="104" name="Text Box 43"/>
              <p:cNvSpPr txBox="1">
                <a:spLocks noChangeArrowheads="1"/>
              </p:cNvSpPr>
              <p:nvPr/>
            </p:nvSpPr>
            <p:spPr bwMode="auto">
              <a:xfrm>
                <a:off x="203325" y="2492896"/>
                <a:ext cx="2208244"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105" name="Text Box 43"/>
              <p:cNvSpPr txBox="1">
                <a:spLocks noChangeArrowheads="1"/>
              </p:cNvSpPr>
              <p:nvPr/>
            </p:nvSpPr>
            <p:spPr bwMode="auto">
              <a:xfrm>
                <a:off x="179512" y="2989799"/>
                <a:ext cx="3511601"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5476" name="Straight Connector 105"/>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77" name="Straight Connector 106"/>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78" name="Straight Connector 107"/>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79" name="Straight Connector 108"/>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80" name="Straight Connector 109"/>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81" name="Straight Connector 110"/>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61" name="Rectangle 60"/>
            <p:cNvSpPr/>
            <p:nvPr/>
          </p:nvSpPr>
          <p:spPr>
            <a:xfrm>
              <a:off x="4189429" y="3801758"/>
              <a:ext cx="365130" cy="52389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63" name="Rectangle 62"/>
            <p:cNvSpPr/>
            <p:nvPr/>
          </p:nvSpPr>
          <p:spPr>
            <a:xfrm>
              <a:off x="3622682" y="3800170"/>
              <a:ext cx="363543" cy="52389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sp>
          <p:nvSpPr>
            <p:cNvPr id="64" name="Rectangle 63"/>
            <p:cNvSpPr/>
            <p:nvPr/>
          </p:nvSpPr>
          <p:spPr>
            <a:xfrm>
              <a:off x="4726011" y="3793820"/>
              <a:ext cx="609609" cy="522305"/>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endParaRPr lang="en-US" dirty="0">
                <a:solidFill>
                  <a:schemeClr val="accent2"/>
                </a:solidFill>
                <a:effectLst>
                  <a:outerShdw blurRad="38100" dist="38100" dir="2700000" algn="tl">
                    <a:srgbClr val="000000"/>
                  </a:outerShdw>
                </a:effectLst>
              </a:endParaRPr>
            </a:p>
          </p:txBody>
        </p:sp>
        <p:sp>
          <p:nvSpPr>
            <p:cNvPr id="65" name="Rectangle 64"/>
            <p:cNvSpPr/>
            <p:nvPr/>
          </p:nvSpPr>
          <p:spPr>
            <a:xfrm>
              <a:off x="5507073" y="3793820"/>
              <a:ext cx="365130" cy="522305"/>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67" name="Rectangle 66"/>
            <p:cNvSpPr/>
            <p:nvPr/>
          </p:nvSpPr>
          <p:spPr>
            <a:xfrm>
              <a:off x="6078581" y="3784294"/>
              <a:ext cx="365130" cy="523892"/>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p:txBody>
        </p:sp>
        <p:sp>
          <p:nvSpPr>
            <p:cNvPr id="68" name="Rectangle 67"/>
            <p:cNvSpPr/>
            <p:nvPr/>
          </p:nvSpPr>
          <p:spPr>
            <a:xfrm>
              <a:off x="6648501" y="3776357"/>
              <a:ext cx="363543" cy="523892"/>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p:txBody>
        </p:sp>
        <p:grpSp>
          <p:nvGrpSpPr>
            <p:cNvPr id="145450" name="Group 36"/>
            <p:cNvGrpSpPr>
              <a:grpSpLocks/>
            </p:cNvGrpSpPr>
            <p:nvPr/>
          </p:nvGrpSpPr>
          <p:grpSpPr bwMode="auto">
            <a:xfrm>
              <a:off x="4669409" y="3793368"/>
              <a:ext cx="723781" cy="954107"/>
              <a:chOff x="2771800" y="3122965"/>
              <a:chExt cx="522900" cy="954107"/>
            </a:xfrm>
          </p:grpSpPr>
          <p:sp>
            <p:nvSpPr>
              <p:cNvPr id="101" name="Rectangle 100"/>
              <p:cNvSpPr/>
              <p:nvPr/>
            </p:nvSpPr>
            <p:spPr>
              <a:xfrm>
                <a:off x="2812693" y="3123417"/>
                <a:ext cx="440416" cy="954119"/>
              </a:xfrm>
              <a:prstGeom prst="rect">
                <a:avLst/>
              </a:prstGeom>
            </p:spPr>
            <p:txBody>
              <a:bodyPr wrap="none">
                <a:spAutoFit/>
              </a:bodyPr>
              <a:lstStyle/>
              <a:p>
                <a:pPr>
                  <a:defRPr/>
                </a:pP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45472" name="Straight Connector 10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73" name="Double Bracket 10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51" name="Group 36"/>
            <p:cNvGrpSpPr>
              <a:grpSpLocks/>
            </p:cNvGrpSpPr>
            <p:nvPr/>
          </p:nvGrpSpPr>
          <p:grpSpPr bwMode="auto">
            <a:xfrm>
              <a:off x="4100024" y="3801758"/>
              <a:ext cx="543989" cy="954107"/>
              <a:chOff x="2771800" y="3122965"/>
              <a:chExt cx="522900" cy="954107"/>
            </a:xfrm>
          </p:grpSpPr>
          <p:sp>
            <p:nvSpPr>
              <p:cNvPr id="98" name="Rectangle 97"/>
              <p:cNvSpPr/>
              <p:nvPr/>
            </p:nvSpPr>
            <p:spPr>
              <a:xfrm>
                <a:off x="2859264" y="3122965"/>
                <a:ext cx="347923" cy="954118"/>
              </a:xfrm>
              <a:prstGeom prst="rect">
                <a:avLst/>
              </a:prstGeom>
            </p:spPr>
            <p:txBody>
              <a:bodyPr wrap="none">
                <a:spAutoFit/>
              </a:bodyPr>
              <a:lstStyle/>
              <a:p>
                <a:pPr>
                  <a:defRPr/>
                </a:pPr>
                <a:endParaRPr lang="en-US" dirty="0">
                  <a:effectLst>
                    <a:outerShdw blurRad="38100" dist="38100" dir="2700000" algn="tl">
                      <a:srgbClr val="000000"/>
                    </a:outerShdw>
                  </a:effectLst>
                  <a:sym typeface="Wingdings" pitchFamily="2" charset="2"/>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469" name="Straight Connector 9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70" name="Double Bracket 9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52" name="Group 36"/>
            <p:cNvGrpSpPr>
              <a:grpSpLocks/>
            </p:cNvGrpSpPr>
            <p:nvPr/>
          </p:nvGrpSpPr>
          <p:grpSpPr bwMode="auto">
            <a:xfrm>
              <a:off x="3532423" y="3800689"/>
              <a:ext cx="543988" cy="954107"/>
              <a:chOff x="2771800" y="3122965"/>
              <a:chExt cx="522900" cy="954107"/>
            </a:xfrm>
          </p:grpSpPr>
          <p:sp>
            <p:nvSpPr>
              <p:cNvPr id="94" name="Rectangle 93"/>
              <p:cNvSpPr/>
              <p:nvPr/>
            </p:nvSpPr>
            <p:spPr>
              <a:xfrm>
                <a:off x="2858560" y="3122446"/>
                <a:ext cx="349450" cy="954119"/>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5466" name="Straight Connector 9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67" name="Double Bracket 9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53" name="Group 36"/>
            <p:cNvGrpSpPr>
              <a:grpSpLocks/>
            </p:cNvGrpSpPr>
            <p:nvPr/>
          </p:nvGrpSpPr>
          <p:grpSpPr bwMode="auto">
            <a:xfrm>
              <a:off x="5417363" y="3793291"/>
              <a:ext cx="543988" cy="954107"/>
              <a:chOff x="2771800" y="3122965"/>
              <a:chExt cx="522900" cy="954107"/>
            </a:xfrm>
          </p:grpSpPr>
          <p:sp>
            <p:nvSpPr>
              <p:cNvPr id="89" name="Rectangle 88"/>
              <p:cNvSpPr/>
              <p:nvPr/>
            </p:nvSpPr>
            <p:spPr>
              <a:xfrm>
                <a:off x="2858032" y="3123494"/>
                <a:ext cx="349449" cy="954119"/>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463" name="Straight Connector 90"/>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64" name="Double Bracket 91"/>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54" name="Group 36"/>
            <p:cNvGrpSpPr>
              <a:grpSpLocks/>
            </p:cNvGrpSpPr>
            <p:nvPr/>
          </p:nvGrpSpPr>
          <p:grpSpPr bwMode="auto">
            <a:xfrm>
              <a:off x="5989155" y="3784824"/>
              <a:ext cx="543988" cy="954107"/>
              <a:chOff x="2771800" y="3122965"/>
              <a:chExt cx="522900" cy="954107"/>
            </a:xfrm>
          </p:grpSpPr>
          <p:sp>
            <p:nvSpPr>
              <p:cNvPr id="86" name="Rectangle 85"/>
              <p:cNvSpPr/>
              <p:nvPr/>
            </p:nvSpPr>
            <p:spPr>
              <a:xfrm>
                <a:off x="2859285" y="3122435"/>
                <a:ext cx="347924" cy="954119"/>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45460" name="Straight Connector 8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61" name="Double Bracket 8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45455" name="Group 36"/>
            <p:cNvGrpSpPr>
              <a:grpSpLocks/>
            </p:cNvGrpSpPr>
            <p:nvPr/>
          </p:nvGrpSpPr>
          <p:grpSpPr bwMode="auto">
            <a:xfrm>
              <a:off x="6558545" y="3776357"/>
              <a:ext cx="543988" cy="954107"/>
              <a:chOff x="2771800" y="3122965"/>
              <a:chExt cx="522900" cy="954107"/>
            </a:xfrm>
          </p:grpSpPr>
          <p:sp>
            <p:nvSpPr>
              <p:cNvPr id="83" name="Rectangle 82"/>
              <p:cNvSpPr/>
              <p:nvPr/>
            </p:nvSpPr>
            <p:spPr>
              <a:xfrm>
                <a:off x="2858269" y="3122965"/>
                <a:ext cx="349450" cy="954118"/>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45457" name="Straight Connector 8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58" name="Double Bracket 8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grpSp>
        <p:nvGrpSpPr>
          <p:cNvPr id="20" name="Group 119"/>
          <p:cNvGrpSpPr>
            <a:grpSpLocks/>
          </p:cNvGrpSpPr>
          <p:nvPr/>
        </p:nvGrpSpPr>
        <p:grpSpPr bwMode="auto">
          <a:xfrm>
            <a:off x="7218363" y="3759200"/>
            <a:ext cx="936625" cy="531813"/>
            <a:chOff x="7217832" y="3759423"/>
            <a:chExt cx="936680" cy="531687"/>
          </a:xfrm>
        </p:grpSpPr>
        <p:sp>
          <p:nvSpPr>
            <p:cNvPr id="70" name="Rectangle 69"/>
            <p:cNvSpPr/>
            <p:nvPr/>
          </p:nvSpPr>
          <p:spPr>
            <a:xfrm>
              <a:off x="7217832" y="3767359"/>
              <a:ext cx="363558" cy="523751"/>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p:txBody>
        </p:sp>
        <p:sp>
          <p:nvSpPr>
            <p:cNvPr id="113" name="Rectangle 112"/>
            <p:cNvSpPr/>
            <p:nvPr/>
          </p:nvSpPr>
          <p:spPr>
            <a:xfrm>
              <a:off x="7790953" y="3759423"/>
              <a:ext cx="363559" cy="523751"/>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p:txBody>
        </p:sp>
      </p:grpSp>
      <p:grpSp>
        <p:nvGrpSpPr>
          <p:cNvPr id="21" name="Group 118"/>
          <p:cNvGrpSpPr>
            <a:grpSpLocks/>
          </p:cNvGrpSpPr>
          <p:nvPr/>
        </p:nvGrpSpPr>
        <p:grpSpPr bwMode="auto">
          <a:xfrm>
            <a:off x="7153275" y="3759200"/>
            <a:ext cx="1090613" cy="954088"/>
            <a:chOff x="7154009" y="3759423"/>
            <a:chExt cx="1090399" cy="954107"/>
          </a:xfrm>
        </p:grpSpPr>
        <p:sp>
          <p:nvSpPr>
            <p:cNvPr id="114" name="Rectangle 113"/>
            <p:cNvSpPr/>
            <p:nvPr/>
          </p:nvSpPr>
          <p:spPr>
            <a:xfrm>
              <a:off x="7503190" y="3759423"/>
              <a:ext cx="363467" cy="954107"/>
            </a:xfrm>
            <a:prstGeom prst="rect">
              <a:avLst/>
            </a:prstGeom>
          </p:spPr>
          <p:txBody>
            <a:bodyPr wrap="none">
              <a:spAutoFit/>
            </a:bodyPr>
            <a:lstStyle/>
            <a:p>
              <a:pPr>
                <a:defRPr/>
              </a:pPr>
              <a:endParaRPr lang="en-US" dirty="0">
                <a:solidFill>
                  <a:srgbClr val="FF00FF"/>
                </a:solidFill>
                <a:effectLst>
                  <a:outerShdw blurRad="38100" dist="38100" dir="2700000" algn="tl">
                    <a:srgbClr val="000000"/>
                  </a:outerShdw>
                </a:effectLst>
              </a:endParaRP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5439" name="Straight Connector 114"/>
            <p:cNvCxnSpPr>
              <a:cxnSpLocks noChangeShapeType="1"/>
            </p:cNvCxnSpPr>
            <p:nvPr/>
          </p:nvCxnSpPr>
          <p:spPr bwMode="auto">
            <a:xfrm flipV="1">
              <a:off x="7217832" y="4264548"/>
              <a:ext cx="1017768" cy="9384"/>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40" name="Double Bracket 115"/>
            <p:cNvSpPr>
              <a:spLocks noChangeArrowheads="1"/>
            </p:cNvSpPr>
            <p:nvPr/>
          </p:nvSpPr>
          <p:spPr bwMode="auto">
            <a:xfrm>
              <a:off x="7154009" y="3933056"/>
              <a:ext cx="1090399"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22" name="Group 148"/>
          <p:cNvGrpSpPr>
            <a:grpSpLocks/>
          </p:cNvGrpSpPr>
          <p:nvPr/>
        </p:nvGrpSpPr>
        <p:grpSpPr bwMode="auto">
          <a:xfrm>
            <a:off x="539750" y="5065713"/>
            <a:ext cx="6246813" cy="1616075"/>
            <a:chOff x="539552" y="5066020"/>
            <a:chExt cx="6246440" cy="1616023"/>
          </a:xfrm>
        </p:grpSpPr>
        <p:sp>
          <p:nvSpPr>
            <p:cNvPr id="122" name="Rectangle 121"/>
            <p:cNvSpPr/>
            <p:nvPr/>
          </p:nvSpPr>
          <p:spPr>
            <a:xfrm>
              <a:off x="539552" y="5066020"/>
              <a:ext cx="6246440" cy="523858"/>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rPr>
                <a:t>This also maintains the loop invariant </a:t>
              </a:r>
              <a:endParaRPr lang="en-CA" dirty="0"/>
            </a:p>
          </p:txBody>
        </p:sp>
        <p:sp>
          <p:nvSpPr>
            <p:cNvPr id="125" name="Text Box 43"/>
            <p:cNvSpPr txBox="1">
              <a:spLocks noChangeArrowheads="1"/>
            </p:cNvSpPr>
            <p:nvPr/>
          </p:nvSpPr>
          <p:spPr bwMode="auto">
            <a:xfrm>
              <a:off x="817348" y="5661313"/>
              <a:ext cx="3862156" cy="523858"/>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126" name="Text Box 43"/>
            <p:cNvSpPr txBox="1">
              <a:spLocks noChangeArrowheads="1"/>
            </p:cNvSpPr>
            <p:nvPr/>
          </p:nvSpPr>
          <p:spPr bwMode="auto">
            <a:xfrm>
              <a:off x="793537" y="6158185"/>
              <a:ext cx="5649576" cy="523858"/>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001</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grpSp>
          <p:nvGrpSpPr>
            <p:cNvPr id="145424" name="Group 115"/>
            <p:cNvGrpSpPr>
              <a:grpSpLocks/>
            </p:cNvGrpSpPr>
            <p:nvPr/>
          </p:nvGrpSpPr>
          <p:grpSpPr bwMode="auto">
            <a:xfrm>
              <a:off x="1801828" y="5756536"/>
              <a:ext cx="1656185" cy="888434"/>
              <a:chOff x="1164704" y="3655565"/>
              <a:chExt cx="1656185" cy="888434"/>
            </a:xfrm>
          </p:grpSpPr>
          <p:cxnSp>
            <p:nvCxnSpPr>
              <p:cNvPr id="145435" name="Straight Connector 139"/>
              <p:cNvCxnSpPr>
                <a:cxnSpLocks noChangeShapeType="1"/>
              </p:cNvCxnSpPr>
              <p:nvPr/>
            </p:nvCxnSpPr>
            <p:spPr bwMode="auto">
              <a:xfrm rot="16200000" flipH="1">
                <a:off x="1003219" y="3817050"/>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6" name="Straight Connector 140"/>
              <p:cNvCxnSpPr>
                <a:cxnSpLocks noChangeShapeType="1"/>
              </p:cNvCxnSpPr>
              <p:nvPr/>
            </p:nvCxnSpPr>
            <p:spPr bwMode="auto">
              <a:xfrm rot="5400000">
                <a:off x="2608565" y="4331676"/>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7" name="Straight Connector 141"/>
              <p:cNvCxnSpPr>
                <a:cxnSpLocks noChangeShapeType="1"/>
              </p:cNvCxnSpPr>
              <p:nvPr/>
            </p:nvCxnSpPr>
            <p:spPr bwMode="auto">
              <a:xfrm>
                <a:off x="1169751" y="3987003"/>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45425" name="Group 110"/>
            <p:cNvGrpSpPr>
              <a:grpSpLocks/>
            </p:cNvGrpSpPr>
            <p:nvPr/>
          </p:nvGrpSpPr>
          <p:grpSpPr bwMode="auto">
            <a:xfrm>
              <a:off x="1611282" y="5765003"/>
              <a:ext cx="1660380" cy="896956"/>
              <a:chOff x="974158" y="3664032"/>
              <a:chExt cx="1660380" cy="896956"/>
            </a:xfrm>
          </p:grpSpPr>
          <p:cxnSp>
            <p:nvCxnSpPr>
              <p:cNvPr id="145432" name="Straight Connector 135"/>
              <p:cNvCxnSpPr>
                <a:cxnSpLocks noChangeShapeType="1"/>
              </p:cNvCxnSpPr>
              <p:nvPr/>
            </p:nvCxnSpPr>
            <p:spPr bwMode="auto">
              <a:xfrm rot="16200000" flipH="1">
                <a:off x="789369" y="384882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3" name="Straight Connector 136"/>
              <p:cNvCxnSpPr>
                <a:cxnSpLocks noChangeShapeType="1"/>
              </p:cNvCxnSpPr>
              <p:nvPr/>
            </p:nvCxnSpPr>
            <p:spPr bwMode="auto">
              <a:xfrm>
                <a:off x="983483" y="4059011"/>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4" name="Straight Connector 137"/>
              <p:cNvCxnSpPr>
                <a:cxnSpLocks noChangeShapeType="1"/>
              </p:cNvCxnSpPr>
              <p:nvPr/>
            </p:nvCxnSpPr>
            <p:spPr bwMode="auto">
              <a:xfrm rot="5400000">
                <a:off x="2422214" y="434866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cxnSp>
          <p:nvCxnSpPr>
            <p:cNvPr id="145426" name="Straight Connector 131"/>
            <p:cNvCxnSpPr>
              <a:cxnSpLocks noChangeShapeType="1"/>
            </p:cNvCxnSpPr>
            <p:nvPr/>
          </p:nvCxnSpPr>
          <p:spPr bwMode="auto">
            <a:xfrm rot="16200000" flipH="1">
              <a:off x="2938425" y="593925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27" name="Straight Connector 132"/>
            <p:cNvCxnSpPr>
              <a:cxnSpLocks noChangeShapeType="1"/>
            </p:cNvCxnSpPr>
            <p:nvPr/>
          </p:nvCxnSpPr>
          <p:spPr bwMode="auto">
            <a:xfrm>
              <a:off x="3131840" y="6149441"/>
              <a:ext cx="1656184" cy="8787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28" name="Straight Connector 133"/>
            <p:cNvCxnSpPr>
              <a:cxnSpLocks noChangeShapeType="1"/>
            </p:cNvCxnSpPr>
            <p:nvPr/>
          </p:nvCxnSpPr>
          <p:spPr bwMode="auto">
            <a:xfrm rot="5400000">
              <a:off x="4575701" y="64390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29" name="Straight Connector 143"/>
            <p:cNvCxnSpPr>
              <a:cxnSpLocks noChangeShapeType="1"/>
            </p:cNvCxnSpPr>
            <p:nvPr/>
          </p:nvCxnSpPr>
          <p:spPr bwMode="auto">
            <a:xfrm rot="16200000" flipH="1">
              <a:off x="3302895" y="5926671"/>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0" name="Straight Connector 144"/>
            <p:cNvCxnSpPr>
              <a:cxnSpLocks noChangeShapeType="1"/>
            </p:cNvCxnSpPr>
            <p:nvPr/>
          </p:nvCxnSpPr>
          <p:spPr bwMode="auto">
            <a:xfrm>
              <a:off x="3497009" y="6136861"/>
              <a:ext cx="1471381"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5431" name="Straight Connector 145"/>
            <p:cNvCxnSpPr>
              <a:cxnSpLocks noChangeShapeType="1"/>
            </p:cNvCxnSpPr>
            <p:nvPr/>
          </p:nvCxnSpPr>
          <p:spPr bwMode="auto">
            <a:xfrm rot="5400000">
              <a:off x="4756066" y="642651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119" name="Rectangle 118"/>
          <p:cNvSpPr/>
          <p:nvPr/>
        </p:nvSpPr>
        <p:spPr>
          <a:xfrm>
            <a:off x="5903913" y="5859463"/>
            <a:ext cx="3060700" cy="954087"/>
          </a:xfrm>
          <a:prstGeom prst="rect">
            <a:avLst/>
          </a:prstGeom>
        </p:spPr>
        <p:txBody>
          <a:bodyPr>
            <a:spAutoFit/>
          </a:bodyPr>
          <a:lstStyle/>
          <a:p>
            <a:pPr>
              <a:defRPr/>
            </a:pPr>
            <a:r>
              <a:rPr lang="en-US" dirty="0">
                <a:solidFill>
                  <a:srgbClr val="FF0000"/>
                </a:solidFill>
                <a:effectLst>
                  <a:outerShdw blurRad="38100" dist="38100" dir="2700000" algn="tl">
                    <a:srgbClr val="000000"/>
                  </a:outerShdw>
                </a:effectLst>
              </a:rPr>
              <a:t>Hence the LI is</a:t>
            </a:r>
            <a:br>
              <a:rPr lang="en-US" dirty="0">
                <a:solidFill>
                  <a:srgbClr val="FF0000"/>
                </a:solidFill>
                <a:effectLst>
                  <a:outerShdw blurRad="38100" dist="38100" dir="2700000" algn="tl">
                    <a:srgbClr val="000000"/>
                  </a:outerShdw>
                </a:effectLst>
              </a:rPr>
            </a:br>
            <a:r>
              <a:rPr lang="en-US" dirty="0">
                <a:solidFill>
                  <a:srgbClr val="FF0000"/>
                </a:solidFill>
                <a:effectLst>
                  <a:outerShdw blurRad="38100" dist="38100" dir="2700000" algn="tl">
                    <a:srgbClr val="000000"/>
                  </a:outerShdw>
                </a:effectLst>
              </a:rPr>
              <a:t>always maintained.</a:t>
            </a:r>
            <a:endParaRPr lang="en-CA"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82">
                                            <p:txEl>
                                              <p:pRg st="1" end="1"/>
                                            </p:txEl>
                                          </p:spTgt>
                                        </p:tgtEl>
                                        <p:attrNameLst>
                                          <p:attrName>style.visibility</p:attrName>
                                        </p:attrNameLst>
                                      </p:cBhvr>
                                      <p:to>
                                        <p:strVal val="visible"/>
                                      </p:to>
                                    </p:set>
                                    <p:anim calcmode="lin" valueType="num">
                                      <p:cBhvr additive="base">
                                        <p:cTn id="13" dur="500" fill="hold"/>
                                        <p:tgtEl>
                                          <p:spTgt spid="8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ppt_x"/>
                                          </p:val>
                                        </p:tav>
                                        <p:tav tm="100000">
                                          <p:val>
                                            <p:strVal val="#ppt_x"/>
                                          </p:val>
                                        </p:tav>
                                      </p:tavLst>
                                    </p:anim>
                                    <p:anim calcmode="lin" valueType="num">
                                      <p:cBhvr additive="base">
                                        <p:cTn id="3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19">
                                            <p:txEl>
                                              <p:pRg st="0" end="0"/>
                                            </p:txEl>
                                          </p:spTgt>
                                        </p:tgtEl>
                                        <p:attrNameLst>
                                          <p:attrName>style.visibility</p:attrName>
                                        </p:attrNameLst>
                                      </p:cBhvr>
                                      <p:to>
                                        <p:strVal val="visible"/>
                                      </p:to>
                                    </p:set>
                                    <p:anim calcmode="lin" valueType="num">
                                      <p:cBhvr additive="base">
                                        <p:cTn id="43" dur="500" fill="hold"/>
                                        <p:tgtEl>
                                          <p:spTgt spid="119">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51" name="Text Box 43"/>
          <p:cNvSpPr txBox="1">
            <a:spLocks noChangeArrowheads="1"/>
          </p:cNvSpPr>
          <p:nvPr/>
        </p:nvSpPr>
        <p:spPr bwMode="auto">
          <a:xfrm>
            <a:off x="793750" y="3349625"/>
            <a:ext cx="351155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30" name="Text Box 43"/>
          <p:cNvSpPr txBox="1">
            <a:spLocks noChangeArrowheads="1"/>
          </p:cNvSpPr>
          <p:nvPr/>
        </p:nvSpPr>
        <p:spPr bwMode="auto">
          <a:xfrm>
            <a:off x="306388" y="765175"/>
            <a:ext cx="8686800" cy="9540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Suppose the TM halts and accepts after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time steps,</a:t>
            </a:r>
          </a:p>
          <a:p>
            <a:pPr lvl="1" algn="l">
              <a:defRPr/>
            </a:pPr>
            <a:r>
              <a:rPr lang="en-US" dirty="0">
                <a:effectLst>
                  <a:outerShdw blurRad="38100" dist="38100" dir="2700000" algn="tl">
                    <a:srgbClr val="000000"/>
                  </a:outerShdw>
                </a:effectLst>
              </a:rPr>
              <a:t>then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TM configurations end like this: </a:t>
            </a:r>
          </a:p>
        </p:txBody>
      </p:sp>
      <p:sp>
        <p:nvSpPr>
          <p:cNvPr id="34" name="Text Box 43"/>
          <p:cNvSpPr txBox="1">
            <a:spLocks noChangeArrowheads="1"/>
          </p:cNvSpPr>
          <p:nvPr/>
        </p:nvSpPr>
        <p:spPr bwMode="auto">
          <a:xfrm>
            <a:off x="306388" y="4349750"/>
            <a:ext cx="8686800" cy="18161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loop invariant is that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0-#ppt_w/2"/>
                                          </p:val>
                                        </p:tav>
                                        <p:tav tm="100000">
                                          <p:val>
                                            <p:strVal val="#ppt_x"/>
                                          </p:val>
                                        </p:tav>
                                      </p:tavLst>
                                    </p:anim>
                                    <p:anim calcmode="lin" valueType="num">
                                      <p:cBhvr additive="base">
                                        <p:cTn id="1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0-#ppt_w/2"/>
                                          </p:val>
                                        </p:tav>
                                        <p:tav tm="100000">
                                          <p:val>
                                            <p:strVal val="#ppt_x"/>
                                          </p:val>
                                        </p:tav>
                                      </p:tavLst>
                                    </p:anim>
                                    <p:anim calcmode="lin" valueType="num">
                                      <p:cBhvr additive="base">
                                        <p:cTn id="20"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30" grpId="0"/>
      <p:bldP spid="34"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51" name="Text Box 43"/>
          <p:cNvSpPr txBox="1">
            <a:spLocks noChangeArrowheads="1"/>
          </p:cNvSpPr>
          <p:nvPr/>
        </p:nvSpPr>
        <p:spPr bwMode="auto">
          <a:xfrm>
            <a:off x="793750" y="3349625"/>
            <a:ext cx="3511550" cy="52387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grpSp>
        <p:nvGrpSpPr>
          <p:cNvPr id="2" name="Group 33"/>
          <p:cNvGrpSpPr>
            <a:grpSpLocks/>
          </p:cNvGrpSpPr>
          <p:nvPr/>
        </p:nvGrpSpPr>
        <p:grpSpPr bwMode="auto">
          <a:xfrm>
            <a:off x="817563" y="2852738"/>
            <a:ext cx="2208212" cy="1000125"/>
            <a:chOff x="817563" y="2852738"/>
            <a:chExt cx="2208212" cy="1000679"/>
          </a:xfrm>
        </p:grpSpPr>
        <p:sp>
          <p:nvSpPr>
            <p:cNvPr id="32" name="Text Box 43"/>
            <p:cNvSpPr txBox="1">
              <a:spLocks noChangeArrowheads="1"/>
            </p:cNvSpPr>
            <p:nvPr/>
          </p:nvSpPr>
          <p:spPr bwMode="auto">
            <a:xfrm>
              <a:off x="817563" y="2852738"/>
              <a:ext cx="2208212" cy="524165"/>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7464" name="Straight Connector 53"/>
            <p:cNvCxnSpPr>
              <a:cxnSpLocks noChangeShapeType="1"/>
            </p:cNvCxnSpPr>
            <p:nvPr/>
          </p:nvCxnSpPr>
          <p:spPr bwMode="auto">
            <a:xfrm rot="16200000" flipH="1">
              <a:off x="1426555" y="3141272"/>
              <a:ext cx="378033"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7465" name="Straight Connector 54"/>
            <p:cNvCxnSpPr>
              <a:cxnSpLocks noChangeShapeType="1"/>
            </p:cNvCxnSpPr>
            <p:nvPr/>
          </p:nvCxnSpPr>
          <p:spPr bwMode="auto">
            <a:xfrm rot="16200000" flipH="1">
              <a:off x="1640409" y="3109502"/>
              <a:ext cx="331427"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7466" name="Straight Connector 61"/>
            <p:cNvCxnSpPr>
              <a:cxnSpLocks noChangeShapeType="1"/>
            </p:cNvCxnSpPr>
            <p:nvPr/>
          </p:nvCxnSpPr>
          <p:spPr bwMode="auto">
            <a:xfrm>
              <a:off x="1620663" y="3351456"/>
              <a:ext cx="935195" cy="77328"/>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7467" name="Straight Connector 65"/>
            <p:cNvCxnSpPr>
              <a:cxnSpLocks noChangeShapeType="1"/>
            </p:cNvCxnSpPr>
            <p:nvPr/>
          </p:nvCxnSpPr>
          <p:spPr bwMode="auto">
            <a:xfrm rot="5400000">
              <a:off x="2525624" y="3624112"/>
              <a:ext cx="424633"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7468" name="Straight Connector 68"/>
            <p:cNvCxnSpPr>
              <a:cxnSpLocks noChangeShapeType="1"/>
            </p:cNvCxnSpPr>
            <p:nvPr/>
          </p:nvCxnSpPr>
          <p:spPr bwMode="auto">
            <a:xfrm>
              <a:off x="1806936" y="3279450"/>
              <a:ext cx="931005" cy="132345"/>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7469" name="Straight Connector 78"/>
            <p:cNvCxnSpPr>
              <a:cxnSpLocks noChangeShapeType="1"/>
            </p:cNvCxnSpPr>
            <p:nvPr/>
          </p:nvCxnSpPr>
          <p:spPr bwMode="auto">
            <a:xfrm rot="5400000">
              <a:off x="2343541" y="3641101"/>
              <a:ext cx="424633"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30" name="Text Box 43"/>
          <p:cNvSpPr txBox="1">
            <a:spLocks noChangeArrowheads="1"/>
          </p:cNvSpPr>
          <p:nvPr/>
        </p:nvSpPr>
        <p:spPr bwMode="auto">
          <a:xfrm>
            <a:off x="306388" y="7651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We know that this loop invariant has been maintained</a:t>
            </a:r>
          </a:p>
          <a:p>
            <a:pPr algn="l">
              <a:buFontTx/>
              <a:buChar char="•"/>
              <a:defRPr/>
            </a:pPr>
            <a:r>
              <a:rPr lang="en-US" dirty="0">
                <a:effectLst>
                  <a:outerShdw blurRad="38100" dist="38100" dir="2700000" algn="tl">
                    <a:srgbClr val="000000"/>
                  </a:outerShdw>
                </a:effectLst>
              </a:rPr>
              <a:t>Hence, we know that the only domino solution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ends like this:</a:t>
            </a:r>
          </a:p>
        </p:txBody>
      </p:sp>
      <p:sp>
        <p:nvSpPr>
          <p:cNvPr id="33" name="Text Box 43"/>
          <p:cNvSpPr txBox="1">
            <a:spLocks noChangeArrowheads="1"/>
          </p:cNvSpPr>
          <p:nvPr/>
        </p:nvSpPr>
        <p:spPr bwMode="auto">
          <a:xfrm>
            <a:off x="306388" y="4349750"/>
            <a:ext cx="8686800" cy="18161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loop invariant is that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48483" name="Group 67"/>
          <p:cNvGrpSpPr>
            <a:grpSpLocks/>
          </p:cNvGrpSpPr>
          <p:nvPr/>
        </p:nvGrpSpPr>
        <p:grpSpPr bwMode="auto">
          <a:xfrm>
            <a:off x="793750" y="2852738"/>
            <a:ext cx="3511550" cy="1020762"/>
            <a:chOff x="793716" y="2492896"/>
            <a:chExt cx="3511457" cy="1020795"/>
          </a:xfrm>
        </p:grpSpPr>
        <p:sp>
          <p:nvSpPr>
            <p:cNvPr id="32" name="Text Box 43"/>
            <p:cNvSpPr txBox="1">
              <a:spLocks noChangeArrowheads="1"/>
            </p:cNvSpPr>
            <p:nvPr/>
          </p:nvSpPr>
          <p:spPr bwMode="auto">
            <a:xfrm>
              <a:off x="817528" y="2492896"/>
              <a:ext cx="2208154"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793716" y="2989799"/>
              <a:ext cx="3511457"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8504" name="Straight Connector 53"/>
            <p:cNvCxnSpPr>
              <a:cxnSpLocks noChangeShapeType="1"/>
            </p:cNvCxnSpPr>
            <p:nvPr/>
          </p:nvCxnSpPr>
          <p:spPr bwMode="auto">
            <a:xfrm rot="16200000" flipH="1">
              <a:off x="1426493"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505" name="Straight Connector 54"/>
            <p:cNvCxnSpPr>
              <a:cxnSpLocks noChangeShapeType="1"/>
            </p:cNvCxnSpPr>
            <p:nvPr/>
          </p:nvCxnSpPr>
          <p:spPr bwMode="auto">
            <a:xfrm rot="16200000" flipH="1">
              <a:off x="1640343"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506" name="Straight Connector 61"/>
            <p:cNvCxnSpPr>
              <a:cxnSpLocks noChangeShapeType="1"/>
            </p:cNvCxnSpPr>
            <p:nvPr/>
          </p:nvCxnSpPr>
          <p:spPr bwMode="auto">
            <a:xfrm>
              <a:off x="1620607" y="2991630"/>
              <a:ext cx="935170" cy="7733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507" name="Straight Connector 65"/>
            <p:cNvCxnSpPr>
              <a:cxnSpLocks noChangeShapeType="1"/>
            </p:cNvCxnSpPr>
            <p:nvPr/>
          </p:nvCxnSpPr>
          <p:spPr bwMode="auto">
            <a:xfrm rot="5400000">
              <a:off x="2525532"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508" name="Straight Connector 68"/>
            <p:cNvCxnSpPr>
              <a:cxnSpLocks noChangeShapeType="1"/>
            </p:cNvCxnSpPr>
            <p:nvPr/>
          </p:nvCxnSpPr>
          <p:spPr bwMode="auto">
            <a:xfrm>
              <a:off x="1806875" y="2919622"/>
              <a:ext cx="930980" cy="13234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509" name="Straight Connector 78"/>
            <p:cNvCxnSpPr>
              <a:cxnSpLocks noChangeShapeType="1"/>
            </p:cNvCxnSpPr>
            <p:nvPr/>
          </p:nvCxnSpPr>
          <p:spPr bwMode="auto">
            <a:xfrm rot="5400000">
              <a:off x="2343453"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3" name="Group 36"/>
          <p:cNvGrpSpPr>
            <a:grpSpLocks/>
          </p:cNvGrpSpPr>
          <p:nvPr/>
        </p:nvGrpSpPr>
        <p:grpSpPr bwMode="auto">
          <a:xfrm>
            <a:off x="2755900" y="2924175"/>
            <a:ext cx="1331913" cy="954088"/>
            <a:chOff x="2758745" y="3122965"/>
            <a:chExt cx="549001" cy="954107"/>
          </a:xfrm>
        </p:grpSpPr>
        <p:sp>
          <p:nvSpPr>
            <p:cNvPr id="72" name="Rectangle 71"/>
            <p:cNvSpPr/>
            <p:nvPr/>
          </p:nvSpPr>
          <p:spPr>
            <a:xfrm>
              <a:off x="2758745" y="3122965"/>
              <a:ext cx="549001" cy="954107"/>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sym typeface="Wingdings" pitchFamily="2" charset="2"/>
                </a:rPr>
                <a:t>accept</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48500" name="Straight Connector 72"/>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8501" name="Double Bracket 73"/>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4" name="Group 103"/>
          <p:cNvGrpSpPr>
            <a:grpSpLocks/>
          </p:cNvGrpSpPr>
          <p:nvPr/>
        </p:nvGrpSpPr>
        <p:grpSpPr bwMode="auto">
          <a:xfrm>
            <a:off x="539750" y="4005263"/>
            <a:ext cx="7848600" cy="1452562"/>
            <a:chOff x="539552" y="4077072"/>
            <a:chExt cx="7848205" cy="1452843"/>
          </a:xfrm>
        </p:grpSpPr>
        <p:sp>
          <p:nvSpPr>
            <p:cNvPr id="96" name="Rectangle 95"/>
            <p:cNvSpPr/>
            <p:nvPr/>
          </p:nvSpPr>
          <p:spPr>
            <a:xfrm>
              <a:off x="539552" y="4077072"/>
              <a:ext cx="7848205" cy="523976"/>
            </a:xfrm>
            <a:prstGeom prst="rect">
              <a:avLst/>
            </a:prstGeom>
          </p:spPr>
          <p:txBody>
            <a:bodyPr>
              <a:spAutoFit/>
            </a:bodyPr>
            <a:lstStyle/>
            <a:p>
              <a:pPr algn="l">
                <a:defRPr/>
              </a:pPr>
              <a:endParaRPr lang="en-US" dirty="0">
                <a:effectLst>
                  <a:outerShdw blurRad="38100" dist="38100" dir="2700000" algn="tl">
                    <a:srgbClr val="000000"/>
                  </a:outerShdw>
                </a:effectLst>
              </a:endParaRPr>
            </a:p>
          </p:txBody>
        </p:sp>
        <p:grpSp>
          <p:nvGrpSpPr>
            <p:cNvPr id="148489" name="Group 101"/>
            <p:cNvGrpSpPr>
              <a:grpSpLocks/>
            </p:cNvGrpSpPr>
            <p:nvPr/>
          </p:nvGrpSpPr>
          <p:grpSpPr bwMode="auto">
            <a:xfrm>
              <a:off x="797912" y="4509120"/>
              <a:ext cx="3774088" cy="1020795"/>
              <a:chOff x="797912" y="5283205"/>
              <a:chExt cx="3774088" cy="1020795"/>
            </a:xfrm>
          </p:grpSpPr>
          <p:sp>
            <p:nvSpPr>
              <p:cNvPr id="76" name="Text Box 43"/>
              <p:cNvSpPr txBox="1">
                <a:spLocks noChangeArrowheads="1"/>
              </p:cNvSpPr>
              <p:nvPr/>
            </p:nvSpPr>
            <p:spPr bwMode="auto">
              <a:xfrm>
                <a:off x="822113" y="5283041"/>
                <a:ext cx="3749486" cy="523976"/>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sym typeface="Wingdings" pitchFamily="2" charset="2"/>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77" name="Text Box 43"/>
              <p:cNvSpPr txBox="1">
                <a:spLocks noChangeArrowheads="1"/>
              </p:cNvSpPr>
              <p:nvPr/>
            </p:nvSpPr>
            <p:spPr bwMode="auto">
              <a:xfrm>
                <a:off x="798302" y="5780024"/>
                <a:ext cx="3511373" cy="523976"/>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8492" name="Straight Connector 77"/>
              <p:cNvCxnSpPr>
                <a:cxnSpLocks noChangeShapeType="1"/>
              </p:cNvCxnSpPr>
              <p:nvPr/>
            </p:nvCxnSpPr>
            <p:spPr bwMode="auto">
              <a:xfrm rot="16200000" flipH="1">
                <a:off x="1430689" y="5571749"/>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3" name="Straight Connector 79"/>
              <p:cNvCxnSpPr>
                <a:cxnSpLocks noChangeShapeType="1"/>
              </p:cNvCxnSpPr>
              <p:nvPr/>
            </p:nvCxnSpPr>
            <p:spPr bwMode="auto">
              <a:xfrm rot="16200000" flipH="1">
                <a:off x="1644539" y="5539978"/>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4" name="Straight Connector 80"/>
              <p:cNvCxnSpPr>
                <a:cxnSpLocks noChangeShapeType="1"/>
              </p:cNvCxnSpPr>
              <p:nvPr/>
            </p:nvCxnSpPr>
            <p:spPr bwMode="auto">
              <a:xfrm>
                <a:off x="1624803" y="5781939"/>
                <a:ext cx="935170" cy="7733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5" name="Straight Connector 82"/>
              <p:cNvCxnSpPr>
                <a:cxnSpLocks noChangeShapeType="1"/>
              </p:cNvCxnSpPr>
              <p:nvPr/>
            </p:nvCxnSpPr>
            <p:spPr bwMode="auto">
              <a:xfrm rot="5400000">
                <a:off x="2529728" y="605460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6" name="Straight Connector 83"/>
              <p:cNvCxnSpPr>
                <a:cxnSpLocks noChangeShapeType="1"/>
              </p:cNvCxnSpPr>
              <p:nvPr/>
            </p:nvCxnSpPr>
            <p:spPr bwMode="auto">
              <a:xfrm>
                <a:off x="1811071" y="5709931"/>
                <a:ext cx="930980" cy="13234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7" name="Straight Connector 84"/>
              <p:cNvCxnSpPr>
                <a:cxnSpLocks noChangeShapeType="1"/>
              </p:cNvCxnSpPr>
              <p:nvPr/>
            </p:nvCxnSpPr>
            <p:spPr bwMode="auto">
              <a:xfrm rot="5400000">
                <a:off x="2347649" y="6071593"/>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8498" name="Straight Connector 99"/>
              <p:cNvCxnSpPr>
                <a:cxnSpLocks noChangeShapeType="1"/>
              </p:cNvCxnSpPr>
              <p:nvPr/>
            </p:nvCxnSpPr>
            <p:spPr bwMode="auto">
              <a:xfrm rot="5400000">
                <a:off x="2481641" y="5821137"/>
                <a:ext cx="868350"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sp>
        <p:nvSpPr>
          <p:cNvPr id="103" name="Rectangle 102"/>
          <p:cNvSpPr/>
          <p:nvPr/>
        </p:nvSpPr>
        <p:spPr>
          <a:xfrm>
            <a:off x="485775" y="5445125"/>
            <a:ext cx="6246813" cy="1385888"/>
          </a:xfrm>
          <a:prstGeom prst="rect">
            <a:avLst/>
          </a:prstGeom>
        </p:spPr>
        <p:txBody>
          <a:bodyPr>
            <a:spAutoFit/>
          </a:bodyPr>
          <a:lstStyle/>
          <a:p>
            <a:pPr algn="l">
              <a:defRPr/>
            </a:pPr>
            <a:r>
              <a:rPr lang="en-US" dirty="0">
                <a:effectLst>
                  <a:outerShdw blurRad="38100" dist="38100" dir="2700000" algn="tl">
                    <a:srgbClr val="000000"/>
                  </a:outerShdw>
                </a:effectLst>
              </a:rPr>
              <a:t>And this completes the solution with </a:t>
            </a:r>
            <a:r>
              <a:rPr lang="en-CA" dirty="0"/>
              <a:t/>
            </a:r>
            <a:br>
              <a:rPr lang="en-CA" dirty="0"/>
            </a:br>
            <a:r>
              <a:rPr lang="en-CA" dirty="0"/>
              <a:t>the combined string on the top</a:t>
            </a:r>
          </a:p>
          <a:p>
            <a:pPr algn="l">
              <a:defRPr/>
            </a:pPr>
            <a:r>
              <a:rPr lang="en-CA" dirty="0"/>
              <a:t>being the same as that on the bottom.</a:t>
            </a:r>
          </a:p>
        </p:txBody>
      </p:sp>
      <p:sp>
        <p:nvSpPr>
          <p:cNvPr id="30" name="Text Box 43"/>
          <p:cNvSpPr txBox="1">
            <a:spLocks noChangeArrowheads="1"/>
          </p:cNvSpPr>
          <p:nvPr/>
        </p:nvSpPr>
        <p:spPr bwMode="auto">
          <a:xfrm>
            <a:off x="306388" y="765175"/>
            <a:ext cx="8686800" cy="9540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To this we can add a last domino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to complete the solution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3"/>
                                        </p:tgtEl>
                                        <p:attrNameLst>
                                          <p:attrName>style.visibility</p:attrName>
                                        </p:attrNameLst>
                                      </p:cBhvr>
                                      <p:to>
                                        <p:strVal val="visible"/>
                                      </p:to>
                                    </p:set>
                                    <p:anim calcmode="lin" valueType="num">
                                      <p:cBhvr additive="base">
                                        <p:cTn id="25" dur="500" fill="hold"/>
                                        <p:tgtEl>
                                          <p:spTgt spid="103"/>
                                        </p:tgtEl>
                                        <p:attrNameLst>
                                          <p:attrName>ppt_x</p:attrName>
                                        </p:attrNameLst>
                                      </p:cBhvr>
                                      <p:tavLst>
                                        <p:tav tm="0">
                                          <p:val>
                                            <p:strVal val="#ppt_x"/>
                                          </p:val>
                                        </p:tav>
                                        <p:tav tm="100000">
                                          <p:val>
                                            <p:strVal val="#ppt_x"/>
                                          </p:val>
                                        </p:tav>
                                      </p:tavLst>
                                    </p:anim>
                                    <p:anim calcmode="lin" valueType="num">
                                      <p:cBhvr additive="base">
                                        <p:cTn id="26"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30"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49507" name="Group 101"/>
          <p:cNvGrpSpPr>
            <a:grpSpLocks/>
          </p:cNvGrpSpPr>
          <p:nvPr/>
        </p:nvGrpSpPr>
        <p:grpSpPr bwMode="auto">
          <a:xfrm>
            <a:off x="798513" y="4437063"/>
            <a:ext cx="3773487" cy="1020762"/>
            <a:chOff x="797912" y="5283205"/>
            <a:chExt cx="3774088" cy="1020795"/>
          </a:xfrm>
        </p:grpSpPr>
        <p:sp>
          <p:nvSpPr>
            <p:cNvPr id="76" name="Text Box 43"/>
            <p:cNvSpPr txBox="1">
              <a:spLocks noChangeArrowheads="1"/>
            </p:cNvSpPr>
            <p:nvPr/>
          </p:nvSpPr>
          <p:spPr bwMode="auto">
            <a:xfrm>
              <a:off x="821728" y="5283205"/>
              <a:ext cx="3750272"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sym typeface="Wingdings" pitchFamily="2" charset="2"/>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77" name="Text Box 43"/>
            <p:cNvSpPr txBox="1">
              <a:spLocks noChangeArrowheads="1"/>
            </p:cNvSpPr>
            <p:nvPr/>
          </p:nvSpPr>
          <p:spPr bwMode="auto">
            <a:xfrm>
              <a:off x="797912" y="5780108"/>
              <a:ext cx="3512109" cy="523892"/>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49530" name="Straight Connector 77"/>
            <p:cNvCxnSpPr>
              <a:cxnSpLocks noChangeShapeType="1"/>
            </p:cNvCxnSpPr>
            <p:nvPr/>
          </p:nvCxnSpPr>
          <p:spPr bwMode="auto">
            <a:xfrm rot="16200000" flipH="1">
              <a:off x="1430689" y="5571749"/>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1" name="Straight Connector 79"/>
            <p:cNvCxnSpPr>
              <a:cxnSpLocks noChangeShapeType="1"/>
            </p:cNvCxnSpPr>
            <p:nvPr/>
          </p:nvCxnSpPr>
          <p:spPr bwMode="auto">
            <a:xfrm rot="16200000" flipH="1">
              <a:off x="1644539" y="5539978"/>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2" name="Straight Connector 80"/>
            <p:cNvCxnSpPr>
              <a:cxnSpLocks noChangeShapeType="1"/>
            </p:cNvCxnSpPr>
            <p:nvPr/>
          </p:nvCxnSpPr>
          <p:spPr bwMode="auto">
            <a:xfrm>
              <a:off x="1624803" y="5781939"/>
              <a:ext cx="935170" cy="7733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3" name="Straight Connector 82"/>
            <p:cNvCxnSpPr>
              <a:cxnSpLocks noChangeShapeType="1"/>
            </p:cNvCxnSpPr>
            <p:nvPr/>
          </p:nvCxnSpPr>
          <p:spPr bwMode="auto">
            <a:xfrm rot="5400000">
              <a:off x="2529728" y="605460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4" name="Straight Connector 83"/>
            <p:cNvCxnSpPr>
              <a:cxnSpLocks noChangeShapeType="1"/>
            </p:cNvCxnSpPr>
            <p:nvPr/>
          </p:nvCxnSpPr>
          <p:spPr bwMode="auto">
            <a:xfrm>
              <a:off x="1811071" y="5709931"/>
              <a:ext cx="930980" cy="13234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5" name="Straight Connector 84"/>
            <p:cNvCxnSpPr>
              <a:cxnSpLocks noChangeShapeType="1"/>
            </p:cNvCxnSpPr>
            <p:nvPr/>
          </p:nvCxnSpPr>
          <p:spPr bwMode="auto">
            <a:xfrm rot="5400000">
              <a:off x="2347649" y="6071593"/>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49536" name="Straight Connector 99"/>
            <p:cNvCxnSpPr>
              <a:cxnSpLocks noChangeShapeType="1"/>
            </p:cNvCxnSpPr>
            <p:nvPr/>
          </p:nvCxnSpPr>
          <p:spPr bwMode="auto">
            <a:xfrm rot="5400000">
              <a:off x="2481641" y="5821137"/>
              <a:ext cx="868350"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103" name="Rectangle 102"/>
          <p:cNvSpPr/>
          <p:nvPr/>
        </p:nvSpPr>
        <p:spPr>
          <a:xfrm>
            <a:off x="485775" y="5445125"/>
            <a:ext cx="6246813" cy="954088"/>
          </a:xfrm>
          <a:prstGeom prst="rect">
            <a:avLst/>
          </a:prstGeom>
        </p:spPr>
        <p:txBody>
          <a:bodyPr>
            <a:spAutoFit/>
          </a:bodyPr>
          <a:lstStyle/>
          <a:p>
            <a:pPr algn="l">
              <a:defRPr/>
            </a:pPr>
            <a:r>
              <a:rPr lang="en-US" dirty="0">
                <a:effectLst>
                  <a:outerShdw blurRad="38100" dist="38100" dir="2700000" algn="tl">
                    <a:srgbClr val="000000"/>
                  </a:outerShdw>
                </a:effectLst>
              </a:rPr>
              <a:t>Of course such a solution is impossible,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if TM M does not halt and accept input I</a:t>
            </a:r>
            <a:r>
              <a:rPr lang="en-CA" dirty="0"/>
              <a:t>.</a:t>
            </a:r>
          </a:p>
        </p:txBody>
      </p:sp>
      <p:grpSp>
        <p:nvGrpSpPr>
          <p:cNvPr id="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49522"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3"/>
                                        </p:tgtEl>
                                        <p:attrNameLst>
                                          <p:attrName>style.visibility</p:attrName>
                                        </p:attrNameLst>
                                      </p:cBhvr>
                                      <p:to>
                                        <p:strVal val="visible"/>
                                      </p:to>
                                    </p:set>
                                    <p:anim calcmode="lin" valueType="num">
                                      <p:cBhvr additive="base">
                                        <p:cTn id="11" dur="500" fill="hold"/>
                                        <p:tgtEl>
                                          <p:spTgt spid="103"/>
                                        </p:tgtEl>
                                        <p:attrNameLst>
                                          <p:attrName>ppt_x</p:attrName>
                                        </p:attrNameLst>
                                      </p:cBhvr>
                                      <p:tavLst>
                                        <p:tav tm="0">
                                          <p:val>
                                            <p:strVal val="0-#ppt_w/2"/>
                                          </p:val>
                                        </p:tav>
                                        <p:tav tm="100000">
                                          <p:val>
                                            <p:strVal val="#ppt_x"/>
                                          </p:val>
                                        </p:tav>
                                      </p:tavLst>
                                    </p:anim>
                                    <p:anim calcmode="lin" valueType="num">
                                      <p:cBhvr additive="base">
                                        <p:cTn id="12"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a:grpSpLocks/>
          </p:cNvGrpSpPr>
          <p:nvPr/>
        </p:nvGrpSpPr>
        <p:grpSpPr bwMode="auto">
          <a:xfrm>
            <a:off x="-114300" y="160338"/>
            <a:ext cx="9861550" cy="7108825"/>
            <a:chOff x="-114300" y="160338"/>
            <a:chExt cx="9861758" cy="7108825"/>
          </a:xfrm>
        </p:grpSpPr>
        <p:sp>
          <p:nvSpPr>
            <p:cNvPr id="81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8199"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8200"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8201"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8202" name="Rectangle 49"/>
            <p:cNvSpPr>
              <a:spLocks noChangeArrowheads="1"/>
            </p:cNvSpPr>
            <p:nvPr/>
          </p:nvSpPr>
          <p:spPr bwMode="auto">
            <a:xfrm>
              <a:off x="-114300" y="533727"/>
              <a:ext cx="25032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Recognizable</a:t>
              </a:r>
              <a:endParaRPr lang="en-US" altLang="en-US" sz="2400" dirty="0">
                <a:solidFill>
                  <a:srgbClr val="FF00FF"/>
                </a:solidFill>
              </a:endParaRPr>
            </a:p>
          </p:txBody>
        </p:sp>
        <p:sp>
          <p:nvSpPr>
            <p:cNvPr id="8203"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grpSp>
          <p:nvGrpSpPr>
            <p:cNvPr id="8204" name="Group 26"/>
            <p:cNvGrpSpPr>
              <a:grpSpLocks/>
            </p:cNvGrpSpPr>
            <p:nvPr/>
          </p:nvGrpSpPr>
          <p:grpSpPr bwMode="auto">
            <a:xfrm>
              <a:off x="2339752" y="3290888"/>
              <a:ext cx="4899248" cy="2043112"/>
              <a:chOff x="2339752" y="3290887"/>
              <a:chExt cx="4899248" cy="2043113"/>
            </a:xfrm>
          </p:grpSpPr>
          <p:sp>
            <p:nvSpPr>
              <p:cNvPr id="8207" name="Text Box 4"/>
              <p:cNvSpPr txBox="1">
                <a:spLocks noChangeArrowheads="1"/>
              </p:cNvSpPr>
              <p:nvPr/>
            </p:nvSpPr>
            <p:spPr bwMode="auto">
              <a:xfrm>
                <a:off x="2339752" y="3290887"/>
                <a:ext cx="3857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8208" name="Rectangle 19"/>
              <p:cNvSpPr>
                <a:spLocks noChangeArrowheads="1"/>
              </p:cNvSpPr>
              <p:nvPr/>
            </p:nvSpPr>
            <p:spPr bwMode="auto">
              <a:xfrm>
                <a:off x="2743200" y="3764340"/>
                <a:ext cx="449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grpSp>
        <p:sp>
          <p:nvSpPr>
            <p:cNvPr id="8205"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8206" name="Rectangle 49"/>
            <p:cNvSpPr>
              <a:spLocks noChangeArrowheads="1"/>
            </p:cNvSpPr>
            <p:nvPr/>
          </p:nvSpPr>
          <p:spPr bwMode="auto">
            <a:xfrm>
              <a:off x="6705600" y="543252"/>
              <a:ext cx="304185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Co-Recognizable</a:t>
              </a:r>
              <a:endParaRPr lang="en-US" altLang="en-US" sz="2400" dirty="0">
                <a:solidFill>
                  <a:srgbClr val="FF00FF"/>
                </a:solidFill>
              </a:endParaRPr>
            </a:p>
          </p:txBody>
        </p:sp>
      </p:grpSp>
      <p:sp>
        <p:nvSpPr>
          <p:cNvPr id="17" name="Text Box 16"/>
          <p:cNvSpPr txBox="1">
            <a:spLocks noChangeArrowheads="1"/>
          </p:cNvSpPr>
          <p:nvPr/>
        </p:nvSpPr>
        <p:spPr bwMode="auto">
          <a:xfrm>
            <a:off x="152400" y="616743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26" name="Text Box 16"/>
          <p:cNvSpPr txBox="1">
            <a:spLocks noChangeArrowheads="1"/>
          </p:cNvSpPr>
          <p:nvPr/>
        </p:nvSpPr>
        <p:spPr bwMode="auto">
          <a:xfrm>
            <a:off x="7019925" y="6165850"/>
            <a:ext cx="1712913"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8197" name="Text Box 3"/>
          <p:cNvSpPr txBox="1">
            <a:spLocks noChangeArrowheads="1"/>
          </p:cNvSpPr>
          <p:nvPr/>
        </p:nvSpPr>
        <p:spPr bwMode="auto">
          <a:xfrm>
            <a:off x="2792886" y="115888"/>
            <a:ext cx="35788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Decide vs Recognize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97"/>
                                        </p:tgtEl>
                                        <p:attrNameLst>
                                          <p:attrName>style.visibility</p:attrName>
                                        </p:attrNameLst>
                                      </p:cBhvr>
                                      <p:to>
                                        <p:strVal val="visible"/>
                                      </p:to>
                                    </p:set>
                                    <p:anim calcmode="lin" valueType="num">
                                      <p:cBhvr additive="base">
                                        <p:cTn id="7" dur="500" fill="hold"/>
                                        <p:tgtEl>
                                          <p:spTgt spid="8197"/>
                                        </p:tgtEl>
                                        <p:attrNameLst>
                                          <p:attrName>ppt_x</p:attrName>
                                        </p:attrNameLst>
                                      </p:cBhvr>
                                      <p:tavLst>
                                        <p:tav tm="0">
                                          <p:val>
                                            <p:strVal val="#ppt_x"/>
                                          </p:val>
                                        </p:tav>
                                        <p:tav tm="100000">
                                          <p:val>
                                            <p:strVal val="#ppt_x"/>
                                          </p:val>
                                        </p:tav>
                                      </p:tavLst>
                                    </p:anim>
                                    <p:anim calcmode="lin" valueType="num">
                                      <p:cBhvr additive="base">
                                        <p:cTn id="8" dur="500" fill="hold"/>
                                        <p:tgtEl>
                                          <p:spTgt spid="819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64" presetClass="path" presetSubtype="0" accel="50000" decel="50000" fill="hold" grpId="1" nodeType="clickEffect">
                                  <p:stCondLst>
                                    <p:cond delay="0"/>
                                  </p:stCondLst>
                                  <p:childTnLst>
                                    <p:animMotion origin="layout" path="M -3.88889E-6 -3.7037E-7 L 0.07674 -0.47731 " pathEditMode="relative" rAng="0" ptsTypes="AA">
                                      <p:cBhvr>
                                        <p:cTn id="24" dur="1000" fill="hold"/>
                                        <p:tgtEl>
                                          <p:spTgt spid="17"/>
                                        </p:tgtEl>
                                        <p:attrNameLst>
                                          <p:attrName>ppt_x</p:attrName>
                                          <p:attrName>ppt_y</p:attrName>
                                        </p:attrNameLst>
                                      </p:cBhvr>
                                      <p:rCtr x="3837" y="-23866"/>
                                    </p:animMotion>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64" presetClass="path" presetSubtype="0" accel="50000" decel="50000" fill="hold" grpId="1" nodeType="clickEffect">
                                  <p:stCondLst>
                                    <p:cond delay="0"/>
                                  </p:stCondLst>
                                  <p:childTnLst>
                                    <p:animMotion origin="layout" path="M -4.72222E-6 1.11111E-6 L -0.14079 -0.47708 " pathEditMode="relative" rAng="0" ptsTypes="AA">
                                      <p:cBhvr>
                                        <p:cTn id="34" dur="1000" fill="hold"/>
                                        <p:tgtEl>
                                          <p:spTgt spid="26"/>
                                        </p:tgtEl>
                                        <p:attrNameLst>
                                          <p:attrName>ppt_x</p:attrName>
                                          <p:attrName>ppt_y</p:attrName>
                                        </p:attrNameLst>
                                      </p:cBhvr>
                                      <p:rCtr x="-7049" y="-238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26" grpId="0"/>
      <p:bldP spid="26" grpId="1"/>
      <p:bldP spid="819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5222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The first domino in P is</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50532"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50554"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grpSp>
        <p:nvGrpSpPr>
          <p:cNvPr id="3" name="Group 79"/>
          <p:cNvGrpSpPr>
            <a:grpSpLocks/>
          </p:cNvGrpSpPr>
          <p:nvPr/>
        </p:nvGrpSpPr>
        <p:grpSpPr bwMode="auto">
          <a:xfrm>
            <a:off x="1452563" y="2852738"/>
            <a:ext cx="2543175" cy="1314450"/>
            <a:chOff x="1452736" y="2907276"/>
            <a:chExt cx="2543200" cy="1313812"/>
          </a:xfrm>
        </p:grpSpPr>
        <p:sp>
          <p:nvSpPr>
            <p:cNvPr id="28" name="Text Box 43"/>
            <p:cNvSpPr txBox="1">
              <a:spLocks noChangeArrowheads="1"/>
            </p:cNvSpPr>
            <p:nvPr/>
          </p:nvSpPr>
          <p:spPr bwMode="auto">
            <a:xfrm>
              <a:off x="1452736" y="2907276"/>
              <a:ext cx="2543200" cy="831446"/>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 </a:t>
              </a:r>
            </a:p>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a:solidFill>
                    <a:srgbClr val="FF00FF"/>
                  </a:solidFill>
                  <a:effectLst>
                    <a:outerShdw blurRad="38100" dist="38100" dir="2700000" algn="tl">
                      <a:srgbClr val="000000"/>
                    </a:outerShdw>
                  </a:effectLst>
                </a:rPr>
                <a:t>#</a:t>
              </a:r>
            </a:p>
          </p:txBody>
        </p:sp>
        <p:grpSp>
          <p:nvGrpSpPr>
            <p:cNvPr id="150537" name="Group 51"/>
            <p:cNvGrpSpPr>
              <a:grpSpLocks/>
            </p:cNvGrpSpPr>
            <p:nvPr/>
          </p:nvGrpSpPr>
          <p:grpSpPr bwMode="auto">
            <a:xfrm>
              <a:off x="2356686" y="3687415"/>
              <a:ext cx="1044000" cy="533673"/>
              <a:chOff x="1187744" y="6063679"/>
              <a:chExt cx="1044000" cy="533673"/>
            </a:xfrm>
          </p:grpSpPr>
          <p:sp>
            <p:nvSpPr>
              <p:cNvPr id="150540" name="Left Brace 28"/>
              <p:cNvSpPr>
                <a:spLocks/>
              </p:cNvSpPr>
              <p:nvPr/>
            </p:nvSpPr>
            <p:spPr bwMode="auto">
              <a:xfrm rot="-5400000">
                <a:off x="1637736" y="5613687"/>
                <a:ext cx="144016" cy="1044000"/>
              </a:xfrm>
              <a:prstGeom prst="leftBrace">
                <a:avLst>
                  <a:gd name="adj1" fmla="val 8323"/>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0" name="Rectangle 29"/>
              <p:cNvSpPr/>
              <p:nvPr/>
            </p:nvSpPr>
            <p:spPr>
              <a:xfrm>
                <a:off x="1585557" y="6135613"/>
                <a:ext cx="287340" cy="461739"/>
              </a:xfrm>
              <a:prstGeom prst="rect">
                <a:avLst/>
              </a:prstGeom>
            </p:spPr>
            <p:txBody>
              <a:bodyPr wrap="none">
                <a:spAutoFit/>
              </a:bodyPr>
              <a:lstStyle/>
              <a:p>
                <a:pPr algn="l">
                  <a:defRPr/>
                </a:pPr>
                <a:r>
                  <a:rPr lang="en-US" sz="2400" dirty="0">
                    <a:effectLst>
                      <a:outerShdw blurRad="38100" dist="38100" dir="2700000" algn="tl">
                        <a:srgbClr val="000000"/>
                      </a:outerShdw>
                    </a:effectLst>
                  </a:rPr>
                  <a:t>I</a:t>
                </a:r>
                <a:endParaRPr lang="en-CA" sz="2400" dirty="0"/>
              </a:p>
            </p:txBody>
          </p:sp>
        </p:grpSp>
        <p:cxnSp>
          <p:nvCxnSpPr>
            <p:cNvPr id="150538" name="Straight Connector 66"/>
            <p:cNvCxnSpPr>
              <a:cxnSpLocks noChangeShapeType="1"/>
            </p:cNvCxnSpPr>
            <p:nvPr/>
          </p:nvCxnSpPr>
          <p:spPr bwMode="auto">
            <a:xfrm>
              <a:off x="1750737" y="3335842"/>
              <a:ext cx="1813151" cy="1466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0539" name="Double Bracket 71"/>
            <p:cNvSpPr>
              <a:spLocks noChangeArrowheads="1"/>
            </p:cNvSpPr>
            <p:nvPr/>
          </p:nvSpPr>
          <p:spPr bwMode="auto">
            <a:xfrm>
              <a:off x="1677144" y="2990502"/>
              <a:ext cx="2030760"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81" name="Text Box 43"/>
          <p:cNvSpPr txBox="1">
            <a:spLocks noChangeArrowheads="1"/>
          </p:cNvSpPr>
          <p:nvPr/>
        </p:nvSpPr>
        <p:spPr bwMode="auto">
          <a:xfrm>
            <a:off x="323850" y="4130675"/>
            <a:ext cx="8686800" cy="954088"/>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Lets temporarily assume that the domino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solution must start with this domino.</a:t>
            </a:r>
          </a:p>
        </p:txBody>
      </p:sp>
      <p:sp>
        <p:nvSpPr>
          <p:cNvPr id="82" name="Text Box 43"/>
          <p:cNvSpPr txBox="1">
            <a:spLocks noChangeArrowheads="1"/>
          </p:cNvSpPr>
          <p:nvPr/>
        </p:nvSpPr>
        <p:spPr bwMode="auto">
          <a:xfrm>
            <a:off x="306388" y="5067300"/>
            <a:ext cx="8686800" cy="954088"/>
          </a:xfrm>
          <a:prstGeom prst="rect">
            <a:avLst/>
          </a:prstGeom>
          <a:noFill/>
          <a:ln w="38100" cap="sq">
            <a:noFill/>
            <a:miter lim="800000"/>
            <a:headEnd/>
            <a:tailEnd/>
          </a:ln>
          <a:effectLst/>
        </p:spPr>
        <p:txBody>
          <a:bodyPr lIns="274320" rIns="274320">
            <a:spAutoFit/>
          </a:bodyPr>
          <a:lstStyle/>
          <a:p>
            <a:pPr algn="l">
              <a:buFontTx/>
              <a:buChar char="•"/>
              <a:defRPr/>
            </a:pPr>
            <a:r>
              <a:rPr lang="en-CA" dirty="0">
                <a:effectLst>
                  <a:outerShdw blurRad="38100" dist="38100" dir="2700000" algn="tl">
                    <a:srgbClr val="000000"/>
                  </a:outerShdw>
                </a:effectLst>
              </a:rPr>
              <a:t>We now need to consider the problem with this restriction removed.</a:t>
            </a:r>
            <a:endParaRPr lang="en-US" dirty="0">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1">
                                            <p:txEl>
                                              <p:pRg st="0" end="0"/>
                                            </p:txEl>
                                          </p:spTgt>
                                        </p:tgtEl>
                                        <p:attrNameLst>
                                          <p:attrName>style.visibility</p:attrName>
                                        </p:attrNameLst>
                                      </p:cBhvr>
                                      <p:to>
                                        <p:strVal val="visible"/>
                                      </p:to>
                                    </p:set>
                                    <p:anim calcmode="lin" valueType="num">
                                      <p:cBhvr additive="base">
                                        <p:cTn id="15" dur="500" fill="hold"/>
                                        <p:tgtEl>
                                          <p:spTgt spid="81">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82">
                                            <p:txEl>
                                              <p:pRg st="0" end="0"/>
                                            </p:txEl>
                                          </p:spTgt>
                                        </p:tgtEl>
                                        <p:attrNameLst>
                                          <p:attrName>style.visibility</p:attrName>
                                        </p:attrNameLst>
                                      </p:cBhvr>
                                      <p:to>
                                        <p:strVal val="visible"/>
                                      </p:to>
                                    </p:set>
                                    <p:anim calcmode="lin" valueType="num">
                                      <p:cBhvr additive="base">
                                        <p:cTn id="21" dur="500" fill="hold"/>
                                        <p:tgtEl>
                                          <p:spTgt spid="82">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2" name="Group 167"/>
          <p:cNvGrpSpPr>
            <a:grpSpLocks/>
          </p:cNvGrpSpPr>
          <p:nvPr/>
        </p:nvGrpSpPr>
        <p:grpSpPr bwMode="auto">
          <a:xfrm>
            <a:off x="304800" y="628650"/>
            <a:ext cx="6888163" cy="2486025"/>
            <a:chOff x="304800" y="627994"/>
            <a:chExt cx="6888225" cy="2487132"/>
          </a:xfrm>
        </p:grpSpPr>
        <p:sp>
          <p:nvSpPr>
            <p:cNvPr id="88" name="Rectangle 87"/>
            <p:cNvSpPr/>
            <p:nvPr/>
          </p:nvSpPr>
          <p:spPr bwMode="auto">
            <a:xfrm>
              <a:off x="304800" y="627994"/>
              <a:ext cx="4668880" cy="522521"/>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Consider these dominoes</a:t>
              </a:r>
              <a:endParaRPr lang="en-US" dirty="0">
                <a:effectLst>
                  <a:outerShdw blurRad="38100" dist="38100" dir="2700000" algn="tl">
                    <a:srgbClr val="000000"/>
                  </a:outerShdw>
                </a:effectLst>
                <a:sym typeface="Wingdings" pitchFamily="2" charset="2"/>
              </a:endParaRPr>
            </a:p>
          </p:txBody>
        </p:sp>
        <p:grpSp>
          <p:nvGrpSpPr>
            <p:cNvPr id="151562" name="Group 36"/>
            <p:cNvGrpSpPr>
              <a:grpSpLocks/>
            </p:cNvGrpSpPr>
            <p:nvPr/>
          </p:nvGrpSpPr>
          <p:grpSpPr bwMode="auto">
            <a:xfrm>
              <a:off x="2817655" y="2161019"/>
              <a:ext cx="543989" cy="954107"/>
              <a:chOff x="2771800" y="3122965"/>
              <a:chExt cx="522900" cy="954107"/>
            </a:xfrm>
          </p:grpSpPr>
          <p:sp>
            <p:nvSpPr>
              <p:cNvPr id="123" name="Rectangle 122"/>
              <p:cNvSpPr/>
              <p:nvPr/>
            </p:nvSpPr>
            <p:spPr>
              <a:xfrm>
                <a:off x="2858954" y="3122560"/>
                <a:ext cx="349448" cy="95451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51614" name="Straight Connector 1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15" name="Double Bracket 1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63" name="Group 36"/>
            <p:cNvGrpSpPr>
              <a:grpSpLocks/>
            </p:cNvGrpSpPr>
            <p:nvPr/>
          </p:nvGrpSpPr>
          <p:grpSpPr bwMode="auto">
            <a:xfrm>
              <a:off x="5759865" y="2106227"/>
              <a:ext cx="1332415" cy="954107"/>
              <a:chOff x="2758745" y="3122965"/>
              <a:chExt cx="549001" cy="954107"/>
            </a:xfrm>
          </p:grpSpPr>
          <p:sp>
            <p:nvSpPr>
              <p:cNvPr id="128" name="Rectangle 127"/>
              <p:cNvSpPr/>
              <p:nvPr/>
            </p:nvSpPr>
            <p:spPr>
              <a:xfrm>
                <a:off x="2758594" y="3123353"/>
                <a:ext cx="549453" cy="954512"/>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sym typeface="Wingdings" pitchFamily="2" charset="2"/>
                  </a:rPr>
                  <a:t>accept</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51611" name="Straight Connector 1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12" name="Double Bracket 12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2" name="Rectangle 101"/>
            <p:cNvSpPr/>
            <p:nvPr/>
          </p:nvSpPr>
          <p:spPr>
            <a:xfrm>
              <a:off x="1092207" y="2505255"/>
              <a:ext cx="274640" cy="522521"/>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nvGrpSpPr>
            <p:cNvPr id="151565" name="Group 36"/>
            <p:cNvGrpSpPr>
              <a:grpSpLocks/>
            </p:cNvGrpSpPr>
            <p:nvPr/>
          </p:nvGrpSpPr>
          <p:grpSpPr bwMode="auto">
            <a:xfrm>
              <a:off x="600086" y="2115481"/>
              <a:ext cx="543989" cy="954107"/>
              <a:chOff x="2771800" y="3122965"/>
              <a:chExt cx="522900" cy="954107"/>
            </a:xfrm>
          </p:grpSpPr>
          <p:sp>
            <p:nvSpPr>
              <p:cNvPr id="84" name="Rectangle 83"/>
              <p:cNvSpPr/>
              <p:nvPr/>
            </p:nvSpPr>
            <p:spPr>
              <a:xfrm>
                <a:off x="2901500" y="3123628"/>
                <a:ext cx="263992" cy="952924"/>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51608" name="Straight Connector 8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09" name="Double Bracket 8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66" name="Group 36"/>
            <p:cNvGrpSpPr>
              <a:grpSpLocks/>
            </p:cNvGrpSpPr>
            <p:nvPr/>
          </p:nvGrpSpPr>
          <p:grpSpPr bwMode="auto">
            <a:xfrm>
              <a:off x="1390514" y="2123320"/>
              <a:ext cx="543989" cy="954107"/>
              <a:chOff x="2771800" y="3122965"/>
              <a:chExt cx="522900" cy="954107"/>
            </a:xfrm>
          </p:grpSpPr>
          <p:sp>
            <p:nvSpPr>
              <p:cNvPr id="97" name="Rectangle 96"/>
              <p:cNvSpPr/>
              <p:nvPr/>
            </p:nvSpPr>
            <p:spPr>
              <a:xfrm>
                <a:off x="2858921" y="3123730"/>
                <a:ext cx="349447" cy="952924"/>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51605" name="Straight Connector 9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06" name="Double Bracket 10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57" name="Rectangle 156"/>
            <p:cNvSpPr/>
            <p:nvPr/>
          </p:nvSpPr>
          <p:spPr>
            <a:xfrm>
              <a:off x="1884377" y="2519549"/>
              <a:ext cx="273052"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nvGrpSpPr>
            <p:cNvPr id="151568" name="Group 36"/>
            <p:cNvGrpSpPr>
              <a:grpSpLocks/>
            </p:cNvGrpSpPr>
            <p:nvPr/>
          </p:nvGrpSpPr>
          <p:grpSpPr bwMode="auto">
            <a:xfrm>
              <a:off x="2153401" y="2122159"/>
              <a:ext cx="543989" cy="954107"/>
              <a:chOff x="2771800" y="3122965"/>
              <a:chExt cx="522900" cy="954107"/>
            </a:xfrm>
          </p:grpSpPr>
          <p:sp>
            <p:nvSpPr>
              <p:cNvPr id="159" name="Rectangle 158"/>
              <p:cNvSpPr/>
              <p:nvPr/>
            </p:nvSpPr>
            <p:spPr>
              <a:xfrm>
                <a:off x="2858075" y="3123303"/>
                <a:ext cx="349447" cy="954512"/>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51602" name="Straight Connector 1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03" name="Double Bracket 16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69" name="Group 36"/>
            <p:cNvGrpSpPr>
              <a:grpSpLocks/>
            </p:cNvGrpSpPr>
            <p:nvPr/>
          </p:nvGrpSpPr>
          <p:grpSpPr bwMode="auto">
            <a:xfrm>
              <a:off x="3592766" y="2132423"/>
              <a:ext cx="723781" cy="954107"/>
              <a:chOff x="2771800" y="3122965"/>
              <a:chExt cx="522900" cy="954107"/>
            </a:xfrm>
          </p:grpSpPr>
          <p:sp>
            <p:nvSpPr>
              <p:cNvPr id="90" name="Rectangle 89"/>
              <p:cNvSpPr/>
              <p:nvPr/>
            </p:nvSpPr>
            <p:spPr>
              <a:xfrm>
                <a:off x="2837012" y="3122569"/>
                <a:ext cx="392243" cy="954512"/>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 </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b</a:t>
                </a: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51599" name="Straight Connector 9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600" name="Double Bracket 9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70" name="Group 36"/>
            <p:cNvGrpSpPr>
              <a:grpSpLocks/>
            </p:cNvGrpSpPr>
            <p:nvPr/>
          </p:nvGrpSpPr>
          <p:grpSpPr bwMode="auto">
            <a:xfrm>
              <a:off x="4520244" y="2123479"/>
              <a:ext cx="723781" cy="954107"/>
              <a:chOff x="2771800" y="3122965"/>
              <a:chExt cx="522900" cy="954107"/>
            </a:xfrm>
          </p:grpSpPr>
          <p:sp>
            <p:nvSpPr>
              <p:cNvPr id="164" name="Rectangle 163"/>
              <p:cNvSpPr/>
              <p:nvPr/>
            </p:nvSpPr>
            <p:spPr>
              <a:xfrm>
                <a:off x="2803485" y="3123571"/>
                <a:ext cx="458764" cy="952924"/>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b</a:t>
                </a:r>
                <a:r>
                  <a:rPr lang="en-US" dirty="0">
                    <a:solidFill>
                      <a:srgbClr val="FF00FF"/>
                    </a:solidFill>
                    <a:effectLst>
                      <a:outerShdw blurRad="38100" dist="38100" dir="2700000" algn="tl">
                        <a:srgbClr val="000000"/>
                      </a:outerShdw>
                    </a:effectLst>
                  </a:rPr>
                  <a:t># </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51596" name="Straight Connector 16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97" name="Double Bracket 16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71" name="Group 36"/>
            <p:cNvGrpSpPr>
              <a:grpSpLocks/>
            </p:cNvGrpSpPr>
            <p:nvPr/>
          </p:nvGrpSpPr>
          <p:grpSpPr bwMode="auto">
            <a:xfrm>
              <a:off x="4012870" y="1188285"/>
              <a:ext cx="723781" cy="954107"/>
              <a:chOff x="2771800" y="3122965"/>
              <a:chExt cx="522900" cy="954107"/>
            </a:xfrm>
          </p:grpSpPr>
          <p:sp>
            <p:nvSpPr>
              <p:cNvPr id="61" name="Rectangle 60"/>
              <p:cNvSpPr/>
              <p:nvPr/>
            </p:nvSpPr>
            <p:spPr>
              <a:xfrm>
                <a:off x="2813351" y="3123311"/>
                <a:ext cx="440413" cy="954512"/>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c</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51593" name="Straight Connector 6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94" name="Double Bracket 6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72" name="Group 36"/>
            <p:cNvGrpSpPr>
              <a:grpSpLocks/>
            </p:cNvGrpSpPr>
            <p:nvPr/>
          </p:nvGrpSpPr>
          <p:grpSpPr bwMode="auto">
            <a:xfrm>
              <a:off x="4923126" y="1150145"/>
              <a:ext cx="933871" cy="954107"/>
              <a:chOff x="2771800" y="3122965"/>
              <a:chExt cx="522900" cy="973394"/>
            </a:xfrm>
          </p:grpSpPr>
          <p:sp>
            <p:nvSpPr>
              <p:cNvPr id="73" name="Rectangle 72"/>
              <p:cNvSpPr/>
              <p:nvPr/>
            </p:nvSpPr>
            <p:spPr>
              <a:xfrm>
                <a:off x="2792996" y="3123342"/>
                <a:ext cx="480002" cy="973807"/>
              </a:xfrm>
              <a:prstGeom prst="rect">
                <a:avLst/>
              </a:prstGeom>
            </p:spPr>
            <p:txBody>
              <a:bodyPr wrap="none">
                <a:spAutoFit/>
              </a:bodyPr>
              <a:lstStyle/>
              <a:p>
                <a:pPr>
                  <a:defRPr/>
                </a:pPr>
                <a:r>
                  <a:rPr lang="en-US" dirty="0" err="1">
                    <a:effectLst>
                      <a:outerShdw blurRad="38100" dist="38100" dir="2700000" algn="tl">
                        <a:srgbClr val="000000"/>
                      </a:outerShdw>
                    </a:effectLst>
                  </a:rPr>
                  <a:t>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 </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cxnSp>
            <p:nvCxnSpPr>
              <p:cNvPr id="151590" name="Straight Connector 7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91" name="Double Bracket 7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73" name="Group 36"/>
            <p:cNvGrpSpPr>
              <a:grpSpLocks/>
            </p:cNvGrpSpPr>
            <p:nvPr/>
          </p:nvGrpSpPr>
          <p:grpSpPr bwMode="auto">
            <a:xfrm>
              <a:off x="6049364" y="1144573"/>
              <a:ext cx="933871" cy="954107"/>
              <a:chOff x="2771800" y="3122963"/>
              <a:chExt cx="522900" cy="973394"/>
            </a:xfrm>
          </p:grpSpPr>
          <p:sp>
            <p:nvSpPr>
              <p:cNvPr id="68" name="Rectangle 67"/>
              <p:cNvSpPr/>
              <p:nvPr/>
            </p:nvSpPr>
            <p:spPr>
              <a:xfrm>
                <a:off x="2793498" y="3122544"/>
                <a:ext cx="480002" cy="973807"/>
              </a:xfrm>
              <a:prstGeom prst="rect">
                <a:avLst/>
              </a:prstGeom>
            </p:spPr>
            <p:txBody>
              <a:bodyPr wrap="none">
                <a:spAutoFit/>
              </a:bodyPr>
              <a:lstStyle/>
              <a:p>
                <a:pPr>
                  <a:defRPr/>
                </a:pPr>
                <a:r>
                  <a:rPr lang="en-US" dirty="0" err="1">
                    <a:effectLst>
                      <a:outerShdw blurRad="38100" dist="38100" dir="2700000" algn="tl">
                        <a:srgbClr val="000000"/>
                      </a:outerShdw>
                    </a:effectLst>
                  </a:rPr>
                  <a:t>1</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a:effectLst>
                      <a:outerShdw blurRad="38100" dist="38100" dir="2700000" algn="tl">
                        <a:srgbClr val="000000"/>
                      </a:outerShdw>
                    </a:effectLst>
                    <a:sym typeface="Wingdings" pitchFamily="2" charset="2"/>
                  </a:rPr>
                  <a:t> </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cxnSp>
            <p:nvCxnSpPr>
              <p:cNvPr id="151587" name="Straight Connector 6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88" name="Double Bracket 7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51574" name="Group 82"/>
            <p:cNvGrpSpPr>
              <a:grpSpLocks/>
            </p:cNvGrpSpPr>
            <p:nvPr/>
          </p:nvGrpSpPr>
          <p:grpSpPr bwMode="auto">
            <a:xfrm>
              <a:off x="405544" y="1277929"/>
              <a:ext cx="2543200" cy="830997"/>
              <a:chOff x="405544" y="1277929"/>
              <a:chExt cx="2543200" cy="830997"/>
            </a:xfrm>
          </p:grpSpPr>
          <p:sp>
            <p:nvSpPr>
              <p:cNvPr id="77" name="Text Box 43"/>
              <p:cNvSpPr txBox="1">
                <a:spLocks noChangeArrowheads="1"/>
              </p:cNvSpPr>
              <p:nvPr/>
            </p:nvSpPr>
            <p:spPr bwMode="auto">
              <a:xfrm>
                <a:off x="404814" y="1277571"/>
                <a:ext cx="2543198" cy="83063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 </a:t>
                </a:r>
              </a:p>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a:solidFill>
                      <a:srgbClr val="FF00FF"/>
                    </a:solidFill>
                    <a:effectLst>
                      <a:outerShdw blurRad="38100" dist="38100" dir="2700000" algn="tl">
                        <a:srgbClr val="000000"/>
                      </a:outerShdw>
                    </a:effectLst>
                  </a:rPr>
                  <a:t>#</a:t>
                </a:r>
              </a:p>
            </p:txBody>
          </p:sp>
          <p:cxnSp>
            <p:nvCxnSpPr>
              <p:cNvPr id="151584" name="Straight Connector 78"/>
              <p:cNvCxnSpPr>
                <a:cxnSpLocks noChangeShapeType="1"/>
              </p:cNvCxnSpPr>
              <p:nvPr/>
            </p:nvCxnSpPr>
            <p:spPr bwMode="auto">
              <a:xfrm>
                <a:off x="703545" y="1706495"/>
                <a:ext cx="1813151" cy="1466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85" name="Double Bracket 79"/>
              <p:cNvSpPr>
                <a:spLocks noChangeArrowheads="1"/>
              </p:cNvSpPr>
              <p:nvPr/>
            </p:nvSpPr>
            <p:spPr bwMode="auto">
              <a:xfrm>
                <a:off x="629952" y="1361155"/>
                <a:ext cx="2030760"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89" name="Rectangle 88"/>
            <p:cNvSpPr/>
            <p:nvPr/>
          </p:nvSpPr>
          <p:spPr>
            <a:xfrm>
              <a:off x="2598759" y="1487214"/>
              <a:ext cx="274639" cy="522520"/>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91" name="Rectangle 90"/>
            <p:cNvSpPr/>
            <p:nvPr/>
          </p:nvSpPr>
          <p:spPr>
            <a:xfrm>
              <a:off x="4668877" y="1509449"/>
              <a:ext cx="274639"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1" name="Rectangle 130"/>
            <p:cNvSpPr/>
            <p:nvPr/>
          </p:nvSpPr>
          <p:spPr>
            <a:xfrm>
              <a:off x="5796012" y="1507861"/>
              <a:ext cx="274639"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2" name="Rectangle 131"/>
            <p:cNvSpPr/>
            <p:nvPr/>
          </p:nvSpPr>
          <p:spPr>
            <a:xfrm>
              <a:off x="6918385" y="1509449"/>
              <a:ext cx="274640"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3" name="Rectangle 132"/>
            <p:cNvSpPr/>
            <p:nvPr/>
          </p:nvSpPr>
          <p:spPr>
            <a:xfrm>
              <a:off x="5183232" y="2517960"/>
              <a:ext cx="642943" cy="522521"/>
            </a:xfrm>
            <a:prstGeom prst="rect">
              <a:avLst/>
            </a:prstGeom>
          </p:spPr>
          <p:txBody>
            <a:bodyPr wrap="none">
              <a:spAutoFit/>
            </a:bodyPr>
            <a:lstStyle/>
            <a:p>
              <a:pPr algn="l">
                <a:defRPr/>
              </a:pPr>
              <a:r>
                <a:rPr lang="en-US" dirty="0">
                  <a:effectLst>
                    <a:outerShdw blurRad="38100" dist="38100" dir="2700000" algn="tl">
                      <a:srgbClr val="000000"/>
                    </a:outerShdw>
                  </a:effectLst>
                </a:rPr>
                <a:t>, &amp;</a:t>
              </a:r>
              <a:endParaRPr lang="en-CA" dirty="0"/>
            </a:p>
          </p:txBody>
        </p:sp>
        <p:sp>
          <p:nvSpPr>
            <p:cNvPr id="134" name="Rectangle 133"/>
            <p:cNvSpPr/>
            <p:nvPr/>
          </p:nvSpPr>
          <p:spPr>
            <a:xfrm>
              <a:off x="2636859" y="2524313"/>
              <a:ext cx="274639" cy="522521"/>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5" name="Rectangle 134"/>
            <p:cNvSpPr/>
            <p:nvPr/>
          </p:nvSpPr>
          <p:spPr>
            <a:xfrm>
              <a:off x="3289327" y="2544960"/>
              <a:ext cx="274640"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6" name="Rectangle 135"/>
            <p:cNvSpPr/>
            <p:nvPr/>
          </p:nvSpPr>
          <p:spPr>
            <a:xfrm>
              <a:off x="4251361" y="2544960"/>
              <a:ext cx="274640" cy="524108"/>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sp>
        <p:nvSpPr>
          <p:cNvPr id="138" name="TextBox 137"/>
          <p:cNvSpPr txBox="1">
            <a:spLocks noChangeArrowheads="1"/>
          </p:cNvSpPr>
          <p:nvPr/>
        </p:nvSpPr>
        <p:spPr bwMode="auto">
          <a:xfrm>
            <a:off x="323850" y="3197225"/>
            <a:ext cx="80645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finite sequence of the dominoes </a:t>
            </a:r>
            <a:br>
              <a:rPr lang="en-CA" altLang="en-US"/>
            </a:br>
            <a:r>
              <a:rPr lang="en-CA" altLang="en-US"/>
              <a:t>  (with repeats) so that the combined string on the top </a:t>
            </a:r>
            <a:br>
              <a:rPr lang="en-CA" altLang="en-US"/>
            </a:br>
            <a:r>
              <a:rPr lang="en-CA" altLang="en-US"/>
              <a:t>  is the same as that on the bottom</a:t>
            </a:r>
          </a:p>
          <a:p>
            <a:pPr algn="l">
              <a:buFont typeface="Arial" pitchFamily="34" charset="0"/>
              <a:buChar char="•"/>
            </a:pPr>
            <a:r>
              <a:rPr lang="en-CA" altLang="en-US"/>
              <a:t>Can you find a nice easy solution?</a:t>
            </a:r>
          </a:p>
        </p:txBody>
      </p:sp>
      <p:grpSp>
        <p:nvGrpSpPr>
          <p:cNvPr id="14" name="Group 36"/>
          <p:cNvGrpSpPr>
            <a:grpSpLocks/>
          </p:cNvGrpSpPr>
          <p:nvPr/>
        </p:nvGrpSpPr>
        <p:grpSpPr bwMode="auto">
          <a:xfrm>
            <a:off x="1541463" y="5203825"/>
            <a:ext cx="544512" cy="954088"/>
            <a:chOff x="2771800" y="3122965"/>
            <a:chExt cx="522900" cy="954107"/>
          </a:xfrm>
        </p:grpSpPr>
        <p:sp>
          <p:nvSpPr>
            <p:cNvPr id="154" name="Rectangle 153"/>
            <p:cNvSpPr/>
            <p:nvPr/>
          </p:nvSpPr>
          <p:spPr>
            <a:xfrm>
              <a:off x="2901381" y="3122965"/>
              <a:ext cx="263737"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51559" name="Straight Connector 15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1560" name="Double Bracket 15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8">
                                            <p:txEl>
                                              <p:pRg st="0" end="0"/>
                                            </p:txEl>
                                          </p:spTgt>
                                        </p:tgtEl>
                                        <p:attrNameLst>
                                          <p:attrName>style.visibility</p:attrName>
                                        </p:attrNameLst>
                                      </p:cBhvr>
                                      <p:to>
                                        <p:strVal val="visible"/>
                                      </p:to>
                                    </p:set>
                                    <p:anim calcmode="lin" valueType="num">
                                      <p:cBhvr additive="base">
                                        <p:cTn id="13" dur="500" fill="hold"/>
                                        <p:tgtEl>
                                          <p:spTgt spid="13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8">
                                            <p:txEl>
                                              <p:pRg st="1" end="1"/>
                                            </p:txEl>
                                          </p:spTgt>
                                        </p:tgtEl>
                                        <p:attrNameLst>
                                          <p:attrName>style.visibility</p:attrName>
                                        </p:attrNameLst>
                                      </p:cBhvr>
                                      <p:to>
                                        <p:strVal val="visible"/>
                                      </p:to>
                                    </p:set>
                                    <p:anim calcmode="lin" valueType="num">
                                      <p:cBhvr additive="base">
                                        <p:cTn id="19" dur="500" fill="hold"/>
                                        <p:tgtEl>
                                          <p:spTgt spid="138">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2" name="Group 75"/>
          <p:cNvGrpSpPr>
            <a:grpSpLocks/>
          </p:cNvGrpSpPr>
          <p:nvPr/>
        </p:nvGrpSpPr>
        <p:grpSpPr bwMode="auto">
          <a:xfrm>
            <a:off x="304800" y="628650"/>
            <a:ext cx="7219950" cy="2439988"/>
            <a:chOff x="304800" y="627994"/>
            <a:chExt cx="7219528" cy="2440966"/>
          </a:xfrm>
        </p:grpSpPr>
        <p:sp>
          <p:nvSpPr>
            <p:cNvPr id="88" name="Rectangle 87"/>
            <p:cNvSpPr/>
            <p:nvPr/>
          </p:nvSpPr>
          <p:spPr bwMode="auto">
            <a:xfrm>
              <a:off x="304800" y="627994"/>
              <a:ext cx="4668565" cy="522497"/>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Insert *s into the dominoes</a:t>
              </a:r>
              <a:endParaRPr lang="en-US" dirty="0">
                <a:effectLst>
                  <a:outerShdw blurRad="38100" dist="38100" dir="2700000" algn="tl">
                    <a:srgbClr val="000000"/>
                  </a:outerShdw>
                </a:effectLst>
                <a:sym typeface="Wingdings" pitchFamily="2" charset="2"/>
              </a:endParaRPr>
            </a:p>
          </p:txBody>
        </p:sp>
        <p:sp>
          <p:nvSpPr>
            <p:cNvPr id="123" name="Rectangle 122"/>
            <p:cNvSpPr/>
            <p:nvPr/>
          </p:nvSpPr>
          <p:spPr>
            <a:xfrm>
              <a:off x="2830365" y="2233600"/>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p>
            <a:p>
              <a:pPr>
                <a:defRPr/>
              </a:pP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2583" name="Straight Connector 123"/>
            <p:cNvCxnSpPr>
              <a:cxnSpLocks noChangeShapeType="1"/>
            </p:cNvCxnSpPr>
            <p:nvPr/>
          </p:nvCxnSpPr>
          <p:spPr bwMode="auto">
            <a:xfrm>
              <a:off x="2830383" y="2649323"/>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584" name="Double Bracket 124"/>
            <p:cNvSpPr>
              <a:spLocks noChangeArrowheads="1"/>
            </p:cNvSpPr>
            <p:nvPr/>
          </p:nvSpPr>
          <p:spPr bwMode="auto">
            <a:xfrm>
              <a:off x="2804309" y="2314684"/>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8" name="Rectangle 127"/>
            <p:cNvSpPr/>
            <p:nvPr/>
          </p:nvSpPr>
          <p:spPr>
            <a:xfrm>
              <a:off x="5736907" y="2179604"/>
              <a:ext cx="1787421"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sym typeface="Wingdings" pitchFamily="2" charset="2"/>
                </a:rPr>
                <a:t>accept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br>
                <a:rPr lang="en-US" sz="2400" dirty="0">
                  <a:effectLst>
                    <a:outerShdw blurRad="38100" dist="38100" dir="2700000" algn="tl">
                      <a:srgbClr val="000000"/>
                    </a:outerShdw>
                  </a:effectLst>
                </a:rPr>
              </a:b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2586" name="Straight Connector 128"/>
            <p:cNvCxnSpPr>
              <a:cxnSpLocks noChangeShapeType="1"/>
            </p:cNvCxnSpPr>
            <p:nvPr/>
          </p:nvCxnSpPr>
          <p:spPr bwMode="auto">
            <a:xfrm>
              <a:off x="5839030" y="2594531"/>
              <a:ext cx="1187692"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587" name="Double Bracket 129"/>
            <p:cNvSpPr>
              <a:spLocks noChangeArrowheads="1"/>
            </p:cNvSpPr>
            <p:nvPr/>
          </p:nvSpPr>
          <p:spPr bwMode="auto">
            <a:xfrm>
              <a:off x="5778204" y="2252212"/>
              <a:ext cx="1746123"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02" name="Rectangle 101"/>
            <p:cNvSpPr/>
            <p:nvPr/>
          </p:nvSpPr>
          <p:spPr>
            <a:xfrm>
              <a:off x="1088979" y="2527405"/>
              <a:ext cx="273034"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84" name="Rectangle 83"/>
            <p:cNvSpPr/>
            <p:nvPr/>
          </p:nvSpPr>
          <p:spPr>
            <a:xfrm>
              <a:off x="622281" y="2227248"/>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*0</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0</a:t>
              </a:r>
              <a:r>
                <a:rPr lang="en-US" sz="2400" dirty="0">
                  <a:effectLst>
                    <a:outerShdw blurRad="38100" dist="38100" dir="2700000" algn="tl">
                      <a:srgbClr val="000000"/>
                    </a:outerShdw>
                  </a:effectLst>
                </a:rPr>
                <a:t>*</a:t>
              </a:r>
            </a:p>
          </p:txBody>
        </p:sp>
        <p:cxnSp>
          <p:nvCxnSpPr>
            <p:cNvPr id="152590" name="Straight Connector 84"/>
            <p:cNvCxnSpPr>
              <a:cxnSpLocks noChangeShapeType="1"/>
            </p:cNvCxnSpPr>
            <p:nvPr/>
          </p:nvCxnSpPr>
          <p:spPr bwMode="auto">
            <a:xfrm>
              <a:off x="621888" y="2642176"/>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591" name="Double Bracket 85"/>
            <p:cNvSpPr>
              <a:spLocks noChangeArrowheads="1"/>
            </p:cNvSpPr>
            <p:nvPr/>
          </p:nvSpPr>
          <p:spPr bwMode="auto">
            <a:xfrm>
              <a:off x="595814" y="2307537"/>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97" name="Rectangle 96"/>
            <p:cNvSpPr/>
            <p:nvPr/>
          </p:nvSpPr>
          <p:spPr>
            <a:xfrm>
              <a:off x="1411223" y="2235188"/>
              <a:ext cx="493683" cy="830596"/>
            </a:xfrm>
            <a:prstGeom prst="rect">
              <a:avLst/>
            </a:prstGeom>
          </p:spPr>
          <p:txBody>
            <a:bodyPr wrap="none">
              <a:spAutoFit/>
            </a:bodyPr>
            <a:lstStyle/>
            <a:p>
              <a:pPr>
                <a:defRPr/>
              </a:pPr>
              <a:r>
                <a:rPr lang="en-US" sz="2400" dirty="0">
                  <a:effectLst>
                    <a:outerShdw blurRad="38100" dist="38100" dir="2700000" algn="tl">
                      <a:srgbClr val="000000"/>
                    </a:outerShdw>
                  </a:effectLst>
                </a:rPr>
                <a:t>*1</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1</a:t>
              </a:r>
              <a:r>
                <a:rPr lang="en-US" sz="2400" dirty="0">
                  <a:effectLst>
                    <a:outerShdw blurRad="38100" dist="38100" dir="2700000" algn="tl">
                      <a:srgbClr val="000000"/>
                    </a:outerShdw>
                  </a:effectLst>
                </a:rPr>
                <a:t>*</a:t>
              </a:r>
            </a:p>
          </p:txBody>
        </p:sp>
        <p:cxnSp>
          <p:nvCxnSpPr>
            <p:cNvPr id="152593" name="Straight Connector 97"/>
            <p:cNvCxnSpPr>
              <a:cxnSpLocks noChangeShapeType="1"/>
            </p:cNvCxnSpPr>
            <p:nvPr/>
          </p:nvCxnSpPr>
          <p:spPr bwMode="auto">
            <a:xfrm>
              <a:off x="1412316" y="2650015"/>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594" name="Double Bracket 102"/>
            <p:cNvSpPr>
              <a:spLocks noChangeArrowheads="1"/>
            </p:cNvSpPr>
            <p:nvPr/>
          </p:nvSpPr>
          <p:spPr bwMode="auto">
            <a:xfrm>
              <a:off x="1386242" y="2315376"/>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7" name="Rectangle 156"/>
            <p:cNvSpPr/>
            <p:nvPr/>
          </p:nvSpPr>
          <p:spPr>
            <a:xfrm>
              <a:off x="1879508" y="2541699"/>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59" name="Rectangle 158"/>
            <p:cNvSpPr/>
            <p:nvPr/>
          </p:nvSpPr>
          <p:spPr>
            <a:xfrm>
              <a:off x="2174766" y="2233600"/>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*b</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p>
          </p:txBody>
        </p:sp>
        <p:cxnSp>
          <p:nvCxnSpPr>
            <p:cNvPr id="152597" name="Straight Connector 159"/>
            <p:cNvCxnSpPr>
              <a:cxnSpLocks noChangeShapeType="1"/>
            </p:cNvCxnSpPr>
            <p:nvPr/>
          </p:nvCxnSpPr>
          <p:spPr bwMode="auto">
            <a:xfrm>
              <a:off x="2175203" y="2648854"/>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598" name="Double Bracket 160"/>
            <p:cNvSpPr>
              <a:spLocks noChangeArrowheads="1"/>
            </p:cNvSpPr>
            <p:nvPr/>
          </p:nvSpPr>
          <p:spPr bwMode="auto">
            <a:xfrm>
              <a:off x="2149129" y="2314215"/>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90" name="Rectangle 89"/>
            <p:cNvSpPr/>
            <p:nvPr/>
          </p:nvSpPr>
          <p:spPr>
            <a:xfrm>
              <a:off x="3541524" y="2205014"/>
              <a:ext cx="800053"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2600" name="Straight Connector 93"/>
            <p:cNvCxnSpPr>
              <a:cxnSpLocks noChangeShapeType="1"/>
            </p:cNvCxnSpPr>
            <p:nvPr/>
          </p:nvCxnSpPr>
          <p:spPr bwMode="auto">
            <a:xfrm>
              <a:off x="3614112" y="2620727"/>
              <a:ext cx="677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01" name="Double Bracket 94"/>
            <p:cNvSpPr>
              <a:spLocks noChangeArrowheads="1"/>
            </p:cNvSpPr>
            <p:nvPr/>
          </p:nvSpPr>
          <p:spPr bwMode="auto">
            <a:xfrm>
              <a:off x="3579420" y="2286088"/>
              <a:ext cx="723781"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 name="Rectangle 163"/>
            <p:cNvSpPr/>
            <p:nvPr/>
          </p:nvSpPr>
          <p:spPr>
            <a:xfrm>
              <a:off x="4430472" y="2195485"/>
              <a:ext cx="876249" cy="832183"/>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r>
              <a:br>
                <a:rPr lang="en-US" sz="2400" dirty="0">
                  <a:effectLst>
                    <a:outerShdw blurRad="38100" dist="38100" dir="2700000" algn="tl">
                      <a:srgbClr val="000000"/>
                    </a:outerShdw>
                  </a:effectLst>
                </a:rPr>
              </a:b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2603" name="Straight Connector 164"/>
            <p:cNvCxnSpPr>
              <a:cxnSpLocks noChangeShapeType="1"/>
            </p:cNvCxnSpPr>
            <p:nvPr/>
          </p:nvCxnSpPr>
          <p:spPr bwMode="auto">
            <a:xfrm>
              <a:off x="4541588" y="2611783"/>
              <a:ext cx="677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04" name="Double Bracket 165"/>
            <p:cNvSpPr>
              <a:spLocks noChangeArrowheads="1"/>
            </p:cNvSpPr>
            <p:nvPr/>
          </p:nvSpPr>
          <p:spPr bwMode="auto">
            <a:xfrm>
              <a:off x="4506897" y="2277144"/>
              <a:ext cx="723781"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1" name="Rectangle 60"/>
            <p:cNvSpPr/>
            <p:nvPr/>
          </p:nvSpPr>
          <p:spPr>
            <a:xfrm>
              <a:off x="3954250" y="1285482"/>
              <a:ext cx="857200" cy="830596"/>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c</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cxnSp>
          <p:nvCxnSpPr>
            <p:cNvPr id="152606" name="Straight Connector 61"/>
            <p:cNvCxnSpPr>
              <a:cxnSpLocks noChangeShapeType="1"/>
            </p:cNvCxnSpPr>
            <p:nvPr/>
          </p:nvCxnSpPr>
          <p:spPr bwMode="auto">
            <a:xfrm>
              <a:off x="4056032" y="1700480"/>
              <a:ext cx="677371"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07" name="Double Bracket 62"/>
            <p:cNvSpPr>
              <a:spLocks noChangeArrowheads="1"/>
            </p:cNvSpPr>
            <p:nvPr/>
          </p:nvSpPr>
          <p:spPr bwMode="auto">
            <a:xfrm>
              <a:off x="4021338" y="1365841"/>
              <a:ext cx="723782"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3" name="Rectangle 72"/>
            <p:cNvSpPr/>
            <p:nvPr/>
          </p:nvSpPr>
          <p:spPr>
            <a:xfrm>
              <a:off x="4816211" y="1247367"/>
              <a:ext cx="1165157" cy="830596"/>
            </a:xfrm>
            <a:prstGeom prst="rect">
              <a:avLst/>
            </a:prstGeom>
          </p:spPr>
          <p:txBody>
            <a:bodyPr wrap="none">
              <a:spAutoFit/>
            </a:bodyPr>
            <a:lstStyle/>
            <a:p>
              <a:pPr>
                <a:defRPr/>
              </a:pPr>
              <a:r>
                <a:rPr lang="en-US" sz="2400" dirty="0">
                  <a:effectLst>
                    <a:outerShdw blurRad="38100" dist="38100" dir="2700000" algn="tl">
                      <a:srgbClr val="000000"/>
                    </a:outerShdw>
                  </a:effectLst>
                </a:rPr>
                <a:t>*0*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 </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err="1">
                  <a:effectLst>
                    <a:outerShdw blurRad="38100" dist="38100" dir="2700000" algn="tl">
                      <a:srgbClr val="000000"/>
                    </a:outerShdw>
                  </a:effectLst>
                </a:rPr>
                <a:t>0c</a:t>
              </a:r>
              <a:r>
                <a:rPr lang="en-US" sz="2400" dirty="0">
                  <a:effectLst>
                    <a:outerShdw blurRad="38100" dist="38100" dir="2700000" algn="tl">
                      <a:srgbClr val="000000"/>
                    </a:outerShdw>
                  </a:effectLst>
                </a:rPr>
                <a:t>*</a:t>
              </a:r>
            </a:p>
          </p:txBody>
        </p:sp>
        <p:cxnSp>
          <p:nvCxnSpPr>
            <p:cNvPr id="152609" name="Straight Connector 73"/>
            <p:cNvCxnSpPr>
              <a:cxnSpLocks noChangeShapeType="1"/>
            </p:cNvCxnSpPr>
            <p:nvPr/>
          </p:nvCxnSpPr>
          <p:spPr bwMode="auto">
            <a:xfrm>
              <a:off x="4976335" y="1652329"/>
              <a:ext cx="873985"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10" name="Double Bracket 74"/>
            <p:cNvSpPr>
              <a:spLocks noChangeArrowheads="1"/>
            </p:cNvSpPr>
            <p:nvPr/>
          </p:nvSpPr>
          <p:spPr bwMode="auto">
            <a:xfrm>
              <a:off x="4931588" y="1324324"/>
              <a:ext cx="933871" cy="723458"/>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8" name="Rectangle 67"/>
            <p:cNvSpPr/>
            <p:nvPr/>
          </p:nvSpPr>
          <p:spPr>
            <a:xfrm>
              <a:off x="5911522" y="1241015"/>
              <a:ext cx="1225478" cy="830596"/>
            </a:xfrm>
            <a:prstGeom prst="rect">
              <a:avLst/>
            </a:prstGeom>
          </p:spPr>
          <p:txBody>
            <a:bodyPr wrap="none">
              <a:spAutoFit/>
            </a:bodyPr>
            <a:lstStyle/>
            <a:p>
              <a:pPr>
                <a:defRPr/>
              </a:pPr>
              <a:r>
                <a:rPr lang="en-US" sz="2400" dirty="0">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 </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*1*c*</a:t>
              </a:r>
            </a:p>
          </p:txBody>
        </p:sp>
        <p:cxnSp>
          <p:nvCxnSpPr>
            <p:cNvPr id="152612" name="Straight Connector 69"/>
            <p:cNvCxnSpPr>
              <a:cxnSpLocks noChangeShapeType="1"/>
            </p:cNvCxnSpPr>
            <p:nvPr/>
          </p:nvCxnSpPr>
          <p:spPr bwMode="auto">
            <a:xfrm>
              <a:off x="6102584" y="1646760"/>
              <a:ext cx="87398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13" name="Double Bracket 70"/>
            <p:cNvSpPr>
              <a:spLocks noChangeArrowheads="1"/>
            </p:cNvSpPr>
            <p:nvPr/>
          </p:nvSpPr>
          <p:spPr bwMode="auto">
            <a:xfrm>
              <a:off x="6057830" y="1318754"/>
              <a:ext cx="933871" cy="723458"/>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7" name="Text Box 43"/>
            <p:cNvSpPr txBox="1">
              <a:spLocks noChangeArrowheads="1"/>
            </p:cNvSpPr>
            <p:nvPr/>
          </p:nvSpPr>
          <p:spPr bwMode="auto">
            <a:xfrm>
              <a:off x="404807" y="1376007"/>
              <a:ext cx="3951056" cy="1052934"/>
            </a:xfrm>
            <a:prstGeom prst="rect">
              <a:avLst/>
            </a:prstGeom>
            <a:noFill/>
            <a:ln w="38100" cap="sq">
              <a:noFill/>
              <a:miter lim="800000"/>
              <a:headEnd/>
              <a:tailEnd/>
            </a:ln>
            <a:effectLst/>
          </p:spPr>
          <p:txBody>
            <a:bodyPr lIns="274320" rIns="274320">
              <a:spAutoFit/>
            </a:bodyPr>
            <a:lstStyle/>
            <a:p>
              <a:pPr algn="l">
                <a:defRPr/>
              </a:pPr>
              <a:r>
                <a:rPr lang="en-US" sz="2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 </a:t>
              </a:r>
            </a:p>
            <a:p>
              <a:pPr algn="l">
                <a:defRPr/>
              </a:pPr>
              <a:r>
                <a:rPr lang="en-US" sz="2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a:t>
              </a:r>
              <a:r>
                <a:rPr lang="en-US" sz="2000" dirty="0">
                  <a:effectLst>
                    <a:outerShdw blurRad="38100" dist="38100" dir="2700000" algn="tl">
                      <a:srgbClr val="000000"/>
                    </a:outerShdw>
                  </a:effectLst>
                </a:rPr>
                <a:t>*</a:t>
              </a:r>
              <a:r>
                <a:rPr lang="en-US" sz="2000" dirty="0" err="1">
                  <a:solidFill>
                    <a:schemeClr val="accent2"/>
                  </a:solidFill>
                  <a:effectLst>
                    <a:outerShdw blurRad="38100" dist="38100" dir="2700000" algn="tl">
                      <a:srgbClr val="000000"/>
                    </a:outerShdw>
                  </a:effectLst>
                </a:rPr>
                <a:t>q</a:t>
              </a:r>
              <a:r>
                <a:rPr lang="en-US" sz="2000" baseline="-25000" dirty="0" err="1">
                  <a:solidFill>
                    <a:schemeClr val="accent2"/>
                  </a:solidFill>
                  <a:effectLst>
                    <a:outerShdw blurRad="38100" dist="38100" dir="2700000" algn="tl">
                      <a:srgbClr val="000000"/>
                    </a:outerShdw>
                  </a:effectLst>
                </a:rPr>
                <a:t>start</a:t>
              </a:r>
              <a:r>
                <a:rPr lang="en-US" sz="2000" dirty="0">
                  <a:effectLst>
                    <a:outerShdw blurRad="38100" dist="38100" dir="2700000" algn="tl">
                      <a:srgbClr val="000000"/>
                    </a:outerShdw>
                  </a:effectLst>
                </a:rPr>
                <a:t>*0*1*1*0*0*1*0*</a:t>
              </a:r>
              <a:r>
                <a:rPr lang="en-US" sz="2000" dirty="0">
                  <a:solidFill>
                    <a:srgbClr val="FF00FF"/>
                  </a:solidFill>
                  <a:effectLst>
                    <a:outerShdw blurRad="38100" dist="38100" dir="2700000" algn="tl">
                      <a:srgbClr val="000000"/>
                    </a:outerShdw>
                  </a:effectLst>
                </a:rPr>
                <a:t>#</a:t>
              </a:r>
              <a:r>
                <a:rPr lang="en-US" sz="2000" dirty="0">
                  <a:effectLst>
                    <a:outerShdw blurRad="38100" dist="38100" dir="2700000" algn="tl">
                      <a:srgbClr val="000000"/>
                    </a:outerShdw>
                  </a:effectLst>
                </a:rPr>
                <a:t>*</a:t>
              </a:r>
              <a:endParaRPr lang="en-US" sz="2000" dirty="0">
                <a:solidFill>
                  <a:srgbClr val="FF00FF"/>
                </a:solidFill>
                <a:effectLst>
                  <a:outerShdw blurRad="38100" dist="38100" dir="2700000" algn="tl">
                    <a:srgbClr val="000000"/>
                  </a:outerShdw>
                </a:effectLst>
              </a:endParaRPr>
            </a:p>
          </p:txBody>
        </p:sp>
        <p:cxnSp>
          <p:nvCxnSpPr>
            <p:cNvPr id="152615" name="Straight Connector 78"/>
            <p:cNvCxnSpPr>
              <a:cxnSpLocks noChangeShapeType="1"/>
            </p:cNvCxnSpPr>
            <p:nvPr/>
          </p:nvCxnSpPr>
          <p:spPr bwMode="auto">
            <a:xfrm>
              <a:off x="703545" y="1722493"/>
              <a:ext cx="2981317" cy="15207"/>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2616" name="Double Bracket 79"/>
            <p:cNvSpPr>
              <a:spLocks noChangeArrowheads="1"/>
            </p:cNvSpPr>
            <p:nvPr/>
          </p:nvSpPr>
          <p:spPr bwMode="auto">
            <a:xfrm>
              <a:off x="611560" y="1364262"/>
              <a:ext cx="3154443" cy="746876"/>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89" name="Rectangle 88"/>
            <p:cNvSpPr/>
            <p:nvPr/>
          </p:nvSpPr>
          <p:spPr>
            <a:xfrm>
              <a:off x="3698677" y="1510998"/>
              <a:ext cx="274622"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91" name="Rectangle 90"/>
            <p:cNvSpPr/>
            <p:nvPr/>
          </p:nvSpPr>
          <p:spPr>
            <a:xfrm>
              <a:off x="4678107" y="1517350"/>
              <a:ext cx="274621"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1" name="Rectangle 130"/>
            <p:cNvSpPr/>
            <p:nvPr/>
          </p:nvSpPr>
          <p:spPr>
            <a:xfrm>
              <a:off x="5805166" y="1515763"/>
              <a:ext cx="274621"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2" name="Rectangle 131"/>
            <p:cNvSpPr/>
            <p:nvPr/>
          </p:nvSpPr>
          <p:spPr>
            <a:xfrm>
              <a:off x="6927463" y="1517350"/>
              <a:ext cx="274622"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3" name="Rectangle 132"/>
            <p:cNvSpPr/>
            <p:nvPr/>
          </p:nvSpPr>
          <p:spPr>
            <a:xfrm>
              <a:off x="5168616" y="2500407"/>
              <a:ext cx="644487" cy="524085"/>
            </a:xfrm>
            <a:prstGeom prst="rect">
              <a:avLst/>
            </a:prstGeom>
          </p:spPr>
          <p:txBody>
            <a:bodyPr wrap="none">
              <a:spAutoFit/>
            </a:bodyPr>
            <a:lstStyle/>
            <a:p>
              <a:pPr algn="l">
                <a:defRPr/>
              </a:pPr>
              <a:r>
                <a:rPr lang="en-US" dirty="0">
                  <a:effectLst>
                    <a:outerShdw blurRad="38100" dist="38100" dir="2700000" algn="tl">
                      <a:srgbClr val="000000"/>
                    </a:outerShdw>
                  </a:effectLst>
                </a:rPr>
                <a:t>, &amp;</a:t>
              </a:r>
              <a:endParaRPr lang="en-CA" dirty="0"/>
            </a:p>
          </p:txBody>
        </p:sp>
        <p:sp>
          <p:nvSpPr>
            <p:cNvPr id="134" name="Rectangle 133"/>
            <p:cNvSpPr/>
            <p:nvPr/>
          </p:nvSpPr>
          <p:spPr>
            <a:xfrm>
              <a:off x="2633527" y="2546463"/>
              <a:ext cx="273034"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5" name="Rectangle 134"/>
            <p:cNvSpPr/>
            <p:nvPr/>
          </p:nvSpPr>
          <p:spPr>
            <a:xfrm>
              <a:off x="3276426" y="2528994"/>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6" name="Rectangle 135"/>
            <p:cNvSpPr/>
            <p:nvPr/>
          </p:nvSpPr>
          <p:spPr>
            <a:xfrm>
              <a:off x="4238395" y="2528994"/>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sp>
        <p:nvSpPr>
          <p:cNvPr id="65" name="TextBox 64"/>
          <p:cNvSpPr txBox="1">
            <a:spLocks noChangeArrowheads="1"/>
          </p:cNvSpPr>
          <p:nvPr/>
        </p:nvSpPr>
        <p:spPr bwMode="auto">
          <a:xfrm>
            <a:off x="323850" y="3197225"/>
            <a:ext cx="80645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dirty="0"/>
              <a:t>A solution is a finite sequence of the dominoes </a:t>
            </a:r>
            <a:br>
              <a:rPr lang="en-CA" altLang="en-US" dirty="0"/>
            </a:br>
            <a:r>
              <a:rPr lang="en-CA" altLang="en-US" dirty="0"/>
              <a:t>  (with repeats) so that the combined string on the top </a:t>
            </a:r>
            <a:br>
              <a:rPr lang="en-CA" altLang="en-US" dirty="0"/>
            </a:br>
            <a:r>
              <a:rPr lang="en-CA" altLang="en-US" dirty="0"/>
              <a:t>  is the same as that on the bottom</a:t>
            </a:r>
          </a:p>
          <a:p>
            <a:pPr algn="l">
              <a:buFont typeface="Arial" pitchFamily="34" charset="0"/>
              <a:buChar char="•"/>
            </a:pPr>
            <a:r>
              <a:rPr lang="en-CA" altLang="en-US" dirty="0"/>
              <a:t>Can you now find a nice easy solution?</a:t>
            </a:r>
          </a:p>
          <a:p>
            <a:pPr algn="l">
              <a:buFont typeface="Arial" pitchFamily="34" charset="0"/>
              <a:buChar char="•"/>
            </a:pPr>
            <a:r>
              <a:rPr lang="en-CA" altLang="en-US" dirty="0"/>
              <a:t>This first domino must go first because</a:t>
            </a:r>
          </a:p>
          <a:p>
            <a:pPr algn="l"/>
            <a:r>
              <a:rPr lang="en-CA" altLang="en-US" dirty="0"/>
              <a:t>  it is the only one with its first character on top and</a:t>
            </a:r>
            <a:br>
              <a:rPr lang="en-CA" altLang="en-US" dirty="0"/>
            </a:br>
            <a:r>
              <a:rPr lang="en-CA" altLang="en-US" dirty="0"/>
              <a:t>  bottom the same.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5">
                                            <p:txEl>
                                              <p:pRg st="1" end="1"/>
                                            </p:txEl>
                                          </p:spTgt>
                                        </p:tgtEl>
                                        <p:attrNameLst>
                                          <p:attrName>style.visibility</p:attrName>
                                        </p:attrNameLst>
                                      </p:cBhvr>
                                      <p:to>
                                        <p:strVal val="visible"/>
                                      </p:to>
                                    </p:set>
                                    <p:anim calcmode="lin" valueType="num">
                                      <p:cBhvr additive="base">
                                        <p:cTn id="13"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5">
                                            <p:txEl>
                                              <p:pRg st="2" end="2"/>
                                            </p:txEl>
                                          </p:spTgt>
                                        </p:tgtEl>
                                        <p:attrNameLst>
                                          <p:attrName>style.visibility</p:attrName>
                                        </p:attrNameLst>
                                      </p:cBhvr>
                                      <p:to>
                                        <p:strVal val="visible"/>
                                      </p:to>
                                    </p:set>
                                    <p:anim calcmode="lin" valueType="num">
                                      <p:cBhvr additive="base">
                                        <p:cTn id="19" dur="500" fill="hold"/>
                                        <p:tgtEl>
                                          <p:spTgt spid="6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65">
                                            <p:txEl>
                                              <p:pRg st="3" end="3"/>
                                            </p:txEl>
                                          </p:spTgt>
                                        </p:tgtEl>
                                        <p:attrNameLst>
                                          <p:attrName>style.visibility</p:attrName>
                                        </p:attrNameLst>
                                      </p:cBhvr>
                                      <p:to>
                                        <p:strVal val="visible"/>
                                      </p:to>
                                    </p:set>
                                    <p:anim calcmode="lin" valueType="num">
                                      <p:cBhvr additive="base">
                                        <p:cTn id="25" dur="500" fill="hold"/>
                                        <p:tgtEl>
                                          <p:spTgt spid="6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grpSp>
        <p:nvGrpSpPr>
          <p:cNvPr id="153603" name="Group 75"/>
          <p:cNvGrpSpPr>
            <a:grpSpLocks/>
          </p:cNvGrpSpPr>
          <p:nvPr/>
        </p:nvGrpSpPr>
        <p:grpSpPr bwMode="auto">
          <a:xfrm>
            <a:off x="304800" y="628650"/>
            <a:ext cx="7219950" cy="2439988"/>
            <a:chOff x="304800" y="627994"/>
            <a:chExt cx="7219528" cy="2440966"/>
          </a:xfrm>
        </p:grpSpPr>
        <p:sp>
          <p:nvSpPr>
            <p:cNvPr id="88" name="Rectangle 87"/>
            <p:cNvSpPr/>
            <p:nvPr/>
          </p:nvSpPr>
          <p:spPr bwMode="auto">
            <a:xfrm>
              <a:off x="304800" y="627994"/>
              <a:ext cx="4668565" cy="522497"/>
            </a:xfrm>
            <a:prstGeom prst="rect">
              <a:avLst/>
            </a:prstGeom>
          </p:spPr>
          <p:txBody>
            <a:bodyPr>
              <a:spAutoFit/>
            </a:bodyPr>
            <a:lstStyle/>
            <a:p>
              <a:pPr algn="l">
                <a:buFont typeface="Arial" pitchFamily="34" charset="0"/>
                <a:buChar char="•"/>
                <a:defRPr/>
              </a:pPr>
              <a:r>
                <a:rPr lang="en-US" dirty="0">
                  <a:effectLst>
                    <a:outerShdw blurRad="38100" dist="38100" dir="2700000" algn="tl">
                      <a:srgbClr val="000000"/>
                    </a:outerShdw>
                  </a:effectLst>
                  <a:sym typeface="Symbol"/>
                </a:rPr>
                <a:t>Insert *s into the dominoes</a:t>
              </a:r>
              <a:endParaRPr lang="en-US" dirty="0">
                <a:effectLst>
                  <a:outerShdw blurRad="38100" dist="38100" dir="2700000" algn="tl">
                    <a:srgbClr val="000000"/>
                  </a:outerShdw>
                </a:effectLst>
                <a:sym typeface="Wingdings" pitchFamily="2" charset="2"/>
              </a:endParaRPr>
            </a:p>
          </p:txBody>
        </p:sp>
        <p:sp>
          <p:nvSpPr>
            <p:cNvPr id="123" name="Rectangle 122"/>
            <p:cNvSpPr/>
            <p:nvPr/>
          </p:nvSpPr>
          <p:spPr>
            <a:xfrm>
              <a:off x="2830365" y="2233600"/>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p>
            <a:p>
              <a:pPr>
                <a:defRPr/>
              </a:pP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3611" name="Straight Connector 123"/>
            <p:cNvCxnSpPr>
              <a:cxnSpLocks noChangeShapeType="1"/>
            </p:cNvCxnSpPr>
            <p:nvPr/>
          </p:nvCxnSpPr>
          <p:spPr bwMode="auto">
            <a:xfrm>
              <a:off x="2830383" y="2649323"/>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12" name="Double Bracket 124"/>
            <p:cNvSpPr>
              <a:spLocks noChangeArrowheads="1"/>
            </p:cNvSpPr>
            <p:nvPr/>
          </p:nvSpPr>
          <p:spPr bwMode="auto">
            <a:xfrm>
              <a:off x="2804309" y="2314684"/>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8" name="Rectangle 127"/>
            <p:cNvSpPr/>
            <p:nvPr/>
          </p:nvSpPr>
          <p:spPr>
            <a:xfrm>
              <a:off x="5736907" y="2179604"/>
              <a:ext cx="1787421"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sym typeface="Wingdings" pitchFamily="2" charset="2"/>
                </a:rPr>
                <a:t>accept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br>
                <a:rPr lang="en-US" sz="2400" dirty="0">
                  <a:effectLst>
                    <a:outerShdw blurRad="38100" dist="38100" dir="2700000" algn="tl">
                      <a:srgbClr val="000000"/>
                    </a:outerShdw>
                  </a:effectLst>
                </a:rPr>
              </a:b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3614" name="Straight Connector 128"/>
            <p:cNvCxnSpPr>
              <a:cxnSpLocks noChangeShapeType="1"/>
            </p:cNvCxnSpPr>
            <p:nvPr/>
          </p:nvCxnSpPr>
          <p:spPr bwMode="auto">
            <a:xfrm>
              <a:off x="5839030" y="2594531"/>
              <a:ext cx="1187692"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15" name="Double Bracket 129"/>
            <p:cNvSpPr>
              <a:spLocks noChangeArrowheads="1"/>
            </p:cNvSpPr>
            <p:nvPr/>
          </p:nvSpPr>
          <p:spPr bwMode="auto">
            <a:xfrm>
              <a:off x="5778204" y="2252212"/>
              <a:ext cx="1746123" cy="720000"/>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02" name="Rectangle 101"/>
            <p:cNvSpPr/>
            <p:nvPr/>
          </p:nvSpPr>
          <p:spPr>
            <a:xfrm>
              <a:off x="1088979" y="2527405"/>
              <a:ext cx="273034"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84" name="Rectangle 83"/>
            <p:cNvSpPr/>
            <p:nvPr/>
          </p:nvSpPr>
          <p:spPr>
            <a:xfrm>
              <a:off x="622281" y="2227248"/>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*0</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0</a:t>
              </a:r>
              <a:r>
                <a:rPr lang="en-US" sz="2400" dirty="0">
                  <a:effectLst>
                    <a:outerShdw blurRad="38100" dist="38100" dir="2700000" algn="tl">
                      <a:srgbClr val="000000"/>
                    </a:outerShdw>
                  </a:effectLst>
                </a:rPr>
                <a:t>*</a:t>
              </a:r>
            </a:p>
          </p:txBody>
        </p:sp>
        <p:cxnSp>
          <p:nvCxnSpPr>
            <p:cNvPr id="153618" name="Straight Connector 84"/>
            <p:cNvCxnSpPr>
              <a:cxnSpLocks noChangeShapeType="1"/>
            </p:cNvCxnSpPr>
            <p:nvPr/>
          </p:nvCxnSpPr>
          <p:spPr bwMode="auto">
            <a:xfrm>
              <a:off x="621888" y="2642176"/>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19" name="Double Bracket 85"/>
            <p:cNvSpPr>
              <a:spLocks noChangeArrowheads="1"/>
            </p:cNvSpPr>
            <p:nvPr/>
          </p:nvSpPr>
          <p:spPr bwMode="auto">
            <a:xfrm>
              <a:off x="595814" y="2307537"/>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97" name="Rectangle 96"/>
            <p:cNvSpPr/>
            <p:nvPr/>
          </p:nvSpPr>
          <p:spPr>
            <a:xfrm>
              <a:off x="1411223" y="2235188"/>
              <a:ext cx="493683" cy="830596"/>
            </a:xfrm>
            <a:prstGeom prst="rect">
              <a:avLst/>
            </a:prstGeom>
          </p:spPr>
          <p:txBody>
            <a:bodyPr wrap="none">
              <a:spAutoFit/>
            </a:bodyPr>
            <a:lstStyle/>
            <a:p>
              <a:pPr>
                <a:defRPr/>
              </a:pPr>
              <a:r>
                <a:rPr lang="en-US" sz="2400" dirty="0">
                  <a:effectLst>
                    <a:outerShdw blurRad="38100" dist="38100" dir="2700000" algn="tl">
                      <a:srgbClr val="000000"/>
                    </a:outerShdw>
                  </a:effectLst>
                </a:rPr>
                <a:t>*1</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1</a:t>
              </a:r>
              <a:r>
                <a:rPr lang="en-US" sz="2400" dirty="0">
                  <a:effectLst>
                    <a:outerShdw blurRad="38100" dist="38100" dir="2700000" algn="tl">
                      <a:srgbClr val="000000"/>
                    </a:outerShdw>
                  </a:effectLst>
                </a:rPr>
                <a:t>*</a:t>
              </a:r>
            </a:p>
          </p:txBody>
        </p:sp>
        <p:cxnSp>
          <p:nvCxnSpPr>
            <p:cNvPr id="153621" name="Straight Connector 97"/>
            <p:cNvCxnSpPr>
              <a:cxnSpLocks noChangeShapeType="1"/>
            </p:cNvCxnSpPr>
            <p:nvPr/>
          </p:nvCxnSpPr>
          <p:spPr bwMode="auto">
            <a:xfrm>
              <a:off x="1412316" y="2650015"/>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22" name="Double Bracket 102"/>
            <p:cNvSpPr>
              <a:spLocks noChangeArrowheads="1"/>
            </p:cNvSpPr>
            <p:nvPr/>
          </p:nvSpPr>
          <p:spPr bwMode="auto">
            <a:xfrm>
              <a:off x="1386242" y="2315376"/>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7" name="Rectangle 156"/>
            <p:cNvSpPr/>
            <p:nvPr/>
          </p:nvSpPr>
          <p:spPr>
            <a:xfrm>
              <a:off x="1879508" y="2541699"/>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59" name="Rectangle 158"/>
            <p:cNvSpPr/>
            <p:nvPr/>
          </p:nvSpPr>
          <p:spPr>
            <a:xfrm>
              <a:off x="2174766" y="2233600"/>
              <a:ext cx="492096" cy="830595"/>
            </a:xfrm>
            <a:prstGeom prst="rect">
              <a:avLst/>
            </a:prstGeom>
          </p:spPr>
          <p:txBody>
            <a:bodyPr wrap="none">
              <a:spAutoFit/>
            </a:bodyPr>
            <a:lstStyle/>
            <a:p>
              <a:pPr>
                <a:defRPr/>
              </a:pPr>
              <a:r>
                <a:rPr lang="en-US" sz="2400" dirty="0">
                  <a:effectLst>
                    <a:outerShdw blurRad="38100" dist="38100" dir="2700000" algn="tl">
                      <a:srgbClr val="000000"/>
                    </a:outerShdw>
                  </a:effectLst>
                </a:rPr>
                <a:t>*b</a:t>
              </a:r>
              <a:endParaRPr lang="en-US" sz="2400" dirty="0">
                <a:solidFill>
                  <a:srgbClr val="FF00FF"/>
                </a:solidFill>
                <a:effectLst>
                  <a:outerShdw blurRad="38100" dist="38100" dir="2700000" algn="tl">
                    <a:srgbClr val="000000"/>
                  </a:outerShdw>
                </a:effectLst>
              </a:endParaRPr>
            </a:p>
            <a:p>
              <a:pPr>
                <a:defRPr/>
              </a:pP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p>
          </p:txBody>
        </p:sp>
        <p:cxnSp>
          <p:nvCxnSpPr>
            <p:cNvPr id="153625" name="Straight Connector 159"/>
            <p:cNvCxnSpPr>
              <a:cxnSpLocks noChangeShapeType="1"/>
            </p:cNvCxnSpPr>
            <p:nvPr/>
          </p:nvCxnSpPr>
          <p:spPr bwMode="auto">
            <a:xfrm>
              <a:off x="2175203" y="2648854"/>
              <a:ext cx="50910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26" name="Double Bracket 160"/>
            <p:cNvSpPr>
              <a:spLocks noChangeArrowheads="1"/>
            </p:cNvSpPr>
            <p:nvPr/>
          </p:nvSpPr>
          <p:spPr bwMode="auto">
            <a:xfrm>
              <a:off x="2149129" y="2314215"/>
              <a:ext cx="543989"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90" name="Rectangle 89"/>
            <p:cNvSpPr/>
            <p:nvPr/>
          </p:nvSpPr>
          <p:spPr>
            <a:xfrm>
              <a:off x="3541524" y="2205014"/>
              <a:ext cx="800053" cy="830595"/>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3628" name="Straight Connector 93"/>
            <p:cNvCxnSpPr>
              <a:cxnSpLocks noChangeShapeType="1"/>
            </p:cNvCxnSpPr>
            <p:nvPr/>
          </p:nvCxnSpPr>
          <p:spPr bwMode="auto">
            <a:xfrm>
              <a:off x="3614112" y="2620727"/>
              <a:ext cx="677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29" name="Double Bracket 94"/>
            <p:cNvSpPr>
              <a:spLocks noChangeArrowheads="1"/>
            </p:cNvSpPr>
            <p:nvPr/>
          </p:nvSpPr>
          <p:spPr bwMode="auto">
            <a:xfrm>
              <a:off x="3579420" y="2286088"/>
              <a:ext cx="723781"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 name="Rectangle 163"/>
            <p:cNvSpPr/>
            <p:nvPr/>
          </p:nvSpPr>
          <p:spPr>
            <a:xfrm>
              <a:off x="4430472" y="2195485"/>
              <a:ext cx="876249" cy="832183"/>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a:effectLst>
                    <a:outerShdw blurRad="38100" dist="38100" dir="2700000" algn="tl">
                      <a:srgbClr val="000000"/>
                    </a:outerShdw>
                  </a:effectLst>
                  <a:sym typeface="Wingdings" pitchFamily="2" charset="2"/>
                </a:rPr>
                <a:t>b</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r>
              <a:br>
                <a:rPr lang="en-US" sz="2400" dirty="0">
                  <a:effectLst>
                    <a:outerShdw blurRad="38100" dist="38100" dir="2700000" algn="tl">
                      <a:srgbClr val="000000"/>
                    </a:outerShdw>
                  </a:effectLst>
                </a:rPr>
              </a:b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p>
          </p:txBody>
        </p:sp>
        <p:cxnSp>
          <p:nvCxnSpPr>
            <p:cNvPr id="153631" name="Straight Connector 164"/>
            <p:cNvCxnSpPr>
              <a:cxnSpLocks noChangeShapeType="1"/>
            </p:cNvCxnSpPr>
            <p:nvPr/>
          </p:nvCxnSpPr>
          <p:spPr bwMode="auto">
            <a:xfrm>
              <a:off x="4541588" y="2611783"/>
              <a:ext cx="677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32" name="Double Bracket 165"/>
            <p:cNvSpPr>
              <a:spLocks noChangeArrowheads="1"/>
            </p:cNvSpPr>
            <p:nvPr/>
          </p:nvSpPr>
          <p:spPr bwMode="auto">
            <a:xfrm>
              <a:off x="4506897" y="2277144"/>
              <a:ext cx="723781"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1" name="Rectangle 60"/>
            <p:cNvSpPr/>
            <p:nvPr/>
          </p:nvSpPr>
          <p:spPr>
            <a:xfrm>
              <a:off x="3954250" y="1285482"/>
              <a:ext cx="857200" cy="830596"/>
            </a:xfrm>
            <a:prstGeom prst="rect">
              <a:avLst/>
            </a:prstGeom>
          </p:spPr>
          <p:txBody>
            <a:bodyPr wrap="none">
              <a:spAutoFit/>
            </a:bodyPr>
            <a:lstStyle/>
            <a:p>
              <a:pPr>
                <a:defRPr/>
              </a:pP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c</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cxnSp>
          <p:nvCxnSpPr>
            <p:cNvPr id="153634" name="Straight Connector 61"/>
            <p:cNvCxnSpPr>
              <a:cxnSpLocks noChangeShapeType="1"/>
            </p:cNvCxnSpPr>
            <p:nvPr/>
          </p:nvCxnSpPr>
          <p:spPr bwMode="auto">
            <a:xfrm>
              <a:off x="4056032" y="1700480"/>
              <a:ext cx="677371"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35" name="Double Bracket 62"/>
            <p:cNvSpPr>
              <a:spLocks noChangeArrowheads="1"/>
            </p:cNvSpPr>
            <p:nvPr/>
          </p:nvSpPr>
          <p:spPr bwMode="auto">
            <a:xfrm>
              <a:off x="4021338" y="1365841"/>
              <a:ext cx="723782"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3" name="Rectangle 72"/>
            <p:cNvSpPr/>
            <p:nvPr/>
          </p:nvSpPr>
          <p:spPr>
            <a:xfrm>
              <a:off x="4816211" y="1247367"/>
              <a:ext cx="1165157" cy="830596"/>
            </a:xfrm>
            <a:prstGeom prst="rect">
              <a:avLst/>
            </a:prstGeom>
          </p:spPr>
          <p:txBody>
            <a:bodyPr wrap="none">
              <a:spAutoFit/>
            </a:bodyPr>
            <a:lstStyle/>
            <a:p>
              <a:pPr>
                <a:defRPr/>
              </a:pPr>
              <a:r>
                <a:rPr lang="en-US" sz="2400" dirty="0">
                  <a:effectLst>
                    <a:outerShdw blurRad="38100" dist="38100" dir="2700000" algn="tl">
                      <a:srgbClr val="000000"/>
                    </a:outerShdw>
                  </a:effectLst>
                </a:rPr>
                <a:t>*0*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 </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err="1">
                  <a:effectLst>
                    <a:outerShdw blurRad="38100" dist="38100" dir="2700000" algn="tl">
                      <a:srgbClr val="000000"/>
                    </a:outerShdw>
                  </a:effectLst>
                </a:rPr>
                <a:t>0c</a:t>
              </a:r>
              <a:r>
                <a:rPr lang="en-US" sz="2400" dirty="0">
                  <a:effectLst>
                    <a:outerShdw blurRad="38100" dist="38100" dir="2700000" algn="tl">
                      <a:srgbClr val="000000"/>
                    </a:outerShdw>
                  </a:effectLst>
                </a:rPr>
                <a:t>*</a:t>
              </a:r>
            </a:p>
          </p:txBody>
        </p:sp>
        <p:cxnSp>
          <p:nvCxnSpPr>
            <p:cNvPr id="153637" name="Straight Connector 73"/>
            <p:cNvCxnSpPr>
              <a:cxnSpLocks noChangeShapeType="1"/>
            </p:cNvCxnSpPr>
            <p:nvPr/>
          </p:nvCxnSpPr>
          <p:spPr bwMode="auto">
            <a:xfrm>
              <a:off x="4976335" y="1652329"/>
              <a:ext cx="873985"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38" name="Double Bracket 74"/>
            <p:cNvSpPr>
              <a:spLocks noChangeArrowheads="1"/>
            </p:cNvSpPr>
            <p:nvPr/>
          </p:nvSpPr>
          <p:spPr bwMode="auto">
            <a:xfrm>
              <a:off x="4931588" y="1324324"/>
              <a:ext cx="933871" cy="723458"/>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8" name="Rectangle 67"/>
            <p:cNvSpPr/>
            <p:nvPr/>
          </p:nvSpPr>
          <p:spPr>
            <a:xfrm>
              <a:off x="5911522" y="1241015"/>
              <a:ext cx="1225478" cy="830596"/>
            </a:xfrm>
            <a:prstGeom prst="rect">
              <a:avLst/>
            </a:prstGeom>
          </p:spPr>
          <p:txBody>
            <a:bodyPr wrap="none">
              <a:spAutoFit/>
            </a:bodyPr>
            <a:lstStyle/>
            <a:p>
              <a:pPr>
                <a:defRPr/>
              </a:pPr>
              <a:r>
                <a:rPr lang="en-US" sz="2400" dirty="0">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*1</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sym typeface="Wingdings" pitchFamily="2" charset="2"/>
                </a:rPr>
                <a:t> </a:t>
              </a:r>
              <a:r>
                <a:rPr lang="en-US" sz="2400" dirty="0" err="1">
                  <a:solidFill>
                    <a:schemeClr val="accent2"/>
                  </a:solidFill>
                  <a:effectLst>
                    <a:outerShdw blurRad="38100" dist="38100" dir="2700000" algn="tl">
                      <a:srgbClr val="000000"/>
                    </a:outerShdw>
                  </a:effectLst>
                  <a:sym typeface="Wingdings" pitchFamily="2" charset="2"/>
                </a:rPr>
                <a:t>q</a:t>
              </a:r>
              <a:r>
                <a:rPr lang="en-US" sz="2400" baseline="-25000" dirty="0" err="1">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*1*c*</a:t>
              </a:r>
            </a:p>
          </p:txBody>
        </p:sp>
        <p:cxnSp>
          <p:nvCxnSpPr>
            <p:cNvPr id="153640" name="Straight Connector 69"/>
            <p:cNvCxnSpPr>
              <a:cxnSpLocks noChangeShapeType="1"/>
            </p:cNvCxnSpPr>
            <p:nvPr/>
          </p:nvCxnSpPr>
          <p:spPr bwMode="auto">
            <a:xfrm>
              <a:off x="6102584" y="1646760"/>
              <a:ext cx="873987"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41" name="Double Bracket 70"/>
            <p:cNvSpPr>
              <a:spLocks noChangeArrowheads="1"/>
            </p:cNvSpPr>
            <p:nvPr/>
          </p:nvSpPr>
          <p:spPr bwMode="auto">
            <a:xfrm>
              <a:off x="6057830" y="1318754"/>
              <a:ext cx="933871" cy="723458"/>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7" name="Text Box 43"/>
            <p:cNvSpPr txBox="1">
              <a:spLocks noChangeArrowheads="1"/>
            </p:cNvSpPr>
            <p:nvPr/>
          </p:nvSpPr>
          <p:spPr bwMode="auto">
            <a:xfrm>
              <a:off x="404807" y="1376007"/>
              <a:ext cx="3951056" cy="1052934"/>
            </a:xfrm>
            <a:prstGeom prst="rect">
              <a:avLst/>
            </a:prstGeom>
            <a:noFill/>
            <a:ln w="38100" cap="sq">
              <a:noFill/>
              <a:miter lim="800000"/>
              <a:headEnd/>
              <a:tailEnd/>
            </a:ln>
            <a:effectLst/>
          </p:spPr>
          <p:txBody>
            <a:bodyPr lIns="274320" rIns="274320">
              <a:spAutoFit/>
            </a:bodyPr>
            <a:lstStyle/>
            <a:p>
              <a:pPr algn="l">
                <a:defRPr/>
              </a:pPr>
              <a:r>
                <a:rPr lang="en-US" sz="2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 </a:t>
              </a:r>
            </a:p>
            <a:p>
              <a:pPr algn="l">
                <a:defRPr/>
              </a:pPr>
              <a:r>
                <a:rPr lang="en-US" sz="2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a:t>
              </a:r>
              <a:r>
                <a:rPr lang="en-US" sz="2000" dirty="0">
                  <a:effectLst>
                    <a:outerShdw blurRad="38100" dist="38100" dir="2700000" algn="tl">
                      <a:srgbClr val="000000"/>
                    </a:outerShdw>
                  </a:effectLst>
                </a:rPr>
                <a:t>*</a:t>
              </a:r>
              <a:r>
                <a:rPr lang="en-US" sz="2000" dirty="0" err="1">
                  <a:solidFill>
                    <a:schemeClr val="accent2"/>
                  </a:solidFill>
                  <a:effectLst>
                    <a:outerShdw blurRad="38100" dist="38100" dir="2700000" algn="tl">
                      <a:srgbClr val="000000"/>
                    </a:outerShdw>
                  </a:effectLst>
                </a:rPr>
                <a:t>q</a:t>
              </a:r>
              <a:r>
                <a:rPr lang="en-US" sz="2000" baseline="-25000" dirty="0" err="1">
                  <a:solidFill>
                    <a:schemeClr val="accent2"/>
                  </a:solidFill>
                  <a:effectLst>
                    <a:outerShdw blurRad="38100" dist="38100" dir="2700000" algn="tl">
                      <a:srgbClr val="000000"/>
                    </a:outerShdw>
                  </a:effectLst>
                </a:rPr>
                <a:t>start</a:t>
              </a:r>
              <a:r>
                <a:rPr lang="en-US" sz="2000" dirty="0">
                  <a:effectLst>
                    <a:outerShdw blurRad="38100" dist="38100" dir="2700000" algn="tl">
                      <a:srgbClr val="000000"/>
                    </a:outerShdw>
                  </a:effectLst>
                </a:rPr>
                <a:t>*0*1*1*0*0*1*0*</a:t>
              </a:r>
              <a:r>
                <a:rPr lang="en-US" sz="2000" dirty="0">
                  <a:solidFill>
                    <a:srgbClr val="FF00FF"/>
                  </a:solidFill>
                  <a:effectLst>
                    <a:outerShdw blurRad="38100" dist="38100" dir="2700000" algn="tl">
                      <a:srgbClr val="000000"/>
                    </a:outerShdw>
                  </a:effectLst>
                </a:rPr>
                <a:t>#</a:t>
              </a:r>
              <a:r>
                <a:rPr lang="en-US" sz="2000" dirty="0">
                  <a:effectLst>
                    <a:outerShdw blurRad="38100" dist="38100" dir="2700000" algn="tl">
                      <a:srgbClr val="000000"/>
                    </a:outerShdw>
                  </a:effectLst>
                </a:rPr>
                <a:t>*</a:t>
              </a:r>
              <a:endParaRPr lang="en-US" sz="2000" dirty="0">
                <a:solidFill>
                  <a:srgbClr val="FF00FF"/>
                </a:solidFill>
                <a:effectLst>
                  <a:outerShdw blurRad="38100" dist="38100" dir="2700000" algn="tl">
                    <a:srgbClr val="000000"/>
                  </a:outerShdw>
                </a:effectLst>
              </a:endParaRPr>
            </a:p>
          </p:txBody>
        </p:sp>
        <p:cxnSp>
          <p:nvCxnSpPr>
            <p:cNvPr id="153643" name="Straight Connector 78"/>
            <p:cNvCxnSpPr>
              <a:cxnSpLocks noChangeShapeType="1"/>
            </p:cNvCxnSpPr>
            <p:nvPr/>
          </p:nvCxnSpPr>
          <p:spPr bwMode="auto">
            <a:xfrm>
              <a:off x="703545" y="1722493"/>
              <a:ext cx="2981317" cy="15207"/>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53644" name="Double Bracket 79"/>
            <p:cNvSpPr>
              <a:spLocks noChangeArrowheads="1"/>
            </p:cNvSpPr>
            <p:nvPr/>
          </p:nvSpPr>
          <p:spPr bwMode="auto">
            <a:xfrm>
              <a:off x="611560" y="1364262"/>
              <a:ext cx="3154443" cy="746876"/>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89" name="Rectangle 88"/>
            <p:cNvSpPr/>
            <p:nvPr/>
          </p:nvSpPr>
          <p:spPr>
            <a:xfrm>
              <a:off x="3698677" y="1510998"/>
              <a:ext cx="274622"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91" name="Rectangle 90"/>
            <p:cNvSpPr/>
            <p:nvPr/>
          </p:nvSpPr>
          <p:spPr>
            <a:xfrm>
              <a:off x="4678107" y="1517350"/>
              <a:ext cx="274621"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1" name="Rectangle 130"/>
            <p:cNvSpPr/>
            <p:nvPr/>
          </p:nvSpPr>
          <p:spPr>
            <a:xfrm>
              <a:off x="5805166" y="1515763"/>
              <a:ext cx="274621"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2" name="Rectangle 131"/>
            <p:cNvSpPr/>
            <p:nvPr/>
          </p:nvSpPr>
          <p:spPr>
            <a:xfrm>
              <a:off x="6927463" y="1517350"/>
              <a:ext cx="274622"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3" name="Rectangle 132"/>
            <p:cNvSpPr/>
            <p:nvPr/>
          </p:nvSpPr>
          <p:spPr>
            <a:xfrm>
              <a:off x="5168616" y="2500407"/>
              <a:ext cx="644487" cy="524085"/>
            </a:xfrm>
            <a:prstGeom prst="rect">
              <a:avLst/>
            </a:prstGeom>
          </p:spPr>
          <p:txBody>
            <a:bodyPr wrap="none">
              <a:spAutoFit/>
            </a:bodyPr>
            <a:lstStyle/>
            <a:p>
              <a:pPr algn="l">
                <a:defRPr/>
              </a:pPr>
              <a:r>
                <a:rPr lang="en-US" dirty="0">
                  <a:effectLst>
                    <a:outerShdw blurRad="38100" dist="38100" dir="2700000" algn="tl">
                      <a:srgbClr val="000000"/>
                    </a:outerShdw>
                  </a:effectLst>
                </a:rPr>
                <a:t>, &amp;</a:t>
              </a:r>
              <a:endParaRPr lang="en-CA" dirty="0"/>
            </a:p>
          </p:txBody>
        </p:sp>
        <p:sp>
          <p:nvSpPr>
            <p:cNvPr id="134" name="Rectangle 133"/>
            <p:cNvSpPr/>
            <p:nvPr/>
          </p:nvSpPr>
          <p:spPr>
            <a:xfrm>
              <a:off x="2633527" y="2546463"/>
              <a:ext cx="273034" cy="522497"/>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5" name="Rectangle 134"/>
            <p:cNvSpPr/>
            <p:nvPr/>
          </p:nvSpPr>
          <p:spPr>
            <a:xfrm>
              <a:off x="3276426" y="2528994"/>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sp>
          <p:nvSpPr>
            <p:cNvPr id="136" name="Rectangle 135"/>
            <p:cNvSpPr/>
            <p:nvPr/>
          </p:nvSpPr>
          <p:spPr>
            <a:xfrm>
              <a:off x="4238395" y="2528994"/>
              <a:ext cx="274622" cy="522496"/>
            </a:xfrm>
            <a:prstGeom prst="rect">
              <a:avLst/>
            </a:prstGeom>
          </p:spPr>
          <p:txBody>
            <a:bodyPr wrap="none">
              <a:spAutoFit/>
            </a:bodyPr>
            <a:lstStyle/>
            <a:p>
              <a:pPr algn="l">
                <a:defRPr/>
              </a:pPr>
              <a:r>
                <a:rPr lang="en-US" dirty="0">
                  <a:effectLst>
                    <a:outerShdw blurRad="38100" dist="38100" dir="2700000" algn="tl">
                      <a:srgbClr val="000000"/>
                    </a:outerShdw>
                  </a:effectLst>
                </a:rPr>
                <a:t>,</a:t>
              </a:r>
              <a:endParaRPr lang="en-CA" dirty="0"/>
            </a:p>
          </p:txBody>
        </p:sp>
      </p:grpSp>
      <p:sp>
        <p:nvSpPr>
          <p:cNvPr id="65" name="TextBox 64"/>
          <p:cNvSpPr txBox="1">
            <a:spLocks noChangeArrowheads="1"/>
          </p:cNvSpPr>
          <p:nvPr/>
        </p:nvSpPr>
        <p:spPr bwMode="auto">
          <a:xfrm>
            <a:off x="323850" y="3197225"/>
            <a:ext cx="80645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finite sequence of the dominoes </a:t>
            </a:r>
            <a:br>
              <a:rPr lang="en-CA" altLang="en-US"/>
            </a:br>
            <a:r>
              <a:rPr lang="en-CA" altLang="en-US"/>
              <a:t>  (with repeats) so that the combined string on the top </a:t>
            </a:r>
            <a:br>
              <a:rPr lang="en-CA" altLang="en-US"/>
            </a:br>
            <a:r>
              <a:rPr lang="en-CA" altLang="en-US"/>
              <a:t>  is the same as that on the bottom</a:t>
            </a:r>
          </a:p>
          <a:p>
            <a:pPr algn="l">
              <a:buFont typeface="Arial" pitchFamily="34" charset="0"/>
              <a:buChar char="•"/>
            </a:pPr>
            <a:r>
              <a:rPr lang="en-CA" altLang="en-US"/>
              <a:t>The rest of the proof is the same, producing:</a:t>
            </a:r>
          </a:p>
        </p:txBody>
      </p:sp>
      <p:grpSp>
        <p:nvGrpSpPr>
          <p:cNvPr id="3" name="Group 52"/>
          <p:cNvGrpSpPr>
            <a:grpSpLocks/>
          </p:cNvGrpSpPr>
          <p:nvPr/>
        </p:nvGrpSpPr>
        <p:grpSpPr bwMode="auto">
          <a:xfrm>
            <a:off x="225425" y="5056188"/>
            <a:ext cx="8689975" cy="858837"/>
            <a:chOff x="226119" y="5055567"/>
            <a:chExt cx="8689281" cy="859768"/>
          </a:xfrm>
        </p:grpSpPr>
        <p:sp>
          <p:nvSpPr>
            <p:cNvPr id="153" name="Text Box 43"/>
            <p:cNvSpPr txBox="1">
              <a:spLocks noChangeArrowheads="1"/>
            </p:cNvSpPr>
            <p:nvPr/>
          </p:nvSpPr>
          <p:spPr bwMode="auto">
            <a:xfrm>
              <a:off x="229294" y="5055567"/>
              <a:ext cx="8686106" cy="460874"/>
            </a:xfrm>
            <a:prstGeom prst="rect">
              <a:avLst/>
            </a:prstGeom>
            <a:noFill/>
            <a:ln w="38100" cap="sq">
              <a:noFill/>
              <a:miter lim="800000"/>
              <a:headEnd/>
              <a:tailEnd/>
            </a:ln>
            <a:effectLst/>
          </p:spPr>
          <p:txBody>
            <a:bodyPr lIns="274320" rIns="274320">
              <a:spAutoFit/>
            </a:bodyPr>
            <a:lstStyle/>
            <a:p>
              <a:pPr algn="l">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a:effectLst>
                    <a:outerShdw blurRad="38100" dist="38100" dir="2700000" algn="tl">
                      <a:srgbClr val="000000"/>
                    </a:outerShdw>
                  </a:effectLst>
                </a:rPr>
                <a:t>*0*1*1*0*0*1*0*</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a:effectLst>
                    <a:outerShdw blurRad="38100" dist="38100" dir="2700000" algn="tl">
                      <a:srgbClr val="000000"/>
                    </a:outerShdw>
                  </a:effectLst>
                </a:rPr>
                <a:t>*0*1*0*0* …. *</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endParaRPr lang="en-US" sz="2400" dirty="0">
                <a:solidFill>
                  <a:srgbClr val="FF00FF"/>
                </a:solidFill>
                <a:effectLst>
                  <a:outerShdw blurRad="38100" dist="38100" dir="2700000" algn="tl">
                    <a:srgbClr val="000000"/>
                  </a:outerShdw>
                </a:effectLst>
              </a:endParaRPr>
            </a:p>
          </p:txBody>
        </p:sp>
        <p:sp>
          <p:nvSpPr>
            <p:cNvPr id="50" name="Text Box 43"/>
            <p:cNvSpPr txBox="1">
              <a:spLocks noChangeArrowheads="1"/>
            </p:cNvSpPr>
            <p:nvPr/>
          </p:nvSpPr>
          <p:spPr bwMode="auto">
            <a:xfrm>
              <a:off x="226119" y="5454461"/>
              <a:ext cx="8686106" cy="460874"/>
            </a:xfrm>
            <a:prstGeom prst="rect">
              <a:avLst/>
            </a:prstGeom>
            <a:noFill/>
            <a:ln w="38100" cap="sq">
              <a:noFill/>
              <a:miter lim="800000"/>
              <a:headEnd/>
              <a:tailEnd/>
            </a:ln>
            <a:effectLst/>
          </p:spPr>
          <p:txBody>
            <a:bodyPr lIns="274320" rIns="274320">
              <a:spAutoFit/>
            </a:bodyPr>
            <a:lstStyle/>
            <a:p>
              <a:pPr algn="l">
                <a:defRPr/>
              </a:pP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a:effectLst>
                    <a:outerShdw blurRad="38100" dist="38100" dir="2700000" algn="tl">
                      <a:srgbClr val="000000"/>
                    </a:outerShdw>
                  </a:effectLst>
                </a:rPr>
                <a:t>*0*1*1*0*0*1*0*</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a:effectLst>
                    <a:outerShdw blurRad="38100" dist="38100" dir="2700000" algn="tl">
                      <a:srgbClr val="000000"/>
                    </a:outerShdw>
                  </a:effectLst>
                </a:rPr>
                <a:t>*0*1*0*0* …. *</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effectLst>
                    <a:outerShdw blurRad="38100" dist="38100" dir="2700000" algn="tl">
                      <a:srgbClr val="000000"/>
                    </a:outerShdw>
                  </a:effectLst>
                </a:rPr>
                <a:t>*</a:t>
              </a:r>
              <a:r>
                <a:rPr lang="en-US" sz="2400" dirty="0">
                  <a:solidFill>
                    <a:srgbClr val="FF00FF"/>
                  </a:solidFill>
                  <a:effectLst>
                    <a:outerShdw blurRad="38100" dist="38100" dir="2700000" algn="tl">
                      <a:srgbClr val="000000"/>
                    </a:outerShdw>
                  </a:effectLst>
                </a:rPr>
                <a:t>#</a:t>
              </a:r>
              <a:r>
                <a:rPr lang="en-US" sz="2400" dirty="0">
                  <a:effectLst>
                    <a:outerShdw blurRad="38100" dist="38100" dir="2700000" algn="tl">
                      <a:srgbClr val="000000"/>
                    </a:outerShdw>
                  </a:effectLst>
                </a:rPr>
                <a:t>*</a:t>
              </a:r>
              <a:endParaRPr lang="en-US" sz="2400" dirty="0">
                <a:solidFill>
                  <a:srgbClr val="FF00FF"/>
                </a:solidFill>
                <a:effectLst>
                  <a:outerShdw blurRad="38100" dist="38100" dir="2700000" algn="tl">
                    <a:srgbClr val="000000"/>
                  </a:outerShdw>
                </a:effectLst>
              </a:endParaRPr>
            </a:p>
          </p:txBody>
        </p:sp>
        <p:cxnSp>
          <p:nvCxnSpPr>
            <p:cNvPr id="153608" name="Straight Connector 50"/>
            <p:cNvCxnSpPr>
              <a:cxnSpLocks noChangeShapeType="1"/>
            </p:cNvCxnSpPr>
            <p:nvPr/>
          </p:nvCxnSpPr>
          <p:spPr bwMode="auto">
            <a:xfrm>
              <a:off x="462493" y="5517232"/>
              <a:ext cx="7925931"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5">
                                            <p:txEl>
                                              <p:pRg st="1" end="1"/>
                                            </p:txEl>
                                          </p:spTgt>
                                        </p:tgtEl>
                                        <p:attrNameLst>
                                          <p:attrName>style.visibility</p:attrName>
                                        </p:attrNameLst>
                                      </p:cBhvr>
                                      <p:to>
                                        <p:strVal val="visible"/>
                                      </p:to>
                                    </p:set>
                                    <p:anim calcmode="lin" valueType="num">
                                      <p:cBhvr additive="base">
                                        <p:cTn id="7"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54648"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4649"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54646"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4647"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52975" y="5589588"/>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248150" y="506413"/>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grpSp>
        <p:nvGrpSpPr>
          <p:cNvPr id="6" name="Group 17"/>
          <p:cNvGrpSpPr>
            <a:grpSpLocks/>
          </p:cNvGrpSpPr>
          <p:nvPr/>
        </p:nvGrpSpPr>
        <p:grpSpPr bwMode="auto">
          <a:xfrm>
            <a:off x="1258888" y="1470025"/>
            <a:ext cx="2319337" cy="1385888"/>
            <a:chOff x="793" y="926"/>
            <a:chExt cx="1461" cy="873"/>
          </a:xfrm>
        </p:grpSpPr>
        <p:sp>
          <p:nvSpPr>
            <p:cNvPr id="154644"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54645" name="Rectangle 19"/>
            <p:cNvSpPr>
              <a:spLocks noChangeArrowheads="1"/>
            </p:cNvSpPr>
            <p:nvPr/>
          </p:nvSpPr>
          <p:spPr bwMode="auto">
            <a:xfrm>
              <a:off x="793" y="926"/>
              <a:ext cx="146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Yes M(I) halts</a:t>
              </a:r>
            </a:p>
          </p:txBody>
        </p:sp>
      </p:grpSp>
      <p:grpSp>
        <p:nvGrpSpPr>
          <p:cNvPr id="7" name="Group 24"/>
          <p:cNvGrpSpPr>
            <a:grpSpLocks/>
          </p:cNvGrpSpPr>
          <p:nvPr/>
        </p:nvGrpSpPr>
        <p:grpSpPr bwMode="auto">
          <a:xfrm>
            <a:off x="3670300" y="2606675"/>
            <a:ext cx="3349625" cy="1612900"/>
            <a:chOff x="3669803" y="3111351"/>
            <a:chExt cx="3350469" cy="1613793"/>
          </a:xfrm>
        </p:grpSpPr>
        <p:sp>
          <p:nvSpPr>
            <p:cNvPr id="154641" name="Text Box 35"/>
            <p:cNvSpPr txBox="1">
              <a:spLocks noChangeArrowheads="1"/>
            </p:cNvSpPr>
            <p:nvPr/>
          </p:nvSpPr>
          <p:spPr bwMode="auto">
            <a:xfrm>
              <a:off x="4730647" y="3111351"/>
              <a:ext cx="10717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“P” </a:t>
              </a:r>
            </a:p>
          </p:txBody>
        </p:sp>
        <p:sp>
          <p:nvSpPr>
            <p:cNvPr id="154642"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4643" name="Text Box 35"/>
            <p:cNvSpPr txBox="1">
              <a:spLocks noChangeArrowheads="1"/>
            </p:cNvSpPr>
            <p:nvPr/>
          </p:nvSpPr>
          <p:spPr bwMode="auto">
            <a:xfrm>
              <a:off x="3669803" y="3452807"/>
              <a:ext cx="33504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dominos in P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357563" cy="519113"/>
            <a:chOff x="3683000" y="4855319"/>
            <a:chExt cx="3358189" cy="519112"/>
          </a:xfrm>
        </p:grpSpPr>
        <p:sp>
          <p:nvSpPr>
            <p:cNvPr id="154639"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4640" name="Rectangle 23"/>
            <p:cNvSpPr>
              <a:spLocks noChangeArrowheads="1"/>
            </p:cNvSpPr>
            <p:nvPr/>
          </p:nvSpPr>
          <p:spPr bwMode="auto">
            <a:xfrm>
              <a:off x="3707904" y="4855319"/>
              <a:ext cx="3333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there is a solution</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25" name="Text Box 11"/>
          <p:cNvSpPr txBox="1">
            <a:spLocks noChangeArrowheads="1"/>
          </p:cNvSpPr>
          <p:nvPr/>
        </p:nvSpPr>
        <p:spPr bwMode="auto">
          <a:xfrm>
            <a:off x="8043863" y="6162675"/>
            <a:ext cx="1065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hlink"/>
                </a:solidFill>
              </a:rPr>
              <a:t>Done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0192"/>
                                        </p:tgtEl>
                                        <p:attrNameLst>
                                          <p:attrName>style.visibility</p:attrName>
                                        </p:attrNameLst>
                                      </p:cBhvr>
                                      <p:to>
                                        <p:strVal val="visible"/>
                                      </p:to>
                                    </p:set>
                                    <p:anim calcmode="lin" valueType="num">
                                      <p:cBhvr additive="base">
                                        <p:cTn id="13" dur="500" fill="hold"/>
                                        <p:tgtEl>
                                          <p:spTgt spid="50192"/>
                                        </p:tgtEl>
                                        <p:attrNameLst>
                                          <p:attrName>ppt_x</p:attrName>
                                        </p:attrNameLst>
                                      </p:cBhvr>
                                      <p:tavLst>
                                        <p:tav tm="0">
                                          <p:val>
                                            <p:strVal val="1+#ppt_w/2"/>
                                          </p:val>
                                        </p:tav>
                                        <p:tav tm="100000">
                                          <p:val>
                                            <p:strVal val="#ppt_x"/>
                                          </p:val>
                                        </p:tav>
                                      </p:tavLst>
                                    </p:anim>
                                    <p:anim calcmode="lin" valueType="num">
                                      <p:cBhvr additive="base">
                                        <p:cTn id="14"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0190"/>
                                        </p:tgtEl>
                                        <p:attrNameLst>
                                          <p:attrName>style.visibility</p:attrName>
                                        </p:attrNameLst>
                                      </p:cBhvr>
                                      <p:to>
                                        <p:strVal val="visible"/>
                                      </p:to>
                                    </p:set>
                                    <p:anim calcmode="lin" valueType="num">
                                      <p:cBhvr additive="base">
                                        <p:cTn id="23" dur="500" fill="hold"/>
                                        <p:tgtEl>
                                          <p:spTgt spid="50190"/>
                                        </p:tgtEl>
                                        <p:attrNameLst>
                                          <p:attrName>ppt_x</p:attrName>
                                        </p:attrNameLst>
                                      </p:cBhvr>
                                      <p:tavLst>
                                        <p:tav tm="0">
                                          <p:val>
                                            <p:strVal val="#ppt_x"/>
                                          </p:val>
                                        </p:tav>
                                        <p:tav tm="100000">
                                          <p:val>
                                            <p:strVal val="#ppt_x"/>
                                          </p:val>
                                        </p:tav>
                                      </p:tavLst>
                                    </p:anim>
                                    <p:anim calcmode="lin" valueType="num">
                                      <p:cBhvr additive="base">
                                        <p:cTn id="24"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9" fill="hold" grpId="0" nodeType="clickEffect">
                                  <p:stCondLst>
                                    <p:cond delay="0"/>
                                  </p:stCondLst>
                                  <p:childTnLst>
                                    <p:set>
                                      <p:cBhvr>
                                        <p:cTn id="38" dur="1" fill="hold">
                                          <p:stCondLst>
                                            <p:cond delay="0"/>
                                          </p:stCondLst>
                                        </p:cTn>
                                        <p:tgtEl>
                                          <p:spTgt spid="376838"/>
                                        </p:tgtEl>
                                        <p:attrNameLst>
                                          <p:attrName>style.visibility</p:attrName>
                                        </p:attrNameLst>
                                      </p:cBhvr>
                                      <p:to>
                                        <p:strVal val="visible"/>
                                      </p:to>
                                    </p:set>
                                    <p:anim calcmode="lin" valueType="num">
                                      <p:cBhvr additive="base">
                                        <p:cTn id="39" dur="500" fill="hold"/>
                                        <p:tgtEl>
                                          <p:spTgt spid="376838"/>
                                        </p:tgtEl>
                                        <p:attrNameLst>
                                          <p:attrName>ppt_x</p:attrName>
                                        </p:attrNameLst>
                                      </p:cBhvr>
                                      <p:tavLst>
                                        <p:tav tm="0">
                                          <p:val>
                                            <p:strVal val="0-#ppt_w/2"/>
                                          </p:val>
                                        </p:tav>
                                        <p:tav tm="100000">
                                          <p:val>
                                            <p:strVal val="#ppt_x"/>
                                          </p:val>
                                        </p:tav>
                                      </p:tavLst>
                                    </p:anim>
                                    <p:anim calcmode="lin" valueType="num">
                                      <p:cBhvr additive="base">
                                        <p:cTn id="40" dur="500" fill="hold"/>
                                        <p:tgtEl>
                                          <p:spTgt spid="376838"/>
                                        </p:tgtEl>
                                        <p:attrNameLst>
                                          <p:attrName>ppt_y</p:attrName>
                                        </p:attrNameLst>
                                      </p:cBhvr>
                                      <p:tavLst>
                                        <p:tav tm="0">
                                          <p:val>
                                            <p:strVal val="0-#ppt_h/2"/>
                                          </p:val>
                                        </p:tav>
                                        <p:tav tm="100000">
                                          <p:val>
                                            <p:strVal val="#ppt_y"/>
                                          </p:val>
                                        </p:tav>
                                      </p:tavLst>
                                    </p:anim>
                                  </p:childTnLst>
                                </p:cTn>
                              </p:par>
                              <p:par>
                                <p:cTn id="41" presetID="2" presetClass="entr" presetSubtype="9" fill="hold" grpId="0" nodeType="withEffect">
                                  <p:stCondLst>
                                    <p:cond delay="0"/>
                                  </p:stCondLst>
                                  <p:childTnLst>
                                    <p:set>
                                      <p:cBhvr>
                                        <p:cTn id="42" dur="1" fill="hold">
                                          <p:stCondLst>
                                            <p:cond delay="0"/>
                                          </p:stCondLst>
                                        </p:cTn>
                                        <p:tgtEl>
                                          <p:spTgt spid="376871"/>
                                        </p:tgtEl>
                                        <p:attrNameLst>
                                          <p:attrName>style.visibility</p:attrName>
                                        </p:attrNameLst>
                                      </p:cBhvr>
                                      <p:to>
                                        <p:strVal val="visible"/>
                                      </p:to>
                                    </p:set>
                                    <p:anim calcmode="lin" valueType="num">
                                      <p:cBhvr additive="base">
                                        <p:cTn id="43" dur="500" fill="hold"/>
                                        <p:tgtEl>
                                          <p:spTgt spid="376871"/>
                                        </p:tgtEl>
                                        <p:attrNameLst>
                                          <p:attrName>ppt_x</p:attrName>
                                        </p:attrNameLst>
                                      </p:cBhvr>
                                      <p:tavLst>
                                        <p:tav tm="0">
                                          <p:val>
                                            <p:strVal val="0-#ppt_w/2"/>
                                          </p:val>
                                        </p:tav>
                                        <p:tav tm="100000">
                                          <p:val>
                                            <p:strVal val="#ppt_x"/>
                                          </p:val>
                                        </p:tav>
                                      </p:tavLst>
                                    </p:anim>
                                    <p:anim calcmode="lin" valueType="num">
                                      <p:cBhvr additive="base">
                                        <p:cTn id="44"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1+#ppt_w/2"/>
                                          </p:val>
                                        </p:tav>
                                        <p:tav tm="100000">
                                          <p:val>
                                            <p:strVal val="#ppt_x"/>
                                          </p:val>
                                        </p:tav>
                                      </p:tavLst>
                                    </p:anim>
                                    <p:anim calcmode="lin" valueType="num">
                                      <p:cBhvr additive="base">
                                        <p:cTn id="5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6" fill="hold" nodeType="click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1+#ppt_w/2"/>
                                          </p:val>
                                        </p:tav>
                                        <p:tav tm="100000">
                                          <p:val>
                                            <p:strVal val="#ppt_x"/>
                                          </p:val>
                                        </p:tav>
                                      </p:tavLst>
                                    </p:anim>
                                    <p:anim calcmode="lin" valueType="num">
                                      <p:cBhvr additive="base">
                                        <p:cTn id="6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25">
                                            <p:txEl>
                                              <p:pRg st="0" end="0"/>
                                            </p:txEl>
                                          </p:spTgt>
                                        </p:tgtEl>
                                        <p:attrNameLst>
                                          <p:attrName>style.visibility</p:attrName>
                                        </p:attrNameLst>
                                      </p:cBhvr>
                                      <p:to>
                                        <p:strVal val="visible"/>
                                      </p:to>
                                    </p:set>
                                    <p:anim calcmode="lin" valueType="num">
                                      <p:cBhvr additive="base">
                                        <p:cTn id="6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sp>
        <p:nvSpPr>
          <p:cNvPr id="15" name="TextBox 14"/>
          <p:cNvSpPr txBox="1">
            <a:spLocks noChangeArrowheads="1"/>
          </p:cNvSpPr>
          <p:nvPr/>
        </p:nvSpPr>
        <p:spPr bwMode="auto">
          <a:xfrm>
            <a:off x="395288" y="476250"/>
            <a:ext cx="6913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input is a finite collection of tiles</a:t>
            </a:r>
          </a:p>
        </p:txBody>
      </p:sp>
      <p:sp>
        <p:nvSpPr>
          <p:cNvPr id="64" name="TextBox 63"/>
          <p:cNvSpPr txBox="1">
            <a:spLocks noChangeArrowheads="1"/>
          </p:cNvSpPr>
          <p:nvPr/>
        </p:nvSpPr>
        <p:spPr bwMode="auto">
          <a:xfrm>
            <a:off x="323850" y="2852738"/>
            <a:ext cx="80645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tiling of a finite square with these tiles without rotating them.  (with repeats)</a:t>
            </a:r>
          </a:p>
        </p:txBody>
      </p:sp>
      <p:sp>
        <p:nvSpPr>
          <p:cNvPr id="169" name="TextBox 168"/>
          <p:cNvSpPr txBox="1">
            <a:spLocks noChangeArrowheads="1"/>
          </p:cNvSpPr>
          <p:nvPr/>
        </p:nvSpPr>
        <p:spPr bwMode="auto">
          <a:xfrm>
            <a:off x="323850" y="5695950"/>
            <a:ext cx="9001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Tiling = {“</a:t>
            </a:r>
            <a:r>
              <a:rPr lang="el-GR" altLang="en-US" sz="3200">
                <a:cs typeface="Times New Roman" pitchFamily="18" charset="0"/>
              </a:rPr>
              <a:t>τ</a:t>
            </a:r>
            <a:r>
              <a:rPr lang="en-CA" altLang="en-US"/>
              <a:t>” | </a:t>
            </a:r>
            <a:r>
              <a:rPr lang="el-GR" altLang="en-US" sz="3200"/>
              <a:t>τ</a:t>
            </a:r>
            <a:r>
              <a:rPr lang="en-CA" altLang="en-US"/>
              <a:t> is a collection tiles with a solution}</a:t>
            </a:r>
          </a:p>
        </p:txBody>
      </p:sp>
      <p:sp>
        <p:nvSpPr>
          <p:cNvPr id="171" name="TextBox 170"/>
          <p:cNvSpPr txBox="1">
            <a:spLocks noChangeArrowheads="1"/>
          </p:cNvSpPr>
          <p:nvPr/>
        </p:nvSpPr>
        <p:spPr bwMode="auto">
          <a:xfrm>
            <a:off x="323850" y="6146800"/>
            <a:ext cx="8604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Tiling is undecidable</a:t>
            </a:r>
          </a:p>
        </p:txBody>
      </p:sp>
      <p:pic>
        <p:nvPicPr>
          <p:cNvPr id="159809" name="Picture 6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1125538"/>
            <a:ext cx="4076700"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pic>
        <p:nvPicPr>
          <p:cNvPr id="159810" name="Picture 6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3860800"/>
            <a:ext cx="18288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9809"/>
                                        </p:tgtEl>
                                        <p:attrNameLst>
                                          <p:attrName>style.visibility</p:attrName>
                                        </p:attrNameLst>
                                      </p:cBhvr>
                                      <p:to>
                                        <p:strVal val="visible"/>
                                      </p:to>
                                    </p:set>
                                    <p:anim calcmode="lin" valueType="num">
                                      <p:cBhvr additive="base">
                                        <p:cTn id="11" dur="500" fill="hold"/>
                                        <p:tgtEl>
                                          <p:spTgt spid="159809"/>
                                        </p:tgtEl>
                                        <p:attrNameLst>
                                          <p:attrName>ppt_x</p:attrName>
                                        </p:attrNameLst>
                                      </p:cBhvr>
                                      <p:tavLst>
                                        <p:tav tm="0">
                                          <p:val>
                                            <p:strVal val="0-#ppt_w/2"/>
                                          </p:val>
                                        </p:tav>
                                        <p:tav tm="100000">
                                          <p:val>
                                            <p:strVal val="#ppt_x"/>
                                          </p:val>
                                        </p:tav>
                                      </p:tavLst>
                                    </p:anim>
                                    <p:anim calcmode="lin" valueType="num">
                                      <p:cBhvr additive="base">
                                        <p:cTn id="12" dur="500" fill="hold"/>
                                        <p:tgtEl>
                                          <p:spTgt spid="15980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59810"/>
                                        </p:tgtEl>
                                        <p:attrNameLst>
                                          <p:attrName>style.visibility</p:attrName>
                                        </p:attrNameLst>
                                      </p:cBhvr>
                                      <p:to>
                                        <p:strVal val="visible"/>
                                      </p:to>
                                    </p:set>
                                    <p:anim calcmode="lin" valueType="num">
                                      <p:cBhvr additive="base">
                                        <p:cTn id="21" dur="500" fill="hold"/>
                                        <p:tgtEl>
                                          <p:spTgt spid="159810"/>
                                        </p:tgtEl>
                                        <p:attrNameLst>
                                          <p:attrName>ppt_x</p:attrName>
                                        </p:attrNameLst>
                                      </p:cBhvr>
                                      <p:tavLst>
                                        <p:tav tm="0">
                                          <p:val>
                                            <p:strVal val="0-#ppt_w/2"/>
                                          </p:val>
                                        </p:tav>
                                        <p:tav tm="100000">
                                          <p:val>
                                            <p:strVal val="#ppt_x"/>
                                          </p:val>
                                        </p:tav>
                                      </p:tavLst>
                                    </p:anim>
                                    <p:anim calcmode="lin" valueType="num">
                                      <p:cBhvr additive="base">
                                        <p:cTn id="22" dur="500" fill="hold"/>
                                        <p:tgtEl>
                                          <p:spTgt spid="15981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69"/>
                                        </p:tgtEl>
                                        <p:attrNameLst>
                                          <p:attrName>style.visibility</p:attrName>
                                        </p:attrNameLst>
                                      </p:cBhvr>
                                      <p:to>
                                        <p:strVal val="visible"/>
                                      </p:to>
                                    </p:set>
                                    <p:anim calcmode="lin" valueType="num">
                                      <p:cBhvr additive="base">
                                        <p:cTn id="27" dur="500" fill="hold"/>
                                        <p:tgtEl>
                                          <p:spTgt spid="169"/>
                                        </p:tgtEl>
                                        <p:attrNameLst>
                                          <p:attrName>ppt_x</p:attrName>
                                        </p:attrNameLst>
                                      </p:cBhvr>
                                      <p:tavLst>
                                        <p:tav tm="0">
                                          <p:val>
                                            <p:strVal val="0-#ppt_w/2"/>
                                          </p:val>
                                        </p:tav>
                                        <p:tav tm="100000">
                                          <p:val>
                                            <p:strVal val="#ppt_x"/>
                                          </p:val>
                                        </p:tav>
                                      </p:tavLst>
                                    </p:anim>
                                    <p:anim calcmode="lin" valueType="num">
                                      <p:cBhvr additive="base">
                                        <p:cTn id="28"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71"/>
                                        </p:tgtEl>
                                        <p:attrNameLst>
                                          <p:attrName>style.visibility</p:attrName>
                                        </p:attrNameLst>
                                      </p:cBhvr>
                                      <p:to>
                                        <p:strVal val="visible"/>
                                      </p:to>
                                    </p:set>
                                    <p:anim calcmode="lin" valueType="num">
                                      <p:cBhvr additive="base">
                                        <p:cTn id="33" dur="500" fill="hold"/>
                                        <p:tgtEl>
                                          <p:spTgt spid="171"/>
                                        </p:tgtEl>
                                        <p:attrNameLst>
                                          <p:attrName>ppt_x</p:attrName>
                                        </p:attrNameLst>
                                      </p:cBhvr>
                                      <p:tavLst>
                                        <p:tav tm="0">
                                          <p:val>
                                            <p:strVal val="0-#ppt_w/2"/>
                                          </p:val>
                                        </p:tav>
                                        <p:tav tm="100000">
                                          <p:val>
                                            <p:strVal val="#ppt_x"/>
                                          </p:val>
                                        </p:tav>
                                      </p:tavLst>
                                    </p:anim>
                                    <p:anim calcmode="lin" valueType="num">
                                      <p:cBhvr additive="base">
                                        <p:cTn id="34" dur="500" fill="hold"/>
                                        <p:tgtEl>
                                          <p:spTgt spid="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169" grpId="0"/>
      <p:bldP spid="171"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5669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669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5669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669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52975" y="5589588"/>
            <a:ext cx="4184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a:t>
            </a:r>
            <a:r>
              <a:rPr lang="el-GR" altLang="en-US" sz="2400"/>
              <a:t>τ</a:t>
            </a:r>
            <a:r>
              <a:rPr lang="en-CA" altLang="en-US" sz="2400"/>
              <a:t>” | Tiles </a:t>
            </a:r>
            <a:r>
              <a:rPr lang="el-GR" altLang="en-US" sz="2400"/>
              <a:t>τ</a:t>
            </a:r>
            <a:r>
              <a:rPr lang="en-CA" altLang="en-US" sz="2400"/>
              <a:t> have a solution}</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248150" y="506413"/>
            <a:ext cx="4225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a:t>
            </a:r>
            <a:r>
              <a:rPr lang="el-GR" altLang="en-US"/>
              <a:t>τ</a:t>
            </a:r>
            <a:r>
              <a:rPr lang="en-CA" altLang="en-US" sz="2400"/>
              <a:t>” | Tiles </a:t>
            </a:r>
            <a:r>
              <a:rPr lang="el-GR" altLang="en-US"/>
              <a:t>τ</a:t>
            </a:r>
            <a:r>
              <a:rPr lang="en-CA" altLang="en-US" sz="2400"/>
              <a:t> have a solution}</a:t>
            </a:r>
          </a:p>
        </p:txBody>
      </p:sp>
      <p:grpSp>
        <p:nvGrpSpPr>
          <p:cNvPr id="6" name="Group 17"/>
          <p:cNvGrpSpPr>
            <a:grpSpLocks/>
          </p:cNvGrpSpPr>
          <p:nvPr/>
        </p:nvGrpSpPr>
        <p:grpSpPr bwMode="auto">
          <a:xfrm>
            <a:off x="1258888" y="1470025"/>
            <a:ext cx="2319337" cy="1385888"/>
            <a:chOff x="793" y="926"/>
            <a:chExt cx="1461" cy="873"/>
          </a:xfrm>
        </p:grpSpPr>
        <p:sp>
          <p:nvSpPr>
            <p:cNvPr id="15669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56692" name="Rectangle 19"/>
            <p:cNvSpPr>
              <a:spLocks noChangeArrowheads="1"/>
            </p:cNvSpPr>
            <p:nvPr/>
          </p:nvSpPr>
          <p:spPr bwMode="auto">
            <a:xfrm>
              <a:off x="793" y="926"/>
              <a:ext cx="146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Yes M(I) halts</a:t>
              </a:r>
            </a:p>
          </p:txBody>
        </p:sp>
      </p:grpSp>
      <p:grpSp>
        <p:nvGrpSpPr>
          <p:cNvPr id="7" name="Group 24"/>
          <p:cNvGrpSpPr>
            <a:grpSpLocks/>
          </p:cNvGrpSpPr>
          <p:nvPr/>
        </p:nvGrpSpPr>
        <p:grpSpPr bwMode="auto">
          <a:xfrm>
            <a:off x="3670300" y="2606675"/>
            <a:ext cx="3349625" cy="1612900"/>
            <a:chOff x="3669382" y="3111351"/>
            <a:chExt cx="3351313" cy="1613793"/>
          </a:xfrm>
        </p:grpSpPr>
        <p:sp>
          <p:nvSpPr>
            <p:cNvPr id="156688" name="Text Box 35"/>
            <p:cNvSpPr txBox="1">
              <a:spLocks noChangeArrowheads="1"/>
            </p:cNvSpPr>
            <p:nvPr/>
          </p:nvSpPr>
          <p:spPr bwMode="auto">
            <a:xfrm>
              <a:off x="4780009" y="3111351"/>
              <a:ext cx="971269" cy="523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a:t>
              </a:r>
              <a:r>
                <a:rPr lang="el-GR" altLang="en-US"/>
                <a:t>τ</a:t>
              </a:r>
              <a:r>
                <a:rPr lang="en-US" altLang="en-US" sz="2400"/>
                <a:t>”</a:t>
              </a:r>
            </a:p>
          </p:txBody>
        </p:sp>
        <p:sp>
          <p:nvSpPr>
            <p:cNvPr id="156689"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6690" name="Text Box 35"/>
            <p:cNvSpPr txBox="1">
              <a:spLocks noChangeArrowheads="1"/>
            </p:cNvSpPr>
            <p:nvPr/>
          </p:nvSpPr>
          <p:spPr bwMode="auto">
            <a:xfrm>
              <a:off x="3669382" y="3452852"/>
              <a:ext cx="3351313" cy="1262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Tiles in </a:t>
              </a:r>
              <a:r>
                <a:rPr lang="el-GR" altLang="en-US" dirty="0"/>
                <a:t>τ</a:t>
              </a:r>
              <a:r>
                <a:rPr lang="en-US" altLang="en-US" sz="2400" dirty="0"/>
                <a:t>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357563" cy="519113"/>
            <a:chOff x="3683000" y="4855319"/>
            <a:chExt cx="3358189" cy="519112"/>
          </a:xfrm>
        </p:grpSpPr>
        <p:sp>
          <p:nvSpPr>
            <p:cNvPr id="156686"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6687" name="Rectangle 23"/>
            <p:cNvSpPr>
              <a:spLocks noChangeArrowheads="1"/>
            </p:cNvSpPr>
            <p:nvPr/>
          </p:nvSpPr>
          <p:spPr bwMode="auto">
            <a:xfrm>
              <a:off x="3707904" y="4855319"/>
              <a:ext cx="3333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there is a solution</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a:grpSpLocks/>
          </p:cNvGrpSpPr>
          <p:nvPr/>
        </p:nvGrpSpPr>
        <p:grpSpPr bwMode="auto">
          <a:xfrm>
            <a:off x="228600" y="2349500"/>
            <a:ext cx="8686800" cy="1776413"/>
            <a:chOff x="228600" y="2349500"/>
            <a:chExt cx="8686800" cy="1776413"/>
          </a:xfrm>
        </p:grpSpPr>
        <p:sp>
          <p:nvSpPr>
            <p:cNvPr id="1351723" name="Text Box 43"/>
            <p:cNvSpPr txBox="1">
              <a:spLocks noChangeArrowheads="1"/>
            </p:cNvSpPr>
            <p:nvPr/>
          </p:nvSpPr>
          <p:spPr bwMode="auto">
            <a:xfrm>
              <a:off x="228600" y="2349500"/>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configuration of the TM as a string</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giving the contents of the tape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and the current state inserted where the head is.</a:t>
              </a:r>
            </a:p>
          </p:txBody>
        </p:sp>
        <p:sp>
          <p:nvSpPr>
            <p:cNvPr id="23" name="Text Box 43"/>
            <p:cNvSpPr txBox="1">
              <a:spLocks noChangeArrowheads="1"/>
            </p:cNvSpPr>
            <p:nvPr/>
          </p:nvSpPr>
          <p:spPr bwMode="auto">
            <a:xfrm>
              <a:off x="2854325" y="3663950"/>
              <a:ext cx="3086100" cy="461963"/>
            </a:xfrm>
            <a:prstGeom prst="rect">
              <a:avLst/>
            </a:prstGeom>
            <a:noFill/>
            <a:ln w="38100" cap="sq">
              <a:noFill/>
              <a:miter lim="800000"/>
              <a:headEnd/>
              <a:tailEnd/>
            </a:ln>
            <a:effectLst/>
          </p:spPr>
          <p:txBody>
            <a:bodyPr lIns="274320" rIns="274320">
              <a:spAutoFit/>
            </a:bodyPr>
            <a:lstStyle/>
            <a:p>
              <a:pPr algn="l">
                <a:defRPr/>
              </a:pP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10010</a:t>
              </a:r>
              <a:endParaRPr lang="en-US" sz="2400" dirty="0">
                <a:effectLst>
                  <a:outerShdw blurRad="38100" dist="38100" dir="2700000" algn="tl">
                    <a:srgbClr val="000000"/>
                  </a:outerShdw>
                </a:effectLst>
              </a:endParaRPr>
            </a:p>
          </p:txBody>
        </p:sp>
      </p:gr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grpSp>
        <p:nvGrpSpPr>
          <p:cNvPr id="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5771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73188"/>
          </a:xfrm>
          <a:prstGeom prst="rect">
            <a:avLst/>
          </a:prstGeom>
          <a:noFill/>
          <a:ln w="38100" cap="sq">
            <a:noFill/>
            <a:miter lim="800000"/>
            <a:headEnd/>
            <a:tailEnd/>
          </a:ln>
          <a:effectLst/>
        </p:spPr>
        <p:txBody>
          <a:bodyPr lIns="274320" rIns="274320">
            <a:spAutoFit/>
          </a:bodyPr>
          <a:lstStyle/>
          <a:p>
            <a:pPr algn="l">
              <a:buFontTx/>
              <a:buChar char="•"/>
              <a:defRPr/>
            </a:pPr>
            <a:r>
              <a:rPr lang="en-US">
                <a:effectLst>
                  <a:outerShdw blurRad="38100" dist="38100" dir="2700000" algn="tl">
                    <a:srgbClr val="000000"/>
                  </a:outerShdw>
                </a:effectLst>
              </a:rPr>
              <a:t>Encode the halting computation of M on I with time T </a:t>
            </a:r>
            <a:br>
              <a:rPr lang="en-US">
                <a:effectLst>
                  <a:outerShdw blurRad="38100" dist="38100" dir="2700000" algn="tl">
                    <a:srgbClr val="000000"/>
                  </a:outerShdw>
                </a:effectLst>
              </a:rPr>
            </a:br>
            <a:r>
              <a:rPr lang="en-US">
                <a:effectLst>
                  <a:outerShdw blurRad="38100" dist="38100" dir="2700000" algn="tl">
                    <a:srgbClr val="000000"/>
                  </a:outerShdw>
                </a:effectLst>
              </a:rPr>
              <a:t>  as a list configurations on separate lines</a:t>
            </a:r>
            <a:br>
              <a:rPr lang="en-US">
                <a:effectLst>
                  <a:outerShdw blurRad="38100" dist="38100" dir="2700000" algn="tl">
                    <a:srgbClr val="000000"/>
                  </a:outerShdw>
                </a:effectLst>
              </a:rPr>
            </a:br>
            <a:r>
              <a:rPr lang="en-US">
                <a:effectLst>
                  <a:outerShdw blurRad="38100" dist="38100" dir="2700000" algn="tl">
                    <a:srgbClr val="000000"/>
                  </a:outerShdw>
                </a:effectLst>
              </a:rPr>
              <a:t>  padded with blanks to form a square.</a:t>
            </a:r>
          </a:p>
        </p:txBody>
      </p:sp>
      <p:sp>
        <p:nvSpPr>
          <p:cNvPr id="28" name="Text Box 43"/>
          <p:cNvSpPr txBox="1">
            <a:spLocks noChangeArrowheads="1"/>
          </p:cNvSpPr>
          <p:nvPr/>
        </p:nvSpPr>
        <p:spPr bwMode="auto">
          <a:xfrm>
            <a:off x="228600" y="3792538"/>
            <a:ext cx="8686800" cy="3378200"/>
          </a:xfrm>
          <a:prstGeom prst="rect">
            <a:avLst/>
          </a:prstGeom>
          <a:noFill/>
          <a:ln w="38100" cap="sq">
            <a:noFill/>
            <a:miter lim="800000"/>
            <a:headEnd/>
            <a:tailEnd/>
          </a:ln>
          <a:effectLst/>
        </p:spPr>
        <p:txBody>
          <a:bodyPr lIns="274320" rIns="274320">
            <a:spAutoFit/>
          </a:bodyPr>
          <a:lstStyle/>
          <a:p>
            <a:pPr algn="l">
              <a:defRPr/>
            </a:pPr>
            <a:r>
              <a:rPr lang="en-US" sz="1400">
                <a:solidFill>
                  <a:srgbClr val="FF00FF"/>
                </a:solidFill>
                <a:effectLst>
                  <a:outerShdw blurRad="38100" dist="38100" dir="2700000" algn="tl">
                    <a:srgbClr val="000000"/>
                  </a:outerShdw>
                </a:effectLst>
              </a:rPr>
              <a:t> </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start </a:t>
            </a:r>
            <a:r>
              <a:rPr lang="en-US" sz="2400">
                <a:effectLst>
                  <a:outerShdw blurRad="38100" dist="38100" dir="2700000" algn="tl">
                    <a:srgbClr val="000000"/>
                  </a:outerShdw>
                </a:effectLst>
              </a:rPr>
              <a:t>0110010bbbbbbb</a:t>
            </a:r>
            <a:r>
              <a:rPr lang="en-US" sz="2400">
                <a:solidFill>
                  <a:srgbClr val="FF00FF"/>
                </a:solidFill>
                <a:effectLst>
                  <a:outerShdw blurRad="38100" dist="38100" dir="2700000" algn="tl">
                    <a:srgbClr val="000000"/>
                  </a:outerShdw>
                </a:effectLst>
              </a:rPr>
              <a:t>#</a:t>
            </a:r>
            <a:endParaRPr lang="en-US" sz="2400">
              <a:effectLst>
                <a:outerShdw blurRad="38100" dist="38100" dir="2700000" algn="tl">
                  <a:srgbClr val="000000"/>
                </a:outerShdw>
              </a:effectLst>
            </a:endParaRP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3</a:t>
            </a:r>
            <a:r>
              <a:rPr lang="en-US" sz="2400">
                <a:effectLst>
                  <a:outerShdw blurRad="38100" dist="38100" dir="2700000" algn="tl">
                    <a:srgbClr val="000000"/>
                  </a:outerShdw>
                </a:effectLst>
              </a:rPr>
              <a:t>010010bbbbbbbbb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7</a:t>
            </a:r>
            <a:r>
              <a:rPr lang="en-US" sz="2400">
                <a:effectLst>
                  <a:outerShdw blurRad="38100" dist="38100" dir="2700000" algn="tl">
                    <a:srgbClr val="000000"/>
                  </a:outerShdw>
                </a:effectLst>
              </a:rPr>
              <a:t>10010bbbbbbbbb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100</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6</a:t>
            </a:r>
            <a:r>
              <a:rPr lang="en-US" sz="2400">
                <a:effectLst>
                  <a:outerShdw blurRad="38100" dist="38100" dir="2700000" algn="tl">
                    <a:srgbClr val="000000"/>
                  </a:outerShdw>
                </a:effectLst>
              </a:rPr>
              <a:t>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 …. bbbbbbbbbbbb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accept</a:t>
            </a:r>
            <a:r>
              <a:rPr lang="en-US" sz="2400">
                <a:effectLst>
                  <a:outerShdw blurRad="38100" dist="38100" dir="2700000" algn="tl">
                    <a:srgbClr val="000000"/>
                  </a:outerShdw>
                </a:effectLst>
              </a:rPr>
              <a:t>bbbbbbbbbbbbb</a:t>
            </a:r>
            <a:r>
              <a:rPr lang="en-US" sz="2400">
                <a:solidFill>
                  <a:srgbClr val="FF00FF"/>
                </a:solidFill>
                <a:effectLst>
                  <a:outerShdw blurRad="38100" dist="38100" dir="2700000" algn="tl">
                    <a:srgbClr val="000000"/>
                  </a:outerShdw>
                </a:effectLst>
              </a:rPr>
              <a:t>#</a:t>
            </a:r>
          </a:p>
          <a:p>
            <a:pPr algn="l">
              <a:defRPr/>
            </a:pPr>
            <a:r>
              <a:rPr lang="en-US" sz="500">
                <a:solidFill>
                  <a:srgbClr val="FF00FF"/>
                </a:solidFill>
                <a:effectLst>
                  <a:outerShdw blurRad="38100" dist="38100" dir="2700000" algn="tl">
                    <a:srgbClr val="000000"/>
                  </a:outerShdw>
                </a:effectLst>
              </a:rPr>
              <a:t> </a:t>
            </a:r>
            <a:r>
              <a:rPr lang="en-US" sz="2400">
                <a:solidFill>
                  <a:srgbClr val="FF00FF"/>
                </a:solidFill>
                <a:effectLst>
                  <a:outerShdw blurRad="38100" dist="38100" dir="2700000" algn="tl">
                    <a:srgbClr val="000000"/>
                  </a:outerShdw>
                </a:effectLst>
              </a:rPr>
              <a:t>###################</a:t>
            </a:r>
          </a:p>
          <a:p>
            <a:pPr algn="l">
              <a:defRPr/>
            </a:pPr>
            <a:endParaRPr lang="en-US" sz="2400">
              <a:solidFill>
                <a:srgbClr val="FF00FF"/>
              </a:solidFill>
              <a:effectLst>
                <a:outerShdw blurRad="38100" dist="38100" dir="2700000" algn="tl">
                  <a:srgbClr val="000000"/>
                </a:outerShdw>
              </a:effectLst>
            </a:endParaRP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grpSp>
        <p:nvGrpSpPr>
          <p:cNvPr id="158725"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5874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pic>
        <p:nvPicPr>
          <p:cNvPr id="162846" name="Picture 3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4163" y="5170488"/>
            <a:ext cx="1681162" cy="164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sp>
        <p:nvSpPr>
          <p:cNvPr id="2" name="Text Box 43"/>
          <p:cNvSpPr txBox="1">
            <a:spLocks noChangeArrowheads="1"/>
          </p:cNvSpPr>
          <p:nvPr/>
        </p:nvSpPr>
        <p:spPr bwMode="auto">
          <a:xfrm>
            <a:off x="3779838" y="3789363"/>
            <a:ext cx="5616575" cy="1373187"/>
          </a:xfrm>
          <a:prstGeom prst="rect">
            <a:avLst/>
          </a:prstGeom>
          <a:noFill/>
          <a:ln w="38100" cap="sq">
            <a:noFill/>
            <a:miter lim="800000"/>
            <a:headEnd/>
            <a:tailEnd/>
          </a:ln>
          <a:effectLst/>
        </p:spPr>
        <p:txBody>
          <a:bodyPr lIns="274320" rIns="274320">
            <a:spAutoFit/>
          </a:bodyPr>
          <a:lstStyle/>
          <a:p>
            <a:pPr algn="l">
              <a:buFontTx/>
              <a:buChar char="•"/>
              <a:defRPr/>
            </a:pPr>
            <a:r>
              <a:rPr lang="en-US">
                <a:effectLst>
                  <a:outerShdw blurRad="38100" dist="38100" dir="2700000" algn="tl">
                    <a:srgbClr val="000000"/>
                  </a:outerShdw>
                </a:effectLst>
              </a:rPr>
              <a:t>Form a collection of tiles to capture the ways that these characters can fit together.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xEl>
                                              <p:pRg st="1" end="1"/>
                                            </p:txEl>
                                          </p:spTgt>
                                        </p:tgtEl>
                                        <p:attrNameLst>
                                          <p:attrName>style.visibility</p:attrName>
                                        </p:attrNameLst>
                                      </p:cBhvr>
                                      <p:to>
                                        <p:strVal val="visible"/>
                                      </p:to>
                                    </p:set>
                                    <p:anim calcmode="lin" valueType="num">
                                      <p:cBhvr additive="base">
                                        <p:cTn id="11"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8">
                                            <p:txEl>
                                              <p:pRg st="0" end="0"/>
                                            </p:txEl>
                                          </p:spTgt>
                                        </p:tgtEl>
                                        <p:attrNameLst>
                                          <p:attrName>style.visibility</p:attrName>
                                        </p:attrNameLst>
                                      </p:cBhvr>
                                      <p:to>
                                        <p:strVal val="visible"/>
                                      </p:to>
                                    </p:set>
                                    <p:anim calcmode="lin" valueType="num">
                                      <p:cBhvr additive="base">
                                        <p:cTn id="15"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8">
                                            <p:txEl>
                                              <p:pRg st="2" end="2"/>
                                            </p:txEl>
                                          </p:spTgt>
                                        </p:tgtEl>
                                        <p:attrNameLst>
                                          <p:attrName>style.visibility</p:attrName>
                                        </p:attrNameLst>
                                      </p:cBhvr>
                                      <p:to>
                                        <p:strVal val="visible"/>
                                      </p:to>
                                    </p:set>
                                    <p:anim calcmode="lin" valueType="num">
                                      <p:cBhvr additive="base">
                                        <p:cTn id="19" dur="500" fill="hold"/>
                                        <p:tgtEl>
                                          <p:spTgt spid="2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8">
                                            <p:txEl>
                                              <p:pRg st="3" end="3"/>
                                            </p:txEl>
                                          </p:spTgt>
                                        </p:tgtEl>
                                        <p:attrNameLst>
                                          <p:attrName>style.visibility</p:attrName>
                                        </p:attrNameLst>
                                      </p:cBhvr>
                                      <p:to>
                                        <p:strVal val="visible"/>
                                      </p:to>
                                    </p:set>
                                    <p:anim calcmode="lin" valueType="num">
                                      <p:cBhvr additive="base">
                                        <p:cTn id="23" dur="500" fill="hold"/>
                                        <p:tgtEl>
                                          <p:spTgt spid="28">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8">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8">
                                            <p:txEl>
                                              <p:pRg st="4" end="4"/>
                                            </p:txEl>
                                          </p:spTgt>
                                        </p:tgtEl>
                                        <p:attrNameLst>
                                          <p:attrName>style.visibility</p:attrName>
                                        </p:attrNameLst>
                                      </p:cBhvr>
                                      <p:to>
                                        <p:strVal val="visible"/>
                                      </p:to>
                                    </p:set>
                                    <p:anim calcmode="lin" valueType="num">
                                      <p:cBhvr additive="base">
                                        <p:cTn id="27" dur="500" fill="hold"/>
                                        <p:tgtEl>
                                          <p:spTgt spid="28">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8">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8">
                                            <p:txEl>
                                              <p:pRg st="5" end="5"/>
                                            </p:txEl>
                                          </p:spTgt>
                                        </p:tgtEl>
                                        <p:attrNameLst>
                                          <p:attrName>style.visibility</p:attrName>
                                        </p:attrNameLst>
                                      </p:cBhvr>
                                      <p:to>
                                        <p:strVal val="visible"/>
                                      </p:to>
                                    </p:set>
                                    <p:anim calcmode="lin" valueType="num">
                                      <p:cBhvr additive="base">
                                        <p:cTn id="31" dur="500" fill="hold"/>
                                        <p:tgtEl>
                                          <p:spTgt spid="2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8">
                                            <p:txEl>
                                              <p:pRg st="6" end="6"/>
                                            </p:txEl>
                                          </p:spTgt>
                                        </p:tgtEl>
                                        <p:attrNameLst>
                                          <p:attrName>style.visibility</p:attrName>
                                        </p:attrNameLst>
                                      </p:cBhvr>
                                      <p:to>
                                        <p:strVal val="visible"/>
                                      </p:to>
                                    </p:set>
                                    <p:anim calcmode="lin" valueType="num">
                                      <p:cBhvr additive="base">
                                        <p:cTn id="35" dur="500" fill="hold"/>
                                        <p:tgtEl>
                                          <p:spTgt spid="2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8">
                                            <p:txEl>
                                              <p:pRg st="7" end="7"/>
                                            </p:txEl>
                                          </p:spTgt>
                                        </p:tgtEl>
                                        <p:attrNameLst>
                                          <p:attrName>style.visibility</p:attrName>
                                        </p:attrNameLst>
                                      </p:cBhvr>
                                      <p:to>
                                        <p:strVal val="visible"/>
                                      </p:to>
                                    </p:set>
                                    <p:anim calcmode="lin" valueType="num">
                                      <p:cBhvr additive="base">
                                        <p:cTn id="39" dur="500" fill="hold"/>
                                        <p:tgtEl>
                                          <p:spTgt spid="2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2">
                                            <p:txEl>
                                              <p:pRg st="0" end="0"/>
                                            </p:txEl>
                                          </p:spTgt>
                                        </p:tgtEl>
                                        <p:attrNameLst>
                                          <p:attrName>style.visibility</p:attrName>
                                        </p:attrNameLst>
                                      </p:cBhvr>
                                      <p:to>
                                        <p:strVal val="visible"/>
                                      </p:to>
                                    </p:set>
                                    <p:anim calcmode="lin" valueType="num">
                                      <p:cBhvr additive="base">
                                        <p:cTn id="45"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62846"/>
                                        </p:tgtEl>
                                        <p:attrNameLst>
                                          <p:attrName>style.visibility</p:attrName>
                                        </p:attrNameLst>
                                      </p:cBhvr>
                                      <p:to>
                                        <p:strVal val="visible"/>
                                      </p:to>
                                    </p:set>
                                    <p:anim calcmode="lin" valueType="num">
                                      <p:cBhvr additive="base">
                                        <p:cTn id="49" dur="500" fill="hold"/>
                                        <p:tgtEl>
                                          <p:spTgt spid="162846"/>
                                        </p:tgtEl>
                                        <p:attrNameLst>
                                          <p:attrName>ppt_x</p:attrName>
                                        </p:attrNameLst>
                                      </p:cBhvr>
                                      <p:tavLst>
                                        <p:tav tm="0">
                                          <p:val>
                                            <p:strVal val="#ppt_x"/>
                                          </p:val>
                                        </p:tav>
                                        <p:tav tm="100000">
                                          <p:val>
                                            <p:strVal val="#ppt_x"/>
                                          </p:val>
                                        </p:tav>
                                      </p:tavLst>
                                    </p:anim>
                                    <p:anim calcmode="lin" valueType="num">
                                      <p:cBhvr additive="base">
                                        <p:cTn id="50" dur="500" fill="hold"/>
                                        <p:tgtEl>
                                          <p:spTgt spid="1628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Text Box 3"/>
          <p:cNvSpPr txBox="1">
            <a:spLocks noChangeArrowheads="1"/>
          </p:cNvSpPr>
          <p:nvPr/>
        </p:nvSpPr>
        <p:spPr bwMode="auto">
          <a:xfrm>
            <a:off x="2527300" y="115888"/>
            <a:ext cx="4110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Context Free Grammars</a:t>
            </a:r>
          </a:p>
        </p:txBody>
      </p:sp>
      <p:sp>
        <p:nvSpPr>
          <p:cNvPr id="159747"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2"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{&lt;G,I&gt;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{&lt;G,G'&gt; | L(G) = L(G')}</a:t>
            </a:r>
          </a:p>
        </p:txBody>
      </p:sp>
      <p:sp>
        <p:nvSpPr>
          <p:cNvPr id="48146" name="Rectangle 18"/>
          <p:cNvSpPr>
            <a:spLocks noChangeArrowheads="1"/>
          </p:cNvSpPr>
          <p:nvPr/>
        </p:nvSpPr>
        <p:spPr bwMode="auto">
          <a:xfrm>
            <a:off x="179388" y="1417638"/>
            <a:ext cx="2025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48148" name="Rectangle 20"/>
          <p:cNvSpPr>
            <a:spLocks noChangeArrowheads="1"/>
          </p:cNvSpPr>
          <p:nvPr/>
        </p:nvSpPr>
        <p:spPr bwMode="auto">
          <a:xfrm>
            <a:off x="1908175" y="501332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3" name="Text Box 6"/>
          <p:cNvSpPr txBox="1">
            <a:spLocks noChangeArrowheads="1"/>
          </p:cNvSpPr>
          <p:nvPr/>
        </p:nvSpPr>
        <p:spPr bwMode="auto">
          <a:xfrm>
            <a:off x="1239838" y="56610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8" name="TextBox 7"/>
          <p:cNvSpPr txBox="1">
            <a:spLocks noChangeArrowheads="1"/>
          </p:cNvSpPr>
          <p:nvPr/>
        </p:nvSpPr>
        <p:spPr bwMode="auto">
          <a:xfrm>
            <a:off x="8101013" y="2011363"/>
            <a:ext cx="358775"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4400">
                <a:solidFill>
                  <a:srgbClr val="FF0000"/>
                </a:solidFill>
              </a:rPr>
              <a:t>?</a:t>
            </a:r>
          </a:p>
        </p:txBody>
      </p:sp>
      <p:sp>
        <p:nvSpPr>
          <p:cNvPr id="9" name="TextBox 8"/>
          <p:cNvSpPr txBox="1">
            <a:spLocks noChangeArrowheads="1"/>
          </p:cNvSpPr>
          <p:nvPr/>
        </p:nvSpPr>
        <p:spPr bwMode="auto">
          <a:xfrm>
            <a:off x="6084888" y="1854200"/>
            <a:ext cx="1800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8146"/>
                                        </p:tgtEl>
                                        <p:attrNameLst>
                                          <p:attrName>style.visibility</p:attrName>
                                        </p:attrNameLst>
                                      </p:cBhvr>
                                      <p:to>
                                        <p:strVal val="visible"/>
                                      </p:to>
                                    </p:set>
                                    <p:anim calcmode="lin" valueType="num">
                                      <p:cBhvr additive="base">
                                        <p:cTn id="11" dur="500" fill="hold"/>
                                        <p:tgtEl>
                                          <p:spTgt spid="48146"/>
                                        </p:tgtEl>
                                        <p:attrNameLst>
                                          <p:attrName>ppt_x</p:attrName>
                                        </p:attrNameLst>
                                      </p:cBhvr>
                                      <p:tavLst>
                                        <p:tav tm="0">
                                          <p:val>
                                            <p:strVal val="0-#ppt_w/2"/>
                                          </p:val>
                                        </p:tav>
                                        <p:tav tm="100000">
                                          <p:val>
                                            <p:strVal val="#ppt_x"/>
                                          </p:val>
                                        </p:tav>
                                      </p:tavLst>
                                    </p:anim>
                                    <p:anim calcmode="lin" valueType="num">
                                      <p:cBhvr additive="base">
                                        <p:cTn id="12" dur="500" fill="hold"/>
                                        <p:tgtEl>
                                          <p:spTgt spid="4814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8148"/>
                                        </p:tgtEl>
                                        <p:attrNameLst>
                                          <p:attrName>style.visibility</p:attrName>
                                        </p:attrNameLst>
                                      </p:cBhvr>
                                      <p:to>
                                        <p:strVal val="visible"/>
                                      </p:to>
                                    </p:set>
                                    <p:anim calcmode="lin" valueType="num">
                                      <p:cBhvr additive="base">
                                        <p:cTn id="15" dur="500" fill="hold"/>
                                        <p:tgtEl>
                                          <p:spTgt spid="48148"/>
                                        </p:tgtEl>
                                        <p:attrNameLst>
                                          <p:attrName>ppt_x</p:attrName>
                                        </p:attrNameLst>
                                      </p:cBhvr>
                                      <p:tavLst>
                                        <p:tav tm="0">
                                          <p:val>
                                            <p:strVal val="0-#ppt_w/2"/>
                                          </p:val>
                                        </p:tav>
                                        <p:tav tm="100000">
                                          <p:val>
                                            <p:strVal val="#ppt_x"/>
                                          </p:val>
                                        </p:tav>
                                      </p:tavLst>
                                    </p:anim>
                                    <p:anim calcmode="lin" valueType="num">
                                      <p:cBhvr additive="base">
                                        <p:cTn id="16" dur="500" fill="hold"/>
                                        <p:tgtEl>
                                          <p:spTgt spid="48148"/>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2">
                                            <p:txEl>
                                              <p:pRg st="1" end="1"/>
                                            </p:txEl>
                                          </p:spTgt>
                                        </p:tgtEl>
                                        <p:attrNameLst>
                                          <p:attrName>style.visibility</p:attrName>
                                        </p:attrNameLst>
                                      </p:cBhvr>
                                      <p:to>
                                        <p:strVal val="visible"/>
                                      </p:to>
                                    </p:set>
                                    <p:anim calcmode="lin" valueType="num">
                                      <p:cBhvr additive="base">
                                        <p:cTn id="21"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2">
                                            <p:txEl>
                                              <p:pRg st="2" end="2"/>
                                            </p:txEl>
                                          </p:spTgt>
                                        </p:tgtEl>
                                        <p:attrNameLst>
                                          <p:attrName>style.visibility</p:attrName>
                                        </p:attrNameLst>
                                      </p:cBhvr>
                                      <p:to>
                                        <p:strVal val="visible"/>
                                      </p:to>
                                    </p:set>
                                    <p:anim calcmode="lin" valueType="num">
                                      <p:cBhvr additive="base">
                                        <p:cTn id="2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2">
                                            <p:txEl>
                                              <p:pRg st="3" end="3"/>
                                            </p:txEl>
                                          </p:spTgt>
                                        </p:tgtEl>
                                        <p:attrNameLst>
                                          <p:attrName>style.visibility</p:attrName>
                                        </p:attrNameLst>
                                      </p:cBhvr>
                                      <p:to>
                                        <p:strVal val="visible"/>
                                      </p:to>
                                    </p:set>
                                    <p:anim calcmode="lin" valueType="num">
                                      <p:cBhvr additive="base">
                                        <p:cTn id="33"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0-#ppt_w/2"/>
                                          </p:val>
                                        </p:tav>
                                        <p:tav tm="100000">
                                          <p:val>
                                            <p:strVal val="#ppt_x"/>
                                          </p:val>
                                        </p:tav>
                                      </p:tavLst>
                                    </p:anim>
                                    <p:anim calcmode="lin" valueType="num">
                                      <p:cBhvr additive="base">
                                        <p:cTn id="4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1+#ppt_w/2"/>
                                          </p:val>
                                        </p:tav>
                                        <p:tav tm="100000">
                                          <p:val>
                                            <p:strVal val="#ppt_x"/>
                                          </p:val>
                                        </p:tav>
                                      </p:tavLst>
                                    </p:anim>
                                    <p:anim calcmode="lin" valueType="num">
                                      <p:cBhvr additive="base">
                                        <p:cTn id="4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1+#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6" grpId="0"/>
      <p:bldP spid="48148" grpId="0"/>
      <p:bldP spid="3" grpId="0" autoUpdateAnimBg="0"/>
      <p:bldP spid="8"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78851"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9220"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221"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9222"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9223"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224"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9225"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9226" name="Text Box 3"/>
          <p:cNvSpPr txBox="1">
            <a:spLocks noChangeArrowheads="1"/>
          </p:cNvSpPr>
          <p:nvPr/>
        </p:nvSpPr>
        <p:spPr bwMode="auto">
          <a:xfrm>
            <a:off x="2792886" y="115888"/>
            <a:ext cx="35788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Decide vs Recognize</a:t>
            </a: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8" name="Text Box 6"/>
          <p:cNvSpPr txBox="1">
            <a:spLocks noChangeArrowheads="1"/>
          </p:cNvSpPr>
          <p:nvPr/>
        </p:nvSpPr>
        <p:spPr bwMode="auto">
          <a:xfrm>
            <a:off x="3406775" y="4803775"/>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a:p>
            <a:pPr algn="l"/>
            <a:r>
              <a:rPr lang="en-US" altLang="en-US" sz="2400"/>
              <a:t>{“M” | M halts empty string}</a:t>
            </a:r>
          </a:p>
          <a:p>
            <a:pPr algn="l"/>
            <a:r>
              <a:rPr lang="en-US" altLang="en-US" sz="2400"/>
              <a:t>{“M” | </a:t>
            </a:r>
            <a:r>
              <a:rPr lang="en-US" altLang="en-US" sz="2400">
                <a:cs typeface="Times New Roman" pitchFamily="18" charset="0"/>
                <a:sym typeface="Symbol" pitchFamily="18" charset="2"/>
              </a:rPr>
              <a:t>I, M halts on I</a:t>
            </a:r>
            <a:r>
              <a:rPr lang="en-US" altLang="en-US" sz="2400"/>
              <a:t>}</a:t>
            </a:r>
          </a:p>
          <a:p>
            <a:pPr algn="l"/>
            <a:r>
              <a:rPr lang="en-US" altLang="en-US" sz="2400">
                <a:sym typeface="Symbol" pitchFamily="18" charset="2"/>
              </a:rPr>
              <a:t> </a:t>
            </a:r>
            <a:r>
              <a:rPr lang="en-US" altLang="en-US" sz="2400"/>
              <a:t>TM M</a:t>
            </a:r>
            <a:r>
              <a:rPr lang="en-US" altLang="en-US" sz="2400" baseline="30000"/>
              <a:t>* </a:t>
            </a:r>
            <a:r>
              <a:rPr lang="en-US" altLang="en-US" sz="2400"/>
              <a:t>{I | M</a:t>
            </a:r>
            <a:r>
              <a:rPr lang="en-US" altLang="en-US" sz="2400" baseline="30000"/>
              <a:t>*</a:t>
            </a:r>
            <a:r>
              <a:rPr lang="en-US" altLang="en-US" sz="2400"/>
              <a:t> halts on I}</a:t>
            </a:r>
          </a:p>
        </p:txBody>
      </p:sp>
      <p:sp>
        <p:nvSpPr>
          <p:cNvPr id="14" name="Text Box 16"/>
          <p:cNvSpPr txBox="1">
            <a:spLocks noChangeArrowheads="1"/>
          </p:cNvSpPr>
          <p:nvPr/>
        </p:nvSpPr>
        <p:spPr bwMode="auto">
          <a:xfrm>
            <a:off x="1979613"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solidFill>
                  <a:schemeClr val="accent2"/>
                </a:solidFill>
              </a:rPr>
              <a:t>≤</a:t>
            </a:r>
            <a:r>
              <a:rPr lang="en-US" altLang="en-US" sz="2400" i="1">
                <a:solidFill>
                  <a:schemeClr val="accent2"/>
                </a:solidFill>
              </a:rPr>
              <a:t> </a:t>
            </a:r>
          </a:p>
        </p:txBody>
      </p:sp>
      <p:sp>
        <p:nvSpPr>
          <p:cNvPr id="15" name="Text Box 16"/>
          <p:cNvSpPr txBox="1">
            <a:spLocks noChangeArrowheads="1"/>
          </p:cNvSpPr>
          <p:nvPr/>
        </p:nvSpPr>
        <p:spPr bwMode="auto">
          <a:xfrm>
            <a:off x="7524750" y="5559425"/>
            <a:ext cx="18716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rPr>
              <a:t>≤</a:t>
            </a:r>
            <a:r>
              <a:rPr lang="en-US" altLang="en-US" sz="2400" i="1">
                <a:solidFill>
                  <a:schemeClr val="accent2"/>
                </a:solidFill>
              </a:rPr>
              <a:t>  Halting  </a:t>
            </a:r>
          </a:p>
        </p:txBody>
      </p:sp>
      <p:sp>
        <p:nvSpPr>
          <p:cNvPr id="9231"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232"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1+#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6" presetClass="path" presetSubtype="0" accel="50000" decel="50000" fill="hold" grpId="1" nodeType="clickEffect">
                                  <p:stCondLst>
                                    <p:cond delay="0"/>
                                  </p:stCondLst>
                                  <p:childTnLst>
                                    <p:animMotion origin="layout" path="M -4.16667E-6 -4.81481E-6 L -0.4059 -0.52476 " pathEditMode="relative" rAng="0" ptsTypes="AA">
                                      <p:cBhvr>
                                        <p:cTn id="20" dur="1000" fill="hold"/>
                                        <p:tgtEl>
                                          <p:spTgt spid="18"/>
                                        </p:tgtEl>
                                        <p:attrNameLst>
                                          <p:attrName>ppt_x</p:attrName>
                                          <p:attrName>ppt_y</p:attrName>
                                        </p:attrNameLst>
                                      </p:cBhvr>
                                      <p:rCtr x="-20295" y="-26250"/>
                                    </p:animMotion>
                                  </p:childTnLst>
                                </p:cTn>
                              </p:par>
                              <p:par>
                                <p:cTn id="21" presetID="1" presetClass="exit" presetSubtype="0" fill="hold" grpId="0" nodeType="withEffect">
                                  <p:stCondLst>
                                    <p:cond delay="0"/>
                                  </p:stCondLst>
                                  <p:childTnLst>
                                    <p:set>
                                      <p:cBhvr>
                                        <p:cTn id="22" dur="1" fill="hold">
                                          <p:stCondLst>
                                            <p:cond delay="0"/>
                                          </p:stCondLst>
                                        </p:cTn>
                                        <p:tgtEl>
                                          <p:spTgt spid="788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1" grpId="0"/>
      <p:bldP spid="18" grpId="0"/>
      <p:bldP spid="18" grpId="1"/>
      <p:bldP spid="14" grpId="0"/>
      <p:bldP spid="1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algn="l"/>
            <a:r>
              <a:rPr lang="en-US" altLang="en-US" sz="2400">
                <a:sym typeface="Symbol" pitchFamily="18" charset="2"/>
              </a:rPr>
              <a:t>   </a:t>
            </a:r>
            <a:r>
              <a:rPr lang="en-US" altLang="en-US" sz="2400"/>
              <a:t> </a:t>
            </a:r>
            <a:r>
              <a:rPr lang="en-US" altLang="en-US" sz="2400" i="1"/>
              <a:t>CA</a:t>
            </a:r>
          </a:p>
          <a:p>
            <a:pPr algn="l"/>
            <a:r>
              <a:rPr lang="en-US" altLang="en-US" sz="2400"/>
              <a:t>   </a:t>
            </a:r>
            <a:r>
              <a:rPr lang="en-US" altLang="en-US" sz="2400">
                <a:sym typeface="Symbol" pitchFamily="18" charset="2"/>
              </a:rPr>
              <a:t></a:t>
            </a:r>
            <a:r>
              <a:rPr lang="en-US" altLang="en-US" sz="2400"/>
              <a:t> </a:t>
            </a:r>
            <a:r>
              <a:rPr lang="en-US" altLang="en-US" sz="2400" i="1"/>
              <a:t>TT</a:t>
            </a:r>
          </a:p>
        </p:txBody>
      </p:sp>
      <p:sp>
        <p:nvSpPr>
          <p:cNvPr id="16077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algn="l"/>
            <a:r>
              <a:rPr lang="en-US" altLang="en-US" sz="2400">
                <a:sym typeface="Symbol" pitchFamily="18" charset="2"/>
              </a:rPr>
              <a:t>   </a:t>
            </a:r>
            <a:r>
              <a:rPr lang="en-US" altLang="en-US" sz="2400"/>
              <a:t> </a:t>
            </a:r>
            <a:r>
              <a:rPr lang="en-US" altLang="en-US" sz="2400" i="1"/>
              <a:t>BT</a:t>
            </a:r>
          </a:p>
          <a:p>
            <a:pPr algn="l"/>
            <a:r>
              <a:rPr lang="en-US" altLang="en-US" sz="2400"/>
              <a:t>   </a:t>
            </a:r>
            <a:r>
              <a:rPr lang="en-US" altLang="en-US" sz="2400">
                <a:sym typeface="Symbol" pitchFamily="18" charset="2"/>
              </a:rPr>
              <a:t></a:t>
            </a:r>
            <a:r>
              <a:rPr lang="en-US" altLang="en-US" sz="2400"/>
              <a:t> </a:t>
            </a:r>
            <a:r>
              <a:rPr lang="en-US" altLang="en-US" sz="2400" i="1"/>
              <a:t>a</a:t>
            </a:r>
          </a:p>
        </p:txBody>
      </p:sp>
      <p:sp>
        <p:nvSpPr>
          <p:cNvPr id="16077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algn="l"/>
            <a:r>
              <a:rPr lang="en-US" altLang="en-US" sz="2400">
                <a:sym typeface="Symbol" pitchFamily="18" charset="2"/>
              </a:rPr>
              <a:t>   </a:t>
            </a:r>
            <a:r>
              <a:rPr lang="en-US" altLang="en-US" sz="2400"/>
              <a:t> </a:t>
            </a:r>
            <a:r>
              <a:rPr lang="en-US" altLang="en-US" sz="2400" i="1"/>
              <a:t>BC</a:t>
            </a:r>
          </a:p>
          <a:p>
            <a:pPr algn="l"/>
            <a:r>
              <a:rPr lang="en-US" altLang="en-US" sz="2400"/>
              <a:t>   </a:t>
            </a:r>
            <a:r>
              <a:rPr lang="en-US" altLang="en-US" sz="2400">
                <a:sym typeface="Symbol" pitchFamily="18" charset="2"/>
              </a:rPr>
              <a:t></a:t>
            </a:r>
            <a:r>
              <a:rPr lang="en-US" altLang="en-US" sz="2400"/>
              <a:t> </a:t>
            </a:r>
            <a:r>
              <a:rPr lang="en-US" altLang="en-US" sz="2400" i="1"/>
              <a:t>b</a:t>
            </a:r>
          </a:p>
          <a:p>
            <a:pPr algn="l"/>
            <a:r>
              <a:rPr lang="en-US" altLang="en-US" sz="2400">
                <a:sym typeface="Symbol" pitchFamily="18" charset="2"/>
              </a:rPr>
              <a:t>   </a:t>
            </a:r>
            <a:r>
              <a:rPr lang="en-US" altLang="en-US" sz="2400"/>
              <a:t> </a:t>
            </a:r>
            <a:r>
              <a:rPr lang="en-US" altLang="en-US" sz="2400" i="1"/>
              <a:t>e</a:t>
            </a:r>
          </a:p>
        </p:txBody>
      </p:sp>
      <p:sp>
        <p:nvSpPr>
          <p:cNvPr id="16077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C </a:t>
            </a:r>
            <a:r>
              <a:rPr lang="en-US" altLang="en-US" sz="2400">
                <a:sym typeface="Symbol" pitchFamily="18" charset="2"/>
              </a:rPr>
              <a:t></a:t>
            </a:r>
            <a:r>
              <a:rPr lang="en-US" altLang="en-US" sz="2400"/>
              <a:t> </a:t>
            </a:r>
            <a:r>
              <a:rPr lang="en-US" altLang="en-US" sz="2400" i="1"/>
              <a:t>CB</a:t>
            </a:r>
          </a:p>
          <a:p>
            <a:pPr algn="l"/>
            <a:r>
              <a:rPr lang="en-US" altLang="en-US" sz="2400">
                <a:sym typeface="Symbol" pitchFamily="18" charset="2"/>
              </a:rPr>
              <a:t>   </a:t>
            </a:r>
            <a:r>
              <a:rPr lang="en-US" altLang="en-US" sz="2400"/>
              <a:t> </a:t>
            </a:r>
            <a:r>
              <a:rPr lang="en-US" altLang="en-US" sz="2400" i="1"/>
              <a:t>AC</a:t>
            </a:r>
          </a:p>
          <a:p>
            <a:pPr algn="l"/>
            <a:r>
              <a:rPr lang="en-US" altLang="en-US" sz="2400"/>
              <a:t>   </a:t>
            </a:r>
            <a:r>
              <a:rPr lang="en-US" altLang="en-US" sz="2400">
                <a:sym typeface="Symbol" pitchFamily="18" charset="2"/>
              </a:rPr>
              <a:t></a:t>
            </a:r>
            <a:r>
              <a:rPr lang="en-US" altLang="en-US" sz="2400"/>
              <a:t> </a:t>
            </a:r>
            <a:r>
              <a:rPr lang="en-US" altLang="en-US" sz="2400" i="1"/>
              <a:t>c </a:t>
            </a:r>
          </a:p>
          <a:p>
            <a:pPr algn="l"/>
            <a:r>
              <a:rPr lang="en-US" altLang="en-US" sz="2400">
                <a:sym typeface="Symbol" pitchFamily="18" charset="2"/>
              </a:rPr>
              <a:t>   </a:t>
            </a:r>
            <a:r>
              <a:rPr lang="en-US" altLang="en-US" sz="2400"/>
              <a:t> </a:t>
            </a:r>
            <a:r>
              <a:rPr lang="en-US" altLang="en-US" sz="2400" i="1"/>
              <a:t>d</a:t>
            </a:r>
          </a:p>
        </p:txBody>
      </p:sp>
      <p:sp>
        <p:nvSpPr>
          <p:cNvPr id="1867784" name="Text Box 8"/>
          <p:cNvSpPr txBox="1">
            <a:spLocks noChangeArrowheads="1"/>
          </p:cNvSpPr>
          <p:nvPr/>
        </p:nvSpPr>
        <p:spPr bwMode="auto">
          <a:xfrm>
            <a:off x="152400" y="2943225"/>
            <a:ext cx="27574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Ask Little Bird:</a:t>
            </a:r>
          </a:p>
          <a:p>
            <a:pPr algn="l">
              <a:buFontTx/>
              <a:buChar char="•"/>
            </a:pPr>
            <a:r>
              <a:rPr lang="en-US" altLang="en-US"/>
              <a:t>For first rule</a:t>
            </a:r>
          </a:p>
          <a:p>
            <a:pPr algn="l">
              <a:buFontTx/>
              <a:buChar char="•"/>
            </a:pPr>
            <a:r>
              <a:rPr lang="en-US" altLang="en-US"/>
              <a:t>For the split.</a:t>
            </a:r>
          </a:p>
          <a:p>
            <a:pPr algn="l"/>
            <a:endParaRPr lang="en-US" altLang="en-US"/>
          </a:p>
        </p:txBody>
      </p:sp>
      <p:grpSp>
        <p:nvGrpSpPr>
          <p:cNvPr id="160775" name="Group 23"/>
          <p:cNvGrpSpPr>
            <a:grpSpLocks/>
          </p:cNvGrpSpPr>
          <p:nvPr/>
        </p:nvGrpSpPr>
        <p:grpSpPr bwMode="auto">
          <a:xfrm>
            <a:off x="76200" y="2209800"/>
            <a:ext cx="4403725" cy="579438"/>
            <a:chOff x="48" y="1392"/>
            <a:chExt cx="2774" cy="365"/>
          </a:xfrm>
        </p:grpSpPr>
        <p:sp>
          <p:nvSpPr>
            <p:cNvPr id="160788"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Input</a:t>
              </a:r>
              <a:r>
                <a:rPr lang="en-US" altLang="en-US"/>
                <a:t>: </a:t>
              </a:r>
            </a:p>
          </p:txBody>
        </p:sp>
        <p:sp>
          <p:nvSpPr>
            <p:cNvPr id="160789"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7802" name="Line 26"/>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7" name="Text Box 27"/>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d   a </a:t>
            </a:r>
          </a:p>
        </p:txBody>
      </p:sp>
      <p:grpSp>
        <p:nvGrpSpPr>
          <p:cNvPr id="160778" name="Group 28"/>
          <p:cNvGrpSpPr>
            <a:grpSpLocks/>
          </p:cNvGrpSpPr>
          <p:nvPr/>
        </p:nvGrpSpPr>
        <p:grpSpPr bwMode="auto">
          <a:xfrm>
            <a:off x="4038600" y="6200775"/>
            <a:ext cx="3470275" cy="581025"/>
            <a:chOff x="2544" y="3906"/>
            <a:chExt cx="2186" cy="366"/>
          </a:xfrm>
        </p:grpSpPr>
        <p:sp>
          <p:nvSpPr>
            <p:cNvPr id="160786" name="Text Box 2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a   e   a</a:t>
              </a:r>
            </a:p>
          </p:txBody>
        </p:sp>
        <p:sp>
          <p:nvSpPr>
            <p:cNvPr id="160787" name="Text Box 3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   d   b </a:t>
              </a:r>
            </a:p>
          </p:txBody>
        </p:sp>
      </p:grpSp>
      <p:sp>
        <p:nvSpPr>
          <p:cNvPr id="160779" name="Text Box 45"/>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grpSp>
        <p:nvGrpSpPr>
          <p:cNvPr id="4" name="Group 46"/>
          <p:cNvGrpSpPr>
            <a:grpSpLocks/>
          </p:cNvGrpSpPr>
          <p:nvPr/>
        </p:nvGrpSpPr>
        <p:grpSpPr bwMode="auto">
          <a:xfrm>
            <a:off x="5462588" y="2819400"/>
            <a:ext cx="2055812" cy="731838"/>
            <a:chOff x="3441" y="1776"/>
            <a:chExt cx="1295" cy="461"/>
          </a:xfrm>
        </p:grpSpPr>
        <p:sp>
          <p:nvSpPr>
            <p:cNvPr id="160782" name="Text Box 47"/>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 </a:t>
              </a:r>
            </a:p>
          </p:txBody>
        </p:sp>
        <p:sp>
          <p:nvSpPr>
            <p:cNvPr id="160783" name="Text Box 48"/>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0784" name="Line 49"/>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5" name="Line 50"/>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0781" name="Text Box 3"/>
          <p:cNvSpPr txBox="1">
            <a:spLocks noChangeArrowheads="1"/>
          </p:cNvSpPr>
          <p:nvPr/>
        </p:nvSpPr>
        <p:spPr bwMode="auto">
          <a:xfrm>
            <a:off x="3040063" y="-26988"/>
            <a:ext cx="33353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CFG G Generates I</a:t>
            </a:r>
          </a:p>
          <a:p>
            <a:r>
              <a:rPr lang="en-US" altLang="en-US" sz="2000">
                <a:solidFill>
                  <a:schemeClr val="tx2"/>
                </a:solidFill>
              </a:rPr>
              <a:t>(Parsing)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7784">
                                            <p:txEl>
                                              <p:pRg st="0" end="0"/>
                                            </p:txEl>
                                          </p:spTgt>
                                        </p:tgtEl>
                                        <p:attrNameLst>
                                          <p:attrName>style.visibility</p:attrName>
                                        </p:attrNameLst>
                                      </p:cBhvr>
                                      <p:to>
                                        <p:strVal val="visible"/>
                                      </p:to>
                                    </p:set>
                                    <p:anim calcmode="lin" valueType="num">
                                      <p:cBhvr additive="base">
                                        <p:cTn id="7" dur="500" fill="hold"/>
                                        <p:tgtEl>
                                          <p:spTgt spid="18677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77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7784">
                                            <p:txEl>
                                              <p:pRg st="1" end="1"/>
                                            </p:txEl>
                                          </p:spTgt>
                                        </p:tgtEl>
                                        <p:attrNameLst>
                                          <p:attrName>style.visibility</p:attrName>
                                        </p:attrNameLst>
                                      </p:cBhvr>
                                      <p:to>
                                        <p:strVal val="visible"/>
                                      </p:to>
                                    </p:set>
                                    <p:anim calcmode="lin" valueType="num">
                                      <p:cBhvr additive="base">
                                        <p:cTn id="13" dur="500" fill="hold"/>
                                        <p:tgtEl>
                                          <p:spTgt spid="186778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778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7784">
                                            <p:txEl>
                                              <p:pRg st="2" end="2"/>
                                            </p:txEl>
                                          </p:spTgt>
                                        </p:tgtEl>
                                        <p:attrNameLst>
                                          <p:attrName>style.visibility</p:attrName>
                                        </p:attrNameLst>
                                      </p:cBhvr>
                                      <p:to>
                                        <p:strVal val="visible"/>
                                      </p:to>
                                    </p:set>
                                    <p:anim calcmode="lin" valueType="num">
                                      <p:cBhvr additive="base">
                                        <p:cTn id="23" dur="500" fill="hold"/>
                                        <p:tgtEl>
                                          <p:spTgt spid="186778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7784">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867802"/>
                                        </p:tgtEl>
                                        <p:attrNameLst>
                                          <p:attrName>style.visibility</p:attrName>
                                        </p:attrNameLst>
                                      </p:cBhvr>
                                      <p:to>
                                        <p:strVal val="visible"/>
                                      </p:to>
                                    </p:set>
                                    <p:anim calcmode="lin" valueType="num">
                                      <p:cBhvr additive="base">
                                        <p:cTn id="27" dur="500" fill="hold"/>
                                        <p:tgtEl>
                                          <p:spTgt spid="1867802"/>
                                        </p:tgtEl>
                                        <p:attrNameLst>
                                          <p:attrName>ppt_x</p:attrName>
                                        </p:attrNameLst>
                                      </p:cBhvr>
                                      <p:tavLst>
                                        <p:tav tm="0">
                                          <p:val>
                                            <p:strVal val="#ppt_x"/>
                                          </p:val>
                                        </p:tav>
                                        <p:tav tm="100000">
                                          <p:val>
                                            <p:strVal val="#ppt_x"/>
                                          </p:val>
                                        </p:tav>
                                      </p:tavLst>
                                    </p:anim>
                                    <p:anim calcmode="lin" valueType="num">
                                      <p:cBhvr additive="base">
                                        <p:cTn id="28" dur="500" fill="hold"/>
                                        <p:tgtEl>
                                          <p:spTgt spid="18678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802"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algn="l"/>
            <a:r>
              <a:rPr lang="en-US" altLang="en-US" sz="2400">
                <a:sym typeface="Symbol" pitchFamily="18" charset="2"/>
              </a:rPr>
              <a:t>   </a:t>
            </a:r>
            <a:r>
              <a:rPr lang="en-US" altLang="en-US" sz="2400"/>
              <a:t> </a:t>
            </a:r>
            <a:r>
              <a:rPr lang="en-US" altLang="en-US" sz="2400" i="1"/>
              <a:t>CA</a:t>
            </a:r>
          </a:p>
          <a:p>
            <a:pPr algn="l"/>
            <a:r>
              <a:rPr lang="en-US" altLang="en-US" sz="2400"/>
              <a:t>   </a:t>
            </a:r>
            <a:r>
              <a:rPr lang="en-US" altLang="en-US" sz="2400">
                <a:sym typeface="Symbol" pitchFamily="18" charset="2"/>
              </a:rPr>
              <a:t></a:t>
            </a:r>
            <a:r>
              <a:rPr lang="en-US" altLang="en-US" sz="2400"/>
              <a:t> </a:t>
            </a:r>
            <a:r>
              <a:rPr lang="en-US" altLang="en-US" sz="2400" i="1"/>
              <a:t>TT</a:t>
            </a:r>
          </a:p>
        </p:txBody>
      </p:sp>
      <p:sp>
        <p:nvSpPr>
          <p:cNvPr id="16179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algn="l"/>
            <a:r>
              <a:rPr lang="en-US" altLang="en-US" sz="2400">
                <a:sym typeface="Symbol" pitchFamily="18" charset="2"/>
              </a:rPr>
              <a:t>   </a:t>
            </a:r>
            <a:r>
              <a:rPr lang="en-US" altLang="en-US" sz="2400"/>
              <a:t> </a:t>
            </a:r>
            <a:r>
              <a:rPr lang="en-US" altLang="en-US" sz="2400" i="1"/>
              <a:t>BT</a:t>
            </a:r>
          </a:p>
          <a:p>
            <a:pPr algn="l"/>
            <a:r>
              <a:rPr lang="en-US" altLang="en-US" sz="2400"/>
              <a:t>   </a:t>
            </a:r>
            <a:r>
              <a:rPr lang="en-US" altLang="en-US" sz="2400">
                <a:sym typeface="Symbol" pitchFamily="18" charset="2"/>
              </a:rPr>
              <a:t></a:t>
            </a:r>
            <a:r>
              <a:rPr lang="en-US" altLang="en-US" sz="2400"/>
              <a:t> </a:t>
            </a:r>
            <a:r>
              <a:rPr lang="en-US" altLang="en-US" sz="2400" i="1"/>
              <a:t>a</a:t>
            </a:r>
          </a:p>
        </p:txBody>
      </p:sp>
      <p:sp>
        <p:nvSpPr>
          <p:cNvPr id="16179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algn="l"/>
            <a:r>
              <a:rPr lang="en-US" altLang="en-US" sz="2400">
                <a:sym typeface="Symbol" pitchFamily="18" charset="2"/>
              </a:rPr>
              <a:t>   </a:t>
            </a:r>
            <a:r>
              <a:rPr lang="en-US" altLang="en-US" sz="2400"/>
              <a:t> </a:t>
            </a:r>
            <a:r>
              <a:rPr lang="en-US" altLang="en-US" sz="2400" i="1"/>
              <a:t>BC</a:t>
            </a:r>
          </a:p>
          <a:p>
            <a:pPr algn="l"/>
            <a:r>
              <a:rPr lang="en-US" altLang="en-US" sz="2400"/>
              <a:t>   </a:t>
            </a:r>
            <a:r>
              <a:rPr lang="en-US" altLang="en-US" sz="2400">
                <a:sym typeface="Symbol" pitchFamily="18" charset="2"/>
              </a:rPr>
              <a:t></a:t>
            </a:r>
            <a:r>
              <a:rPr lang="en-US" altLang="en-US" sz="2400"/>
              <a:t> </a:t>
            </a:r>
            <a:r>
              <a:rPr lang="en-US" altLang="en-US" sz="2400" i="1"/>
              <a:t>b</a:t>
            </a:r>
          </a:p>
          <a:p>
            <a:pPr algn="l"/>
            <a:r>
              <a:rPr lang="en-US" altLang="en-US" sz="2400">
                <a:sym typeface="Symbol" pitchFamily="18" charset="2"/>
              </a:rPr>
              <a:t>   </a:t>
            </a:r>
            <a:r>
              <a:rPr lang="en-US" altLang="en-US" sz="2400"/>
              <a:t> </a:t>
            </a:r>
            <a:r>
              <a:rPr lang="en-US" altLang="en-US" sz="2400" i="1"/>
              <a:t>e</a:t>
            </a:r>
          </a:p>
        </p:txBody>
      </p:sp>
      <p:sp>
        <p:nvSpPr>
          <p:cNvPr id="16179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algn="l"/>
            <a:r>
              <a:rPr lang="en-US" altLang="en-US" sz="2400">
                <a:sym typeface="Symbol" pitchFamily="18" charset="2"/>
              </a:rPr>
              <a:t>   </a:t>
            </a:r>
            <a:r>
              <a:rPr lang="en-US" altLang="en-US" sz="2400"/>
              <a:t> </a:t>
            </a:r>
            <a:r>
              <a:rPr lang="en-US" altLang="en-US" sz="2400" i="1"/>
              <a:t>AC</a:t>
            </a:r>
          </a:p>
          <a:p>
            <a:pPr algn="l"/>
            <a:r>
              <a:rPr lang="en-US" altLang="en-US" sz="2400"/>
              <a:t>   </a:t>
            </a:r>
            <a:r>
              <a:rPr lang="en-US" altLang="en-US" sz="2400">
                <a:sym typeface="Symbol" pitchFamily="18" charset="2"/>
              </a:rPr>
              <a:t></a:t>
            </a:r>
            <a:r>
              <a:rPr lang="en-US" altLang="en-US" sz="2400"/>
              <a:t> </a:t>
            </a:r>
            <a:r>
              <a:rPr lang="en-US" altLang="en-US" sz="2400" i="1"/>
              <a:t>c </a:t>
            </a:r>
          </a:p>
          <a:p>
            <a:pPr algn="l"/>
            <a:r>
              <a:rPr lang="en-US" altLang="en-US" sz="2400">
                <a:sym typeface="Symbol" pitchFamily="18" charset="2"/>
              </a:rPr>
              <a:t>   </a:t>
            </a:r>
            <a:r>
              <a:rPr lang="en-US" altLang="en-US" sz="2400"/>
              <a:t> </a:t>
            </a:r>
            <a:r>
              <a:rPr lang="en-US" altLang="en-US" sz="2400" i="1"/>
              <a:t>d</a:t>
            </a:r>
          </a:p>
        </p:txBody>
      </p:sp>
      <p:sp>
        <p:nvSpPr>
          <p:cNvPr id="1868807" name="Text Box 7"/>
          <p:cNvSpPr txBox="1">
            <a:spLocks noChangeArrowheads="1"/>
          </p:cNvSpPr>
          <p:nvPr/>
        </p:nvSpPr>
        <p:spPr bwMode="auto">
          <a:xfrm>
            <a:off x="152400" y="2957513"/>
            <a:ext cx="4275138"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Ask left friend:</a:t>
            </a:r>
          </a:p>
          <a:p>
            <a:pPr algn="l">
              <a:buFontTx/>
              <a:buChar char="•"/>
            </a:pPr>
            <a:r>
              <a:rPr lang="en-US" altLang="en-US"/>
              <a:t>Instance: </a:t>
            </a:r>
            <a:r>
              <a:rPr lang="en-US" altLang="en-US" i="1"/>
              <a:t>C</a:t>
            </a:r>
            <a:r>
              <a:rPr lang="en-US" altLang="en-US"/>
              <a:t> </a:t>
            </a:r>
            <a:r>
              <a:rPr lang="en-US" altLang="en-US">
                <a:sym typeface="Symbol" pitchFamily="18" charset="2"/>
              </a:rPr>
              <a:t></a:t>
            </a:r>
            <a:r>
              <a:rPr lang="en-US" altLang="en-US"/>
              <a:t>  </a:t>
            </a:r>
            <a:r>
              <a:rPr lang="en-US" altLang="en-US" i="1"/>
              <a:t>baeaadb</a:t>
            </a:r>
            <a:endParaRPr lang="en-US" altLang="en-US" i="1">
              <a:solidFill>
                <a:schemeClr val="accent1"/>
              </a:solidFill>
            </a:endParaRPr>
          </a:p>
          <a:p>
            <a:pPr algn="l">
              <a:buFontTx/>
              <a:buChar char="•"/>
            </a:pPr>
            <a:r>
              <a:rPr lang="en-US" altLang="en-US"/>
              <a:t>Solution: Left parsing</a:t>
            </a:r>
          </a:p>
        </p:txBody>
      </p:sp>
      <p:grpSp>
        <p:nvGrpSpPr>
          <p:cNvPr id="161799" name="Group 41"/>
          <p:cNvGrpSpPr>
            <a:grpSpLocks/>
          </p:cNvGrpSpPr>
          <p:nvPr/>
        </p:nvGrpSpPr>
        <p:grpSpPr bwMode="auto">
          <a:xfrm>
            <a:off x="76200" y="2209800"/>
            <a:ext cx="4403725" cy="579438"/>
            <a:chOff x="48" y="1392"/>
            <a:chExt cx="2774" cy="365"/>
          </a:xfrm>
        </p:grpSpPr>
        <p:sp>
          <p:nvSpPr>
            <p:cNvPr id="161846" name="Text Box 42"/>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Input</a:t>
              </a:r>
              <a:r>
                <a:rPr lang="en-US" altLang="en-US"/>
                <a:t>: </a:t>
              </a:r>
            </a:p>
          </p:txBody>
        </p:sp>
        <p:sp>
          <p:nvSpPr>
            <p:cNvPr id="161847" name="Rectangle 43"/>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8859" name="Line 59"/>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1801" name="Group 61"/>
          <p:cNvGrpSpPr>
            <a:grpSpLocks/>
          </p:cNvGrpSpPr>
          <p:nvPr/>
        </p:nvGrpSpPr>
        <p:grpSpPr bwMode="auto">
          <a:xfrm>
            <a:off x="4038600" y="6200775"/>
            <a:ext cx="3470275" cy="581025"/>
            <a:chOff x="2544" y="3906"/>
            <a:chExt cx="2186" cy="366"/>
          </a:xfrm>
        </p:grpSpPr>
        <p:sp>
          <p:nvSpPr>
            <p:cNvPr id="161844" name="Text Box 6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a   e   a</a:t>
              </a:r>
            </a:p>
          </p:txBody>
        </p:sp>
        <p:sp>
          <p:nvSpPr>
            <p:cNvPr id="161845" name="Text Box 6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   d   b </a:t>
              </a:r>
            </a:p>
          </p:txBody>
        </p:sp>
      </p:grpSp>
      <p:sp>
        <p:nvSpPr>
          <p:cNvPr id="161802" name="Text Box 66"/>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 </a:t>
            </a:r>
          </a:p>
        </p:txBody>
      </p:sp>
      <p:grpSp>
        <p:nvGrpSpPr>
          <p:cNvPr id="4" name="Group 104"/>
          <p:cNvGrpSpPr>
            <a:grpSpLocks/>
          </p:cNvGrpSpPr>
          <p:nvPr/>
        </p:nvGrpSpPr>
        <p:grpSpPr bwMode="auto">
          <a:xfrm>
            <a:off x="5867400" y="2381250"/>
            <a:ext cx="3133725" cy="4398963"/>
            <a:chOff x="3696" y="1500"/>
            <a:chExt cx="1974" cy="2771"/>
          </a:xfrm>
        </p:grpSpPr>
        <p:sp>
          <p:nvSpPr>
            <p:cNvPr id="161837" name="Text Box 64"/>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grpSp>
          <p:nvGrpSpPr>
            <p:cNvPr id="161838" name="Group 71"/>
            <p:cNvGrpSpPr>
              <a:grpSpLocks/>
            </p:cNvGrpSpPr>
            <p:nvPr/>
          </p:nvGrpSpPr>
          <p:grpSpPr bwMode="auto">
            <a:xfrm>
              <a:off x="3696" y="1776"/>
              <a:ext cx="1974" cy="2495"/>
              <a:chOff x="3696" y="1776"/>
              <a:chExt cx="1974" cy="2495"/>
            </a:xfrm>
          </p:grpSpPr>
          <p:sp>
            <p:nvSpPr>
              <p:cNvPr id="161839" name="Text Box 6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d   a </a:t>
                </a:r>
              </a:p>
            </p:txBody>
          </p:sp>
          <p:grpSp>
            <p:nvGrpSpPr>
              <p:cNvPr id="161840" name="Group 70"/>
              <p:cNvGrpSpPr>
                <a:grpSpLocks/>
              </p:cNvGrpSpPr>
              <p:nvPr/>
            </p:nvGrpSpPr>
            <p:grpSpPr bwMode="auto">
              <a:xfrm>
                <a:off x="3696" y="1776"/>
                <a:ext cx="1040" cy="450"/>
                <a:chOff x="3696" y="1776"/>
                <a:chExt cx="1040" cy="450"/>
              </a:xfrm>
            </p:grpSpPr>
            <p:sp>
              <p:nvSpPr>
                <p:cNvPr id="161841" name="Text Box 67"/>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42" name="Line 68"/>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3" name="Line 69"/>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7" name="Group 72"/>
          <p:cNvGrpSpPr>
            <a:grpSpLocks/>
          </p:cNvGrpSpPr>
          <p:nvPr/>
        </p:nvGrpSpPr>
        <p:grpSpPr bwMode="auto">
          <a:xfrm>
            <a:off x="3976688" y="3429000"/>
            <a:ext cx="3390900" cy="2971800"/>
            <a:chOff x="2505" y="2160"/>
            <a:chExt cx="2136" cy="1872"/>
          </a:xfrm>
        </p:grpSpPr>
        <p:sp>
          <p:nvSpPr>
            <p:cNvPr id="161806" name="Text Box 73"/>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07" name="Text Box 74"/>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08" name="Text Box 75"/>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1809" name="Text Box 76"/>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10" name="Text Box 77"/>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1811" name="Text Box 78"/>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1812" name="Text Box 79"/>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1813" name="Text Box 80"/>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14" name="Text Box 81"/>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1815" name="Text Box 82"/>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1816" name="Text Box 83"/>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1817" name="Text Box 84"/>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1818" name="Line 85"/>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19" name="Line 86"/>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0" name="Line 87"/>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1" name="Line 88"/>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2" name="Line 89"/>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3" name="Line 90"/>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4" name="Line 91"/>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5" name="Line 92"/>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6" name="Line 93"/>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7" name="Line 94"/>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8" name="Line 95"/>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9" name="Line 96"/>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0" name="Line 97"/>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1" name="Line 98"/>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2" name="Line 99"/>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3" name="Line 100"/>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4" name="Line 101"/>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5" name="Line 102"/>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6" name="Line 103"/>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1805" name="Text Box 3"/>
          <p:cNvSpPr txBox="1">
            <a:spLocks noChangeArrowheads="1"/>
          </p:cNvSpPr>
          <p:nvPr/>
        </p:nvSpPr>
        <p:spPr bwMode="auto">
          <a:xfrm>
            <a:off x="3040063" y="-26988"/>
            <a:ext cx="33353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CFG G Generates I</a:t>
            </a:r>
          </a:p>
          <a:p>
            <a:r>
              <a:rPr lang="en-US" altLang="en-US" sz="2000">
                <a:solidFill>
                  <a:schemeClr val="tx2"/>
                </a:solidFill>
              </a:rPr>
              <a:t>(Parsing)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8807">
                                            <p:txEl>
                                              <p:pRg st="0" end="0"/>
                                            </p:txEl>
                                          </p:spTgt>
                                        </p:tgtEl>
                                        <p:attrNameLst>
                                          <p:attrName>style.visibility</p:attrName>
                                        </p:attrNameLst>
                                      </p:cBhvr>
                                      <p:to>
                                        <p:strVal val="visible"/>
                                      </p:to>
                                    </p:set>
                                    <p:anim calcmode="lin" valueType="num">
                                      <p:cBhvr additive="base">
                                        <p:cTn id="7" dur="500" fill="hold"/>
                                        <p:tgtEl>
                                          <p:spTgt spid="18688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880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8807">
                                            <p:txEl>
                                              <p:pRg st="1" end="1"/>
                                            </p:txEl>
                                          </p:spTgt>
                                        </p:tgtEl>
                                        <p:attrNameLst>
                                          <p:attrName>style.visibility</p:attrName>
                                        </p:attrNameLst>
                                      </p:cBhvr>
                                      <p:to>
                                        <p:strVal val="visible"/>
                                      </p:to>
                                    </p:set>
                                    <p:anim calcmode="lin" valueType="num">
                                      <p:cBhvr additive="base">
                                        <p:cTn id="13" dur="500" fill="hold"/>
                                        <p:tgtEl>
                                          <p:spTgt spid="18688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8807">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par>
                                <p:cTn id="19" presetID="2" presetClass="exit" presetSubtype="4" fill="hold" grpId="0" nodeType="withEffect">
                                  <p:stCondLst>
                                    <p:cond delay="0"/>
                                  </p:stCondLst>
                                  <p:childTnLst>
                                    <p:anim calcmode="lin" valueType="num">
                                      <p:cBhvr additive="base">
                                        <p:cTn id="20" dur="500"/>
                                        <p:tgtEl>
                                          <p:spTgt spid="1868859"/>
                                        </p:tgtEl>
                                        <p:attrNameLst>
                                          <p:attrName>ppt_x</p:attrName>
                                        </p:attrNameLst>
                                      </p:cBhvr>
                                      <p:tavLst>
                                        <p:tav tm="0">
                                          <p:val>
                                            <p:strVal val="ppt_x"/>
                                          </p:val>
                                        </p:tav>
                                        <p:tav tm="100000">
                                          <p:val>
                                            <p:strVal val="ppt_x"/>
                                          </p:val>
                                        </p:tav>
                                      </p:tavLst>
                                    </p:anim>
                                    <p:anim calcmode="lin" valueType="num">
                                      <p:cBhvr additive="base">
                                        <p:cTn id="21" dur="500"/>
                                        <p:tgtEl>
                                          <p:spTgt spid="1868859"/>
                                        </p:tgtEl>
                                        <p:attrNameLst>
                                          <p:attrName>ppt_y</p:attrName>
                                        </p:attrNameLst>
                                      </p:cBhvr>
                                      <p:tavLst>
                                        <p:tav tm="0">
                                          <p:val>
                                            <p:strVal val="ppt_y"/>
                                          </p:val>
                                        </p:tav>
                                        <p:tav tm="100000">
                                          <p:val>
                                            <p:strVal val="1+ppt_h/2"/>
                                          </p:val>
                                        </p:tav>
                                      </p:tavLst>
                                    </p:anim>
                                    <p:set>
                                      <p:cBhvr>
                                        <p:cTn id="22" dur="1" fill="hold">
                                          <p:stCondLst>
                                            <p:cond delay="499"/>
                                          </p:stCondLst>
                                        </p:cTn>
                                        <p:tgtEl>
                                          <p:spTgt spid="1868859"/>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868807">
                                            <p:txEl>
                                              <p:pRg st="2" end="2"/>
                                            </p:txEl>
                                          </p:spTgt>
                                        </p:tgtEl>
                                        <p:attrNameLst>
                                          <p:attrName>style.visibility</p:attrName>
                                        </p:attrNameLst>
                                      </p:cBhvr>
                                      <p:to>
                                        <p:strVal val="visible"/>
                                      </p:to>
                                    </p:set>
                                    <p:anim calcmode="lin" valueType="num">
                                      <p:cBhvr additive="base">
                                        <p:cTn id="27" dur="500" fill="hold"/>
                                        <p:tgtEl>
                                          <p:spTgt spid="186880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868807">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8859"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algn="l"/>
            <a:r>
              <a:rPr lang="en-US" altLang="en-US" sz="2400">
                <a:sym typeface="Symbol" pitchFamily="18" charset="2"/>
              </a:rPr>
              <a:t>   </a:t>
            </a:r>
            <a:r>
              <a:rPr lang="en-US" altLang="en-US" sz="2400"/>
              <a:t> </a:t>
            </a:r>
            <a:r>
              <a:rPr lang="en-US" altLang="en-US" sz="2400" i="1"/>
              <a:t>CA</a:t>
            </a:r>
          </a:p>
          <a:p>
            <a:pPr algn="l"/>
            <a:r>
              <a:rPr lang="en-US" altLang="en-US" sz="2400"/>
              <a:t>   </a:t>
            </a:r>
            <a:r>
              <a:rPr lang="en-US" altLang="en-US" sz="2400">
                <a:sym typeface="Symbol" pitchFamily="18" charset="2"/>
              </a:rPr>
              <a:t></a:t>
            </a:r>
            <a:r>
              <a:rPr lang="en-US" altLang="en-US" sz="2400"/>
              <a:t> </a:t>
            </a:r>
            <a:r>
              <a:rPr lang="en-US" altLang="en-US" sz="2400" i="1"/>
              <a:t>TT</a:t>
            </a:r>
          </a:p>
        </p:txBody>
      </p:sp>
      <p:sp>
        <p:nvSpPr>
          <p:cNvPr id="16281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algn="l"/>
            <a:r>
              <a:rPr lang="en-US" altLang="en-US" sz="2400">
                <a:sym typeface="Symbol" pitchFamily="18" charset="2"/>
              </a:rPr>
              <a:t>   </a:t>
            </a:r>
            <a:r>
              <a:rPr lang="en-US" altLang="en-US" sz="2400"/>
              <a:t> </a:t>
            </a:r>
            <a:r>
              <a:rPr lang="en-US" altLang="en-US" sz="2400" i="1"/>
              <a:t>BT</a:t>
            </a:r>
          </a:p>
          <a:p>
            <a:pPr algn="l"/>
            <a:r>
              <a:rPr lang="en-US" altLang="en-US" sz="2400"/>
              <a:t>   </a:t>
            </a:r>
            <a:r>
              <a:rPr lang="en-US" altLang="en-US" sz="2400">
                <a:sym typeface="Symbol" pitchFamily="18" charset="2"/>
              </a:rPr>
              <a:t></a:t>
            </a:r>
            <a:r>
              <a:rPr lang="en-US" altLang="en-US" sz="2400"/>
              <a:t> </a:t>
            </a:r>
            <a:r>
              <a:rPr lang="en-US" altLang="en-US" sz="2400" i="1"/>
              <a:t>a</a:t>
            </a:r>
          </a:p>
        </p:txBody>
      </p:sp>
      <p:sp>
        <p:nvSpPr>
          <p:cNvPr id="16282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algn="l"/>
            <a:r>
              <a:rPr lang="en-US" altLang="en-US" sz="2400">
                <a:sym typeface="Symbol" pitchFamily="18" charset="2"/>
              </a:rPr>
              <a:t>   </a:t>
            </a:r>
            <a:r>
              <a:rPr lang="en-US" altLang="en-US" sz="2400"/>
              <a:t> </a:t>
            </a:r>
            <a:r>
              <a:rPr lang="en-US" altLang="en-US" sz="2400" i="1"/>
              <a:t>BC</a:t>
            </a:r>
          </a:p>
          <a:p>
            <a:pPr algn="l"/>
            <a:r>
              <a:rPr lang="en-US" altLang="en-US" sz="2400"/>
              <a:t>   </a:t>
            </a:r>
            <a:r>
              <a:rPr lang="en-US" altLang="en-US" sz="2400">
                <a:sym typeface="Symbol" pitchFamily="18" charset="2"/>
              </a:rPr>
              <a:t></a:t>
            </a:r>
            <a:r>
              <a:rPr lang="en-US" altLang="en-US" sz="2400"/>
              <a:t> </a:t>
            </a:r>
            <a:r>
              <a:rPr lang="en-US" altLang="en-US" sz="2400" i="1"/>
              <a:t>b</a:t>
            </a:r>
          </a:p>
          <a:p>
            <a:pPr algn="l"/>
            <a:r>
              <a:rPr lang="en-US" altLang="en-US" sz="2400">
                <a:sym typeface="Symbol" pitchFamily="18" charset="2"/>
              </a:rPr>
              <a:t>   </a:t>
            </a:r>
            <a:r>
              <a:rPr lang="en-US" altLang="en-US" sz="2400"/>
              <a:t> </a:t>
            </a:r>
            <a:r>
              <a:rPr lang="en-US" altLang="en-US" sz="2400" i="1"/>
              <a:t>e</a:t>
            </a:r>
          </a:p>
        </p:txBody>
      </p:sp>
      <p:sp>
        <p:nvSpPr>
          <p:cNvPr id="16282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algn="l"/>
            <a:r>
              <a:rPr lang="en-US" altLang="en-US" sz="2400">
                <a:sym typeface="Symbol" pitchFamily="18" charset="2"/>
              </a:rPr>
              <a:t>   </a:t>
            </a:r>
            <a:r>
              <a:rPr lang="en-US" altLang="en-US" sz="2400"/>
              <a:t> </a:t>
            </a:r>
            <a:r>
              <a:rPr lang="en-US" altLang="en-US" sz="2400" i="1"/>
              <a:t>AC</a:t>
            </a:r>
          </a:p>
          <a:p>
            <a:pPr algn="l"/>
            <a:r>
              <a:rPr lang="en-US" altLang="en-US" sz="2400"/>
              <a:t>   </a:t>
            </a:r>
            <a:r>
              <a:rPr lang="en-US" altLang="en-US" sz="2400">
                <a:sym typeface="Symbol" pitchFamily="18" charset="2"/>
              </a:rPr>
              <a:t></a:t>
            </a:r>
            <a:r>
              <a:rPr lang="en-US" altLang="en-US" sz="2400"/>
              <a:t> </a:t>
            </a:r>
            <a:r>
              <a:rPr lang="en-US" altLang="en-US" sz="2400" i="1"/>
              <a:t>c</a:t>
            </a:r>
          </a:p>
          <a:p>
            <a:pPr algn="l"/>
            <a:r>
              <a:rPr lang="en-US" altLang="en-US" sz="2400">
                <a:sym typeface="Symbol" pitchFamily="18" charset="2"/>
              </a:rPr>
              <a:t>   </a:t>
            </a:r>
            <a:r>
              <a:rPr lang="en-US" altLang="en-US" sz="2400"/>
              <a:t> </a:t>
            </a:r>
            <a:r>
              <a:rPr lang="en-US" altLang="en-US" sz="2400" i="1"/>
              <a:t>d</a:t>
            </a:r>
          </a:p>
        </p:txBody>
      </p:sp>
      <p:sp>
        <p:nvSpPr>
          <p:cNvPr id="1869831" name="Text Box 7"/>
          <p:cNvSpPr txBox="1">
            <a:spLocks noChangeArrowheads="1"/>
          </p:cNvSpPr>
          <p:nvPr/>
        </p:nvSpPr>
        <p:spPr bwMode="auto">
          <a:xfrm>
            <a:off x="152400" y="2971800"/>
            <a:ext cx="4119563"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Ask right friend:</a:t>
            </a:r>
          </a:p>
          <a:p>
            <a:pPr algn="l">
              <a:buFontTx/>
              <a:buChar char="•"/>
            </a:pPr>
            <a:r>
              <a:rPr lang="en-US" altLang="en-US"/>
              <a:t>Instance: </a:t>
            </a:r>
            <a:r>
              <a:rPr lang="en-US" altLang="en-US" i="1"/>
              <a:t>A</a:t>
            </a:r>
            <a:r>
              <a:rPr lang="en-US" altLang="en-US"/>
              <a:t> </a:t>
            </a:r>
            <a:r>
              <a:rPr lang="en-US" altLang="en-US">
                <a:sym typeface="Symbol" pitchFamily="18" charset="2"/>
              </a:rPr>
              <a:t></a:t>
            </a:r>
            <a:r>
              <a:rPr lang="en-US" altLang="en-US"/>
              <a:t>  </a:t>
            </a:r>
            <a:r>
              <a:rPr lang="en-US" altLang="en-US" i="1"/>
              <a:t>bda</a:t>
            </a:r>
            <a:endParaRPr lang="en-US" altLang="en-US" i="1">
              <a:solidFill>
                <a:schemeClr val="accent1"/>
              </a:solidFill>
            </a:endParaRPr>
          </a:p>
          <a:p>
            <a:pPr algn="l">
              <a:buFontTx/>
              <a:buChar char="•"/>
            </a:pPr>
            <a:r>
              <a:rPr lang="en-US" altLang="en-US"/>
              <a:t>Solution: Right parsing</a:t>
            </a:r>
          </a:p>
        </p:txBody>
      </p:sp>
      <p:grpSp>
        <p:nvGrpSpPr>
          <p:cNvPr id="162823" name="Group 23"/>
          <p:cNvGrpSpPr>
            <a:grpSpLocks/>
          </p:cNvGrpSpPr>
          <p:nvPr/>
        </p:nvGrpSpPr>
        <p:grpSpPr bwMode="auto">
          <a:xfrm>
            <a:off x="76200" y="2209800"/>
            <a:ext cx="4403725" cy="579438"/>
            <a:chOff x="48" y="1392"/>
            <a:chExt cx="2774" cy="365"/>
          </a:xfrm>
        </p:grpSpPr>
        <p:sp>
          <p:nvSpPr>
            <p:cNvPr id="162848"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Input</a:t>
              </a:r>
              <a:r>
                <a:rPr lang="en-US" altLang="en-US"/>
                <a:t>: </a:t>
              </a:r>
            </a:p>
          </p:txBody>
        </p:sp>
        <p:sp>
          <p:nvSpPr>
            <p:cNvPr id="162849"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62824" name="Text Box 36"/>
          <p:cNvSpPr txBox="1">
            <a:spLocks noChangeArrowheads="1"/>
          </p:cNvSpPr>
          <p:nvPr/>
        </p:nvSpPr>
        <p:spPr bwMode="auto">
          <a:xfrm>
            <a:off x="7086600" y="2954338"/>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grpSp>
        <p:nvGrpSpPr>
          <p:cNvPr id="3" name="Group 71"/>
          <p:cNvGrpSpPr>
            <a:grpSpLocks/>
          </p:cNvGrpSpPr>
          <p:nvPr/>
        </p:nvGrpSpPr>
        <p:grpSpPr bwMode="auto">
          <a:xfrm>
            <a:off x="7391400" y="3352800"/>
            <a:ext cx="1473200" cy="3048000"/>
            <a:chOff x="4656" y="2112"/>
            <a:chExt cx="928" cy="1920"/>
          </a:xfrm>
        </p:grpSpPr>
        <p:sp>
          <p:nvSpPr>
            <p:cNvPr id="162837" name="Text Box 72"/>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2838" name="Text Box 73"/>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2839" name="Text Box 74"/>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2840" name="Text Box 75"/>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2841" name="Line 76"/>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2" name="Line 77"/>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3" name="Line 78"/>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4" name="Line 79"/>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5" name="Line 80"/>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6" name="Line 81"/>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7" name="Line 82"/>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2826" name="Text Box 83"/>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d   a </a:t>
            </a:r>
          </a:p>
        </p:txBody>
      </p:sp>
      <p:grpSp>
        <p:nvGrpSpPr>
          <p:cNvPr id="4" name="Group 88"/>
          <p:cNvGrpSpPr>
            <a:grpSpLocks/>
          </p:cNvGrpSpPr>
          <p:nvPr/>
        </p:nvGrpSpPr>
        <p:grpSpPr bwMode="auto">
          <a:xfrm>
            <a:off x="4038600" y="2381250"/>
            <a:ext cx="3470275" cy="4476750"/>
            <a:chOff x="2544" y="1500"/>
            <a:chExt cx="2186" cy="2820"/>
          </a:xfrm>
        </p:grpSpPr>
        <p:sp>
          <p:nvSpPr>
            <p:cNvPr id="162829" name="Text Box 33"/>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2830" name="Text Box 35"/>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 </a:t>
              </a:r>
            </a:p>
          </p:txBody>
        </p:sp>
        <p:sp>
          <p:nvSpPr>
            <p:cNvPr id="162831" name="Line 37"/>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2" name="Line 38"/>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2833" name="Group 84"/>
            <p:cNvGrpSpPr>
              <a:grpSpLocks/>
            </p:cNvGrpSpPr>
            <p:nvPr/>
          </p:nvGrpSpPr>
          <p:grpSpPr bwMode="auto">
            <a:xfrm>
              <a:off x="2544" y="3906"/>
              <a:ext cx="2186" cy="366"/>
              <a:chOff x="2544" y="3906"/>
              <a:chExt cx="2186" cy="366"/>
            </a:xfrm>
          </p:grpSpPr>
          <p:sp>
            <p:nvSpPr>
              <p:cNvPr id="162835" name="Text Box 85"/>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a   e   a</a:t>
                </a:r>
              </a:p>
            </p:txBody>
          </p:sp>
          <p:sp>
            <p:nvSpPr>
              <p:cNvPr id="162836" name="Text Box 86"/>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   d   b </a:t>
                </a:r>
              </a:p>
            </p:txBody>
          </p:sp>
        </p:grpSp>
        <p:sp>
          <p:nvSpPr>
            <p:cNvPr id="162834" name="Line 87"/>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2828" name="Text Box 3"/>
          <p:cNvSpPr txBox="1">
            <a:spLocks noChangeArrowheads="1"/>
          </p:cNvSpPr>
          <p:nvPr/>
        </p:nvSpPr>
        <p:spPr bwMode="auto">
          <a:xfrm>
            <a:off x="3040063" y="-26988"/>
            <a:ext cx="33353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CFG G Generates I</a:t>
            </a:r>
          </a:p>
          <a:p>
            <a:r>
              <a:rPr lang="en-US" altLang="en-US" sz="2000">
                <a:solidFill>
                  <a:schemeClr val="tx2"/>
                </a:solidFill>
              </a:rPr>
              <a:t>(Parsing)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9831">
                                            <p:txEl>
                                              <p:pRg st="0" end="0"/>
                                            </p:txEl>
                                          </p:spTgt>
                                        </p:tgtEl>
                                        <p:attrNameLst>
                                          <p:attrName>style.visibility</p:attrName>
                                        </p:attrNameLst>
                                      </p:cBhvr>
                                      <p:to>
                                        <p:strVal val="visible"/>
                                      </p:to>
                                    </p:set>
                                    <p:anim calcmode="lin" valueType="num">
                                      <p:cBhvr additive="base">
                                        <p:cTn id="7" dur="500" fill="hold"/>
                                        <p:tgtEl>
                                          <p:spTgt spid="18698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98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9831">
                                            <p:txEl>
                                              <p:pRg st="1" end="1"/>
                                            </p:txEl>
                                          </p:spTgt>
                                        </p:tgtEl>
                                        <p:attrNameLst>
                                          <p:attrName>style.visibility</p:attrName>
                                        </p:attrNameLst>
                                      </p:cBhvr>
                                      <p:to>
                                        <p:strVal val="visible"/>
                                      </p:to>
                                    </p:set>
                                    <p:anim calcmode="lin" valueType="num">
                                      <p:cBhvr additive="base">
                                        <p:cTn id="13" dur="500" fill="hold"/>
                                        <p:tgtEl>
                                          <p:spTgt spid="186983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9831">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9831">
                                            <p:txEl>
                                              <p:pRg st="2" end="2"/>
                                            </p:txEl>
                                          </p:spTgt>
                                        </p:tgtEl>
                                        <p:attrNameLst>
                                          <p:attrName>style.visibility</p:attrName>
                                        </p:attrNameLst>
                                      </p:cBhvr>
                                      <p:to>
                                        <p:strVal val="visible"/>
                                      </p:to>
                                    </p:set>
                                    <p:anim calcmode="lin" valueType="num">
                                      <p:cBhvr additive="base">
                                        <p:cTn id="23" dur="500" fill="hold"/>
                                        <p:tgtEl>
                                          <p:spTgt spid="186983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9831">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algn="l"/>
            <a:r>
              <a:rPr lang="en-US" altLang="en-US" sz="2400">
                <a:sym typeface="Symbol" pitchFamily="18" charset="2"/>
              </a:rPr>
              <a:t>   </a:t>
            </a:r>
            <a:r>
              <a:rPr lang="en-US" altLang="en-US" sz="2400"/>
              <a:t> </a:t>
            </a:r>
            <a:r>
              <a:rPr lang="en-US" altLang="en-US" sz="2400" i="1"/>
              <a:t>CA</a:t>
            </a:r>
          </a:p>
          <a:p>
            <a:pPr algn="l"/>
            <a:r>
              <a:rPr lang="en-US" altLang="en-US" sz="2400"/>
              <a:t>   </a:t>
            </a:r>
            <a:r>
              <a:rPr lang="en-US" altLang="en-US" sz="2400">
                <a:sym typeface="Symbol" pitchFamily="18" charset="2"/>
              </a:rPr>
              <a:t></a:t>
            </a:r>
            <a:r>
              <a:rPr lang="en-US" altLang="en-US" sz="2400"/>
              <a:t> </a:t>
            </a:r>
            <a:r>
              <a:rPr lang="en-US" altLang="en-US" sz="2400" i="1"/>
              <a:t>TT</a:t>
            </a:r>
          </a:p>
        </p:txBody>
      </p:sp>
      <p:sp>
        <p:nvSpPr>
          <p:cNvPr id="16384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algn="l"/>
            <a:r>
              <a:rPr lang="en-US" altLang="en-US" sz="2400">
                <a:sym typeface="Symbol" pitchFamily="18" charset="2"/>
              </a:rPr>
              <a:t>   </a:t>
            </a:r>
            <a:r>
              <a:rPr lang="en-US" altLang="en-US" sz="2400"/>
              <a:t> </a:t>
            </a:r>
            <a:r>
              <a:rPr lang="en-US" altLang="en-US" sz="2400" i="1"/>
              <a:t>BT</a:t>
            </a:r>
          </a:p>
          <a:p>
            <a:pPr algn="l"/>
            <a:r>
              <a:rPr lang="en-US" altLang="en-US" sz="2400"/>
              <a:t>   </a:t>
            </a:r>
            <a:r>
              <a:rPr lang="en-US" altLang="en-US" sz="2400">
                <a:sym typeface="Symbol" pitchFamily="18" charset="2"/>
              </a:rPr>
              <a:t></a:t>
            </a:r>
            <a:r>
              <a:rPr lang="en-US" altLang="en-US" sz="2400"/>
              <a:t> </a:t>
            </a:r>
            <a:r>
              <a:rPr lang="en-US" altLang="en-US" sz="2400" i="1"/>
              <a:t>a</a:t>
            </a:r>
          </a:p>
        </p:txBody>
      </p:sp>
      <p:sp>
        <p:nvSpPr>
          <p:cNvPr id="16384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algn="l"/>
            <a:r>
              <a:rPr lang="en-US" altLang="en-US" sz="2400">
                <a:sym typeface="Symbol" pitchFamily="18" charset="2"/>
              </a:rPr>
              <a:t>   </a:t>
            </a:r>
            <a:r>
              <a:rPr lang="en-US" altLang="en-US" sz="2400"/>
              <a:t> </a:t>
            </a:r>
            <a:r>
              <a:rPr lang="en-US" altLang="en-US" sz="2400" i="1"/>
              <a:t>BC</a:t>
            </a:r>
          </a:p>
          <a:p>
            <a:pPr algn="l"/>
            <a:r>
              <a:rPr lang="en-US" altLang="en-US" sz="2400"/>
              <a:t>   </a:t>
            </a:r>
            <a:r>
              <a:rPr lang="en-US" altLang="en-US" sz="2400">
                <a:sym typeface="Symbol" pitchFamily="18" charset="2"/>
              </a:rPr>
              <a:t></a:t>
            </a:r>
            <a:r>
              <a:rPr lang="en-US" altLang="en-US" sz="2400"/>
              <a:t> </a:t>
            </a:r>
            <a:r>
              <a:rPr lang="en-US" altLang="en-US" sz="2400" i="1"/>
              <a:t>b</a:t>
            </a:r>
          </a:p>
          <a:p>
            <a:pPr algn="l"/>
            <a:r>
              <a:rPr lang="en-US" altLang="en-US" sz="2400">
                <a:sym typeface="Symbol" pitchFamily="18" charset="2"/>
              </a:rPr>
              <a:t>   </a:t>
            </a:r>
            <a:r>
              <a:rPr lang="en-US" altLang="en-US" sz="2400"/>
              <a:t> </a:t>
            </a:r>
            <a:r>
              <a:rPr lang="en-US" altLang="en-US" sz="2400" i="1"/>
              <a:t>e</a:t>
            </a:r>
          </a:p>
        </p:txBody>
      </p:sp>
      <p:sp>
        <p:nvSpPr>
          <p:cNvPr id="16384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algn="l"/>
            <a:r>
              <a:rPr lang="en-US" altLang="en-US" sz="2400">
                <a:sym typeface="Symbol" pitchFamily="18" charset="2"/>
              </a:rPr>
              <a:t>   </a:t>
            </a:r>
            <a:r>
              <a:rPr lang="en-US" altLang="en-US" sz="2400"/>
              <a:t> </a:t>
            </a:r>
            <a:r>
              <a:rPr lang="en-US" altLang="en-US" sz="2400" i="1"/>
              <a:t>AC</a:t>
            </a:r>
          </a:p>
          <a:p>
            <a:pPr algn="l"/>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algn="l"/>
            <a:r>
              <a:rPr lang="en-US" altLang="en-US" sz="2400">
                <a:sym typeface="Symbol" pitchFamily="18" charset="2"/>
              </a:rPr>
              <a:t>   </a:t>
            </a:r>
            <a:r>
              <a:rPr lang="en-US" altLang="en-US" sz="2400"/>
              <a:t> </a:t>
            </a:r>
            <a:r>
              <a:rPr lang="en-US" altLang="en-US" sz="2400" i="1"/>
              <a:t>d</a:t>
            </a:r>
          </a:p>
        </p:txBody>
      </p:sp>
      <p:sp>
        <p:nvSpPr>
          <p:cNvPr id="1870855" name="Text Box 7"/>
          <p:cNvSpPr txBox="1">
            <a:spLocks noChangeArrowheads="1"/>
          </p:cNvSpPr>
          <p:nvPr/>
        </p:nvSpPr>
        <p:spPr bwMode="auto">
          <a:xfrm>
            <a:off x="152400" y="2971800"/>
            <a:ext cx="415448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chemeClr val="accent1"/>
                </a:solidFill>
              </a:rPr>
              <a:t>Combine:</a:t>
            </a:r>
          </a:p>
          <a:p>
            <a:pPr algn="l">
              <a:buFontTx/>
              <a:buChar char="•"/>
            </a:pPr>
            <a:r>
              <a:rPr lang="en-US" altLang="en-US" dirty="0"/>
              <a:t>Instance: </a:t>
            </a:r>
          </a:p>
          <a:p>
            <a:pPr algn="l">
              <a:buFontTx/>
              <a:buChar char="•"/>
            </a:pPr>
            <a:r>
              <a:rPr lang="en-US" altLang="en-US" dirty="0"/>
              <a:t>Bird’s Answer</a:t>
            </a:r>
          </a:p>
          <a:p>
            <a:pPr algn="l">
              <a:buFontTx/>
              <a:buChar char="•"/>
            </a:pPr>
            <a:r>
              <a:rPr lang="en-US" altLang="en-US" dirty="0"/>
              <a:t>Left Friend’s Answer</a:t>
            </a:r>
          </a:p>
          <a:p>
            <a:pPr algn="l">
              <a:buFontTx/>
              <a:buChar char="•"/>
            </a:pPr>
            <a:r>
              <a:rPr lang="en-US" altLang="en-US" dirty="0"/>
              <a:t>Right Friend’s Answer </a:t>
            </a:r>
          </a:p>
        </p:txBody>
      </p:sp>
      <p:grpSp>
        <p:nvGrpSpPr>
          <p:cNvPr id="163847" name="Group 58"/>
          <p:cNvGrpSpPr>
            <a:grpSpLocks/>
          </p:cNvGrpSpPr>
          <p:nvPr/>
        </p:nvGrpSpPr>
        <p:grpSpPr bwMode="auto">
          <a:xfrm>
            <a:off x="76200" y="2209800"/>
            <a:ext cx="4403725" cy="579438"/>
            <a:chOff x="48" y="1392"/>
            <a:chExt cx="2774" cy="365"/>
          </a:xfrm>
        </p:grpSpPr>
        <p:sp>
          <p:nvSpPr>
            <p:cNvPr id="163906" name="Text Box 59"/>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Input</a:t>
              </a:r>
              <a:r>
                <a:rPr lang="en-US" altLang="en-US"/>
                <a:t>: </a:t>
              </a:r>
            </a:p>
          </p:txBody>
        </p:sp>
        <p:sp>
          <p:nvSpPr>
            <p:cNvPr id="163907" name="Rectangle 60"/>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grpSp>
        <p:nvGrpSpPr>
          <p:cNvPr id="3" name="Group 67"/>
          <p:cNvGrpSpPr>
            <a:grpSpLocks/>
          </p:cNvGrpSpPr>
          <p:nvPr/>
        </p:nvGrpSpPr>
        <p:grpSpPr bwMode="auto">
          <a:xfrm>
            <a:off x="3976688" y="3429000"/>
            <a:ext cx="3390900" cy="2971800"/>
            <a:chOff x="2505" y="2160"/>
            <a:chExt cx="2136" cy="1872"/>
          </a:xfrm>
        </p:grpSpPr>
        <p:sp>
          <p:nvSpPr>
            <p:cNvPr id="163875" name="Text Box 68"/>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76" name="Text Box 69"/>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77" name="Text Box 70"/>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3878" name="Text Box 71"/>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79" name="Text Box 72"/>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3880" name="Text Box 73"/>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3881" name="Text Box 74"/>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3882" name="Text Box 75"/>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83" name="Text Box 76"/>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3884" name="Text Box 77"/>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3885" name="Text Box 78"/>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86" name="Text Box 79"/>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3887" name="Line 80"/>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88" name="Line 81"/>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89" name="Line 82"/>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0" name="Line 83"/>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1" name="Line 84"/>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2" name="Line 85"/>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3" name="Line 86"/>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4" name="Line 87"/>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5" name="Line 88"/>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6" name="Line 89"/>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7" name="Line 90"/>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8" name="Line 91"/>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9" name="Line 92"/>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0" name="Line 93"/>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1" name="Line 94"/>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2" name="Line 95"/>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3" name="Line 96"/>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4" name="Line 97"/>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05" name="Line 98"/>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99"/>
          <p:cNvGrpSpPr>
            <a:grpSpLocks/>
          </p:cNvGrpSpPr>
          <p:nvPr/>
        </p:nvGrpSpPr>
        <p:grpSpPr bwMode="auto">
          <a:xfrm>
            <a:off x="7391400" y="3352800"/>
            <a:ext cx="1473200" cy="3048000"/>
            <a:chOff x="4656" y="2112"/>
            <a:chExt cx="928" cy="1920"/>
          </a:xfrm>
        </p:grpSpPr>
        <p:sp>
          <p:nvSpPr>
            <p:cNvPr id="163864" name="Text Box 100"/>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a:t>
              </a:r>
            </a:p>
          </p:txBody>
        </p:sp>
        <p:sp>
          <p:nvSpPr>
            <p:cNvPr id="163865" name="Text Box 101"/>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3866" name="Text Box 102"/>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a:t>
              </a:r>
            </a:p>
          </p:txBody>
        </p:sp>
        <p:sp>
          <p:nvSpPr>
            <p:cNvPr id="163867" name="Text Box 103"/>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68" name="Line 104"/>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9" name="Line 105"/>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0" name="Line 106"/>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1" name="Line 107"/>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2" name="Line 108"/>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3" name="Line 109"/>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4" name="Line 110"/>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116"/>
          <p:cNvGrpSpPr>
            <a:grpSpLocks/>
          </p:cNvGrpSpPr>
          <p:nvPr/>
        </p:nvGrpSpPr>
        <p:grpSpPr bwMode="auto">
          <a:xfrm>
            <a:off x="4038600" y="2381250"/>
            <a:ext cx="4962525" cy="4400550"/>
            <a:chOff x="2544" y="1500"/>
            <a:chExt cx="3126" cy="2772"/>
          </a:xfrm>
        </p:grpSpPr>
        <p:sp>
          <p:nvSpPr>
            <p:cNvPr id="163859" name="Text Box 61"/>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T</a:t>
              </a:r>
            </a:p>
          </p:txBody>
        </p:sp>
        <p:sp>
          <p:nvSpPr>
            <p:cNvPr id="163860" name="Text Box 111"/>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d   a </a:t>
              </a:r>
            </a:p>
          </p:txBody>
        </p:sp>
        <p:grpSp>
          <p:nvGrpSpPr>
            <p:cNvPr id="163861" name="Group 112"/>
            <p:cNvGrpSpPr>
              <a:grpSpLocks/>
            </p:cNvGrpSpPr>
            <p:nvPr/>
          </p:nvGrpSpPr>
          <p:grpSpPr bwMode="auto">
            <a:xfrm>
              <a:off x="2544" y="3906"/>
              <a:ext cx="2186" cy="366"/>
              <a:chOff x="2544" y="3906"/>
              <a:chExt cx="2186" cy="366"/>
            </a:xfrm>
          </p:grpSpPr>
          <p:sp>
            <p:nvSpPr>
              <p:cNvPr id="163862" name="Text Box 113"/>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b   a   e   a</a:t>
                </a:r>
              </a:p>
            </p:txBody>
          </p:sp>
          <p:sp>
            <p:nvSpPr>
              <p:cNvPr id="163863" name="Text Box 114"/>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   d   b </a:t>
                </a:r>
              </a:p>
            </p:txBody>
          </p:sp>
        </p:grpSp>
      </p:grpSp>
      <p:grpSp>
        <p:nvGrpSpPr>
          <p:cNvPr id="7" name="Group 117"/>
          <p:cNvGrpSpPr>
            <a:grpSpLocks/>
          </p:cNvGrpSpPr>
          <p:nvPr/>
        </p:nvGrpSpPr>
        <p:grpSpPr bwMode="auto">
          <a:xfrm>
            <a:off x="5462588" y="2819400"/>
            <a:ext cx="2055812" cy="4038600"/>
            <a:chOff x="3441" y="1776"/>
            <a:chExt cx="1295" cy="2544"/>
          </a:xfrm>
        </p:grpSpPr>
        <p:grpSp>
          <p:nvGrpSpPr>
            <p:cNvPr id="163853" name="Group 62"/>
            <p:cNvGrpSpPr>
              <a:grpSpLocks/>
            </p:cNvGrpSpPr>
            <p:nvPr/>
          </p:nvGrpSpPr>
          <p:grpSpPr bwMode="auto">
            <a:xfrm>
              <a:off x="3441" y="1776"/>
              <a:ext cx="1295" cy="461"/>
              <a:chOff x="3441" y="1776"/>
              <a:chExt cx="1295" cy="461"/>
            </a:xfrm>
          </p:grpSpPr>
          <p:sp>
            <p:nvSpPr>
              <p:cNvPr id="163855" name="Text Box 63"/>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C </a:t>
                </a:r>
              </a:p>
            </p:txBody>
          </p:sp>
          <p:sp>
            <p:nvSpPr>
              <p:cNvPr id="163856" name="Text Box 64"/>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a:t>A</a:t>
                </a:r>
              </a:p>
            </p:txBody>
          </p:sp>
          <p:sp>
            <p:nvSpPr>
              <p:cNvPr id="163857" name="Line 65"/>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8" name="Line 66"/>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3854" name="Line 115"/>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3852" name="Text Box 3"/>
          <p:cNvSpPr txBox="1">
            <a:spLocks noChangeArrowheads="1"/>
          </p:cNvSpPr>
          <p:nvPr/>
        </p:nvSpPr>
        <p:spPr bwMode="auto">
          <a:xfrm>
            <a:off x="3040063" y="-26988"/>
            <a:ext cx="33353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CFG G Generates I</a:t>
            </a:r>
          </a:p>
          <a:p>
            <a:r>
              <a:rPr lang="en-US" altLang="en-US" sz="2000">
                <a:solidFill>
                  <a:schemeClr val="tx2"/>
                </a:solidFill>
              </a:rPr>
              <a:t>(Parsing)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0855">
                                            <p:txEl>
                                              <p:pRg st="0" end="0"/>
                                            </p:txEl>
                                          </p:spTgt>
                                        </p:tgtEl>
                                        <p:attrNameLst>
                                          <p:attrName>style.visibility</p:attrName>
                                        </p:attrNameLst>
                                      </p:cBhvr>
                                      <p:to>
                                        <p:strVal val="visible"/>
                                      </p:to>
                                    </p:set>
                                    <p:anim calcmode="lin" valueType="num">
                                      <p:cBhvr additive="base">
                                        <p:cTn id="7" dur="500" fill="hold"/>
                                        <p:tgtEl>
                                          <p:spTgt spid="18708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08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0855">
                                            <p:txEl>
                                              <p:pRg st="1" end="1"/>
                                            </p:txEl>
                                          </p:spTgt>
                                        </p:tgtEl>
                                        <p:attrNameLst>
                                          <p:attrName>style.visibility</p:attrName>
                                        </p:attrNameLst>
                                      </p:cBhvr>
                                      <p:to>
                                        <p:strVal val="visible"/>
                                      </p:to>
                                    </p:set>
                                    <p:anim calcmode="lin" valueType="num">
                                      <p:cBhvr additive="base">
                                        <p:cTn id="13" dur="500" fill="hold"/>
                                        <p:tgtEl>
                                          <p:spTgt spid="18708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0855">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70855">
                                            <p:txEl>
                                              <p:pRg st="2" end="2"/>
                                            </p:txEl>
                                          </p:spTgt>
                                        </p:tgtEl>
                                        <p:attrNameLst>
                                          <p:attrName>style.visibility</p:attrName>
                                        </p:attrNameLst>
                                      </p:cBhvr>
                                      <p:to>
                                        <p:strVal val="visible"/>
                                      </p:to>
                                    </p:set>
                                    <p:anim calcmode="lin" valueType="num">
                                      <p:cBhvr additive="base">
                                        <p:cTn id="23" dur="500" fill="hold"/>
                                        <p:tgtEl>
                                          <p:spTgt spid="187085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7085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870855">
                                            <p:txEl>
                                              <p:pRg st="3" end="3"/>
                                            </p:txEl>
                                          </p:spTgt>
                                        </p:tgtEl>
                                        <p:attrNameLst>
                                          <p:attrName>style.visibility</p:attrName>
                                        </p:attrNameLst>
                                      </p:cBhvr>
                                      <p:to>
                                        <p:strVal val="visible"/>
                                      </p:to>
                                    </p:set>
                                    <p:anim calcmode="lin" valueType="num">
                                      <p:cBhvr additive="base">
                                        <p:cTn id="33" dur="500" fill="hold"/>
                                        <p:tgtEl>
                                          <p:spTgt spid="187085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7085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70855">
                                            <p:txEl>
                                              <p:pRg st="4" end="4"/>
                                            </p:txEl>
                                          </p:spTgt>
                                        </p:tgtEl>
                                        <p:attrNameLst>
                                          <p:attrName>style.visibility</p:attrName>
                                        </p:attrNameLst>
                                      </p:cBhvr>
                                      <p:to>
                                        <p:strVal val="visible"/>
                                      </p:to>
                                    </p:set>
                                    <p:anim calcmode="lin" valueType="num">
                                      <p:cBhvr additive="base">
                                        <p:cTn id="43" dur="500" fill="hold"/>
                                        <p:tgtEl>
                                          <p:spTgt spid="1870855">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70855">
                                            <p:txEl>
                                              <p:pRg st="4" end="4"/>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457200" y="3733800"/>
            <a:ext cx="6046788" cy="1917700"/>
            <a:chOff x="288" y="2352"/>
            <a:chExt cx="3809" cy="1208"/>
          </a:xfrm>
        </p:grpSpPr>
        <p:sp>
          <p:nvSpPr>
            <p:cNvPr id="164874" name="Rectangle 8"/>
            <p:cNvSpPr>
              <a:spLocks noChangeArrowheads="1"/>
            </p:cNvSpPr>
            <p:nvPr/>
          </p:nvSpPr>
          <p:spPr bwMode="auto">
            <a:xfrm>
              <a:off x="405" y="2688"/>
              <a:ext cx="3692"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i="1" dirty="0"/>
                <a:t>T’</a:t>
              </a:r>
              <a:r>
                <a:rPr lang="en-US" altLang="en-US" dirty="0"/>
                <a:t> </a:t>
              </a:r>
              <a:r>
                <a:rPr lang="en-US" altLang="en-US" dirty="0">
                  <a:sym typeface="Symbol" pitchFamily="18" charset="2"/>
                </a:rPr>
                <a:t> </a:t>
              </a:r>
              <a:r>
                <a:rPr lang="en-US" altLang="en-US" i="1" dirty="0">
                  <a:sym typeface="Symbol" pitchFamily="18" charset="2"/>
                </a:rPr>
                <a:t>a</a:t>
              </a:r>
              <a:r>
                <a:rPr lang="en-US" altLang="en-US" i="1" baseline="-25000" dirty="0">
                  <a:sym typeface="Symbol" pitchFamily="18" charset="2"/>
                </a:rPr>
                <a:t>i</a:t>
              </a:r>
              <a:r>
                <a:rPr lang="en-US" altLang="en-US" i="1" dirty="0">
                  <a:sym typeface="Symbol" pitchFamily="18" charset="2"/>
                </a:rPr>
                <a:t>a</a:t>
              </a:r>
              <a:r>
                <a:rPr lang="en-US" altLang="en-US" i="1" baseline="-25000" dirty="0">
                  <a:sym typeface="Symbol" pitchFamily="18" charset="2"/>
                </a:rPr>
                <a:t>i</a:t>
              </a:r>
              <a:r>
                <a:rPr lang="en-US" altLang="en-US" baseline="-25000" dirty="0">
                  <a:sym typeface="Symbol" pitchFamily="18" charset="2"/>
                </a:rPr>
                <a:t>+1</a:t>
              </a:r>
              <a:r>
                <a:rPr lang="en-US" altLang="en-US" dirty="0">
                  <a:sym typeface="Symbol" pitchFamily="18" charset="2"/>
                </a:rPr>
                <a:t> ..... </a:t>
              </a:r>
              <a:r>
                <a:rPr lang="en-US" altLang="en-US" i="1" dirty="0" err="1">
                  <a:sym typeface="Symbol" pitchFamily="18" charset="2"/>
                </a:rPr>
                <a:t>a</a:t>
              </a:r>
              <a:r>
                <a:rPr lang="en-US" altLang="en-US" i="1" baseline="-25000" dirty="0" err="1">
                  <a:sym typeface="Symbol" pitchFamily="18" charset="2"/>
                </a:rPr>
                <a:t>j</a:t>
              </a:r>
              <a:r>
                <a:rPr lang="en-US" altLang="en-US" dirty="0">
                  <a:sym typeface="Symbol" pitchFamily="18" charset="2"/>
                </a:rPr>
                <a:t>    non-terminals </a:t>
              </a:r>
              <a:r>
                <a:rPr lang="en-US" altLang="en-US" i="1" dirty="0">
                  <a:sym typeface="Symbol" pitchFamily="18" charset="2"/>
                </a:rPr>
                <a:t>T’</a:t>
              </a:r>
              <a:r>
                <a:rPr lang="en-US" altLang="en-US" dirty="0">
                  <a:sym typeface="Symbol" pitchFamily="18" charset="2"/>
                </a:rPr>
                <a:t>  </a:t>
              </a:r>
            </a:p>
            <a:p>
              <a:pPr algn="l"/>
              <a:r>
                <a:rPr lang="en-US" altLang="en-US" dirty="0">
                  <a:sym typeface="Symbol" pitchFamily="18" charset="2"/>
                </a:rPr>
                <a:t/>
              </a:r>
              <a:br>
                <a:rPr lang="en-US" altLang="en-US" dirty="0">
                  <a:sym typeface="Symbol" pitchFamily="18" charset="2"/>
                </a:rPr>
              </a:br>
              <a:r>
                <a:rPr lang="en-US" altLang="en-US" dirty="0">
                  <a:sym typeface="Symbol" pitchFamily="18" charset="2"/>
                </a:rPr>
                <a:t>                                 &amp;  </a:t>
              </a:r>
              <a:r>
                <a:rPr lang="en-US" altLang="en-US" i="1" dirty="0" err="1">
                  <a:sym typeface="Symbol" pitchFamily="18" charset="2"/>
                </a:rPr>
                <a:t>i</a:t>
              </a:r>
              <a:r>
                <a:rPr lang="en-US" altLang="en-US" dirty="0" err="1">
                  <a:sym typeface="Symbol" pitchFamily="18" charset="2"/>
                </a:rPr>
                <a:t>,</a:t>
              </a:r>
              <a:r>
                <a:rPr lang="en-US" altLang="en-US" i="1" dirty="0" err="1">
                  <a:sym typeface="Symbol" pitchFamily="18" charset="2"/>
                </a:rPr>
                <a:t>j</a:t>
              </a:r>
              <a:r>
                <a:rPr lang="en-US" altLang="en-US" dirty="0">
                  <a:sym typeface="Symbol" pitchFamily="18" charset="2"/>
                </a:rPr>
                <a:t>  [1,</a:t>
              </a:r>
              <a:r>
                <a:rPr lang="en-US" altLang="en-US" i="1" dirty="0">
                  <a:sym typeface="Symbol" pitchFamily="18" charset="2"/>
                </a:rPr>
                <a:t>n</a:t>
              </a:r>
              <a:r>
                <a:rPr lang="en-US" altLang="en-US" dirty="0">
                  <a:sym typeface="Symbol" pitchFamily="18" charset="2"/>
                </a:rPr>
                <a:t>]</a:t>
              </a:r>
              <a:r>
                <a:rPr lang="en-US" altLang="en-US" dirty="0"/>
                <a:t>  </a:t>
              </a:r>
            </a:p>
          </p:txBody>
        </p:sp>
        <p:sp>
          <p:nvSpPr>
            <p:cNvPr id="164875" name="Rectangle 9"/>
            <p:cNvSpPr>
              <a:spLocks noChangeArrowheads="1"/>
            </p:cNvSpPr>
            <p:nvPr/>
          </p:nvSpPr>
          <p:spPr bwMode="auto">
            <a:xfrm>
              <a:off x="288" y="2352"/>
              <a:ext cx="264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1"/>
                  </a:solidFill>
                </a:rPr>
                <a:t>sub-Instances</a:t>
              </a:r>
              <a:r>
                <a:rPr lang="en-US" altLang="en-US"/>
                <a:t>:</a:t>
              </a:r>
            </a:p>
          </p:txBody>
        </p:sp>
      </p:grpSp>
      <p:sp>
        <p:nvSpPr>
          <p:cNvPr id="1879043" name="Text Box 3"/>
          <p:cNvSpPr txBox="1">
            <a:spLocks noChangeArrowheads="1"/>
          </p:cNvSpPr>
          <p:nvPr/>
        </p:nvSpPr>
        <p:spPr bwMode="auto">
          <a:xfrm>
            <a:off x="685800" y="1768475"/>
            <a:ext cx="75819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t>Running time  </a:t>
            </a:r>
          </a:p>
          <a:p>
            <a:pPr algn="l"/>
            <a:r>
              <a:rPr lang="en-US" altLang="en-US" dirty="0"/>
              <a:t>  =  </a:t>
            </a:r>
            <a:r>
              <a:rPr lang="en-US" altLang="en-US" dirty="0">
                <a:sym typeface="Symbol" pitchFamily="18" charset="2"/>
              </a:rPr>
              <a:t></a:t>
            </a:r>
            <a:r>
              <a:rPr lang="en-US" altLang="en-US" dirty="0"/>
              <a:t>(  # of sub-instances          </a:t>
            </a:r>
            <a:r>
              <a:rPr lang="en-US" altLang="en-US" dirty="0">
                <a:cs typeface="Arial" pitchFamily="34" charset="0"/>
              </a:rPr>
              <a:t>×</a:t>
            </a:r>
            <a:r>
              <a:rPr lang="en-US" altLang="en-US" dirty="0"/>
              <a:t>   # bird answers )</a:t>
            </a:r>
          </a:p>
          <a:p>
            <a:pPr algn="l"/>
            <a:r>
              <a:rPr lang="en-US" altLang="en-US" dirty="0"/>
              <a:t>  =  </a:t>
            </a:r>
            <a:r>
              <a:rPr lang="en-US" altLang="en-US" dirty="0">
                <a:sym typeface="Symbol" pitchFamily="18" charset="2"/>
              </a:rPr>
              <a:t>(</a:t>
            </a:r>
            <a:r>
              <a:rPr lang="en-US" altLang="en-US" dirty="0">
                <a:cs typeface="Arial" pitchFamily="34" charset="0"/>
              </a:rPr>
              <a:t> </a:t>
            </a:r>
            <a:r>
              <a:rPr lang="en-US" altLang="en-US" dirty="0"/>
              <a:t># of non-terminals × </a:t>
            </a:r>
            <a:r>
              <a:rPr lang="en-US" altLang="en-US" i="1" dirty="0"/>
              <a:t>n</a:t>
            </a:r>
            <a:r>
              <a:rPr lang="en-US" altLang="en-US" baseline="30000" dirty="0"/>
              <a:t>2  </a:t>
            </a:r>
            <a:r>
              <a:rPr lang="en-US" altLang="en-US" dirty="0"/>
              <a:t> </a:t>
            </a:r>
          </a:p>
        </p:txBody>
      </p:sp>
      <p:grpSp>
        <p:nvGrpSpPr>
          <p:cNvPr id="3" name="Group 4"/>
          <p:cNvGrpSpPr>
            <a:grpSpLocks/>
          </p:cNvGrpSpPr>
          <p:nvPr/>
        </p:nvGrpSpPr>
        <p:grpSpPr bwMode="auto">
          <a:xfrm>
            <a:off x="2209800" y="4724400"/>
            <a:ext cx="4911725" cy="762000"/>
            <a:chOff x="288" y="1872"/>
            <a:chExt cx="3094" cy="480"/>
          </a:xfrm>
        </p:grpSpPr>
        <p:sp>
          <p:nvSpPr>
            <p:cNvPr id="164872" name="Rectangle 5"/>
            <p:cNvSpPr>
              <a:spLocks noChangeArrowheads="1"/>
            </p:cNvSpPr>
            <p:nvPr/>
          </p:nvSpPr>
          <p:spPr bwMode="auto">
            <a:xfrm>
              <a:off x="720" y="1920"/>
              <a:ext cx="266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gives: First rule and split</a:t>
              </a:r>
            </a:p>
          </p:txBody>
        </p:sp>
        <p:pic>
          <p:nvPicPr>
            <p:cNvPr id="164873" name="Picture 6"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9050" name="Rectangle 10"/>
          <p:cNvSpPr>
            <a:spLocks noChangeArrowheads="1"/>
          </p:cNvSpPr>
          <p:nvPr/>
        </p:nvSpPr>
        <p:spPr bwMode="auto">
          <a:xfrm>
            <a:off x="5832475" y="2743200"/>
            <a:ext cx="3311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cs typeface="Arial" pitchFamily="34" charset="0"/>
              </a:rPr>
              <a:t>×</a:t>
            </a:r>
            <a:r>
              <a:rPr lang="en-US" altLang="en-US"/>
              <a:t>    # of rules · </a:t>
            </a:r>
            <a:r>
              <a:rPr lang="en-US" altLang="en-US" i="1"/>
              <a:t>n</a:t>
            </a:r>
            <a:r>
              <a:rPr lang="en-US" altLang="en-US"/>
              <a:t>   )</a:t>
            </a:r>
          </a:p>
        </p:txBody>
      </p:sp>
      <p:sp>
        <p:nvSpPr>
          <p:cNvPr id="1879051" name="Text Box 11"/>
          <p:cNvSpPr txBox="1">
            <a:spLocks noChangeArrowheads="1"/>
          </p:cNvSpPr>
          <p:nvPr/>
        </p:nvSpPr>
        <p:spPr bwMode="auto">
          <a:xfrm>
            <a:off x="4556125" y="6038850"/>
            <a:ext cx="10652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hlink"/>
                </a:solidFill>
              </a:rPr>
              <a:t>Done</a:t>
            </a:r>
          </a:p>
        </p:txBody>
      </p:sp>
      <p:sp>
        <p:nvSpPr>
          <p:cNvPr id="164871" name="Text Box 3"/>
          <p:cNvSpPr txBox="1">
            <a:spLocks noChangeArrowheads="1"/>
          </p:cNvSpPr>
          <p:nvPr/>
        </p:nvSpPr>
        <p:spPr bwMode="auto">
          <a:xfrm>
            <a:off x="3040063" y="-26988"/>
            <a:ext cx="33353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CFG G Generates I</a:t>
            </a:r>
          </a:p>
          <a:p>
            <a:r>
              <a:rPr lang="en-US" altLang="en-US" sz="2000">
                <a:solidFill>
                  <a:schemeClr val="tx2"/>
                </a:solidFill>
              </a:rPr>
              <a:t>(Parsing)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9043">
                                            <p:txEl>
                                              <p:pRg st="0" end="0"/>
                                            </p:txEl>
                                          </p:spTgt>
                                        </p:tgtEl>
                                        <p:attrNameLst>
                                          <p:attrName>style.visibility</p:attrName>
                                        </p:attrNameLst>
                                      </p:cBhvr>
                                      <p:to>
                                        <p:strVal val="visible"/>
                                      </p:to>
                                    </p:set>
                                    <p:anim calcmode="lin" valueType="num">
                                      <p:cBhvr additive="base">
                                        <p:cTn id="7" dur="500" fill="hold"/>
                                        <p:tgtEl>
                                          <p:spTgt spid="18790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90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9043">
                                            <p:txEl>
                                              <p:charRg st="15" end="72"/>
                                            </p:txEl>
                                          </p:spTgt>
                                        </p:tgtEl>
                                        <p:attrNameLst>
                                          <p:attrName>style.visibility</p:attrName>
                                        </p:attrNameLst>
                                      </p:cBhvr>
                                      <p:to>
                                        <p:strVal val="visible"/>
                                      </p:to>
                                    </p:set>
                                    <p:anim calcmode="lin" valueType="num">
                                      <p:cBhvr additive="base">
                                        <p:cTn id="13" dur="500" fill="hold"/>
                                        <p:tgtEl>
                                          <p:spTgt spid="1879043">
                                            <p:txEl>
                                              <p:charRg st="15" end="7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9043">
                                            <p:txEl>
                                              <p:charRg st="15" end="7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879043">
                                            <p:txEl>
                                              <p:charRg st="72" end="107"/>
                                            </p:txEl>
                                          </p:spTgt>
                                        </p:tgtEl>
                                        <p:attrNameLst>
                                          <p:attrName>style.visibility</p:attrName>
                                        </p:attrNameLst>
                                      </p:cBhvr>
                                      <p:to>
                                        <p:strVal val="visible"/>
                                      </p:to>
                                    </p:set>
                                    <p:anim calcmode="lin" valueType="num">
                                      <p:cBhvr additive="base">
                                        <p:cTn id="25" dur="500" fill="hold"/>
                                        <p:tgtEl>
                                          <p:spTgt spid="1879043">
                                            <p:txEl>
                                              <p:charRg st="72" end="107"/>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79043">
                                            <p:txEl>
                                              <p:charRg st="72" end="107"/>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2"/>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879050"/>
                                        </p:tgtEl>
                                        <p:attrNameLst>
                                          <p:attrName>style.visibility</p:attrName>
                                        </p:attrNameLst>
                                      </p:cBhvr>
                                      <p:to>
                                        <p:strVal val="visible"/>
                                      </p:to>
                                    </p:set>
                                    <p:anim calcmode="lin" valueType="num">
                                      <p:cBhvr additive="base">
                                        <p:cTn id="39" dur="500" fill="hold"/>
                                        <p:tgtEl>
                                          <p:spTgt spid="1879050"/>
                                        </p:tgtEl>
                                        <p:attrNameLst>
                                          <p:attrName>ppt_x</p:attrName>
                                        </p:attrNameLst>
                                      </p:cBhvr>
                                      <p:tavLst>
                                        <p:tav tm="0">
                                          <p:val>
                                            <p:strVal val="1+#ppt_w/2"/>
                                          </p:val>
                                        </p:tav>
                                        <p:tav tm="100000">
                                          <p:val>
                                            <p:strVal val="#ppt_x"/>
                                          </p:val>
                                        </p:tav>
                                      </p:tavLst>
                                    </p:anim>
                                    <p:anim calcmode="lin" valueType="num">
                                      <p:cBhvr additive="base">
                                        <p:cTn id="40" dur="500" fill="hold"/>
                                        <p:tgtEl>
                                          <p:spTgt spid="187905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79051">
                                            <p:txEl>
                                              <p:pRg st="0" end="0"/>
                                            </p:txEl>
                                          </p:spTgt>
                                        </p:tgtEl>
                                        <p:attrNameLst>
                                          <p:attrName>style.visibility</p:attrName>
                                        </p:attrNameLst>
                                      </p:cBhvr>
                                      <p:to>
                                        <p:strVal val="visible"/>
                                      </p:to>
                                    </p:set>
                                    <p:anim calcmode="lin" valueType="num">
                                      <p:cBhvr additive="base">
                                        <p:cTn id="45" dur="500" fill="hold"/>
                                        <p:tgtEl>
                                          <p:spTgt spid="187905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79051">
                                            <p:txEl>
                                              <p:pRg st="0" end="0"/>
                                            </p:txEl>
                                          </p:spTgt>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9050"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165891"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{&lt;G,I&gt;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{&lt;G,G'&gt; | L(G) = L(G')}</a:t>
            </a:r>
          </a:p>
        </p:txBody>
      </p:sp>
      <p:sp>
        <p:nvSpPr>
          <p:cNvPr id="165892" name="Rectangle 18"/>
          <p:cNvSpPr>
            <a:spLocks noChangeArrowheads="1"/>
          </p:cNvSpPr>
          <p:nvPr/>
        </p:nvSpPr>
        <p:spPr bwMode="auto">
          <a:xfrm>
            <a:off x="179388" y="1417638"/>
            <a:ext cx="2025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165893" name="Rectangle 20"/>
          <p:cNvSpPr>
            <a:spLocks noChangeArrowheads="1"/>
          </p:cNvSpPr>
          <p:nvPr/>
        </p:nvSpPr>
        <p:spPr bwMode="auto">
          <a:xfrm>
            <a:off x="1908175" y="501332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165894" name="Text Box 6"/>
          <p:cNvSpPr txBox="1">
            <a:spLocks noChangeArrowheads="1"/>
          </p:cNvSpPr>
          <p:nvPr/>
        </p:nvSpPr>
        <p:spPr bwMode="auto">
          <a:xfrm>
            <a:off x="1239838" y="56610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165895" name="TextBox 7"/>
          <p:cNvSpPr txBox="1">
            <a:spLocks noChangeArrowheads="1"/>
          </p:cNvSpPr>
          <p:nvPr/>
        </p:nvSpPr>
        <p:spPr bwMode="auto">
          <a:xfrm>
            <a:off x="8243888" y="2060575"/>
            <a:ext cx="36036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4400">
                <a:solidFill>
                  <a:srgbClr val="FF0000"/>
                </a:solidFill>
              </a:rPr>
              <a:t>?</a:t>
            </a:r>
          </a:p>
        </p:txBody>
      </p:sp>
      <p:sp>
        <p:nvSpPr>
          <p:cNvPr id="9" name="TextBox 8"/>
          <p:cNvSpPr txBox="1">
            <a:spLocks noChangeArrowheads="1"/>
          </p:cNvSpPr>
          <p:nvPr/>
        </p:nvSpPr>
        <p:spPr bwMode="auto">
          <a:xfrm>
            <a:off x="6084888" y="1841500"/>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
        <p:nvSpPr>
          <p:cNvPr id="10" name="TextBox 9"/>
          <p:cNvSpPr txBox="1">
            <a:spLocks noChangeArrowheads="1"/>
          </p:cNvSpPr>
          <p:nvPr/>
        </p:nvSpPr>
        <p:spPr bwMode="auto">
          <a:xfrm>
            <a:off x="6075363" y="2247900"/>
            <a:ext cx="1800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1+#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6693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6693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6693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6693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{&lt;“M”,I&gt; | M halts on I}</a:t>
            </a:r>
          </a:p>
        </p:txBody>
      </p:sp>
      <p:sp>
        <p:nvSpPr>
          <p:cNvPr id="50190" name="Rectangle 14"/>
          <p:cNvSpPr>
            <a:spLocks noChangeArrowheads="1"/>
          </p:cNvSpPr>
          <p:nvPr/>
        </p:nvSpPr>
        <p:spPr bwMode="auto">
          <a:xfrm>
            <a:off x="5768975" y="5589588"/>
            <a:ext cx="3698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a:t>
            </a:r>
            <a:br>
              <a:rPr lang="en-US" altLang="en-US" sz="2400"/>
            </a:br>
            <a:r>
              <a:rPr lang="en-US" altLang="en-US" sz="2400"/>
              <a:t>            every string}</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067175" y="506413"/>
            <a:ext cx="5414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p>
        </p:txBody>
      </p:sp>
      <p:grpSp>
        <p:nvGrpSpPr>
          <p:cNvPr id="6" name="Group 17"/>
          <p:cNvGrpSpPr>
            <a:grpSpLocks/>
          </p:cNvGrpSpPr>
          <p:nvPr/>
        </p:nvGrpSpPr>
        <p:grpSpPr bwMode="auto">
          <a:xfrm>
            <a:off x="1258888" y="1470025"/>
            <a:ext cx="3297237" cy="1385888"/>
            <a:chOff x="793" y="926"/>
            <a:chExt cx="2077" cy="873"/>
          </a:xfrm>
        </p:grpSpPr>
        <p:sp>
          <p:nvSpPr>
            <p:cNvPr id="16693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66932" name="Rectangle 19"/>
            <p:cNvSpPr>
              <a:spLocks noChangeArrowheads="1"/>
            </p:cNvSpPr>
            <p:nvPr/>
          </p:nvSpPr>
          <p:spPr bwMode="auto">
            <a:xfrm>
              <a:off x="793" y="926"/>
              <a:ext cx="2077"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No</a:t>
              </a:r>
              <a:r>
                <a:rPr lang="en-US" altLang="en-US" sz="2400"/>
                <a:t>, M(I) does not halt</a:t>
              </a:r>
            </a:p>
          </p:txBody>
        </p:sp>
      </p:grpSp>
      <p:grpSp>
        <p:nvGrpSpPr>
          <p:cNvPr id="7" name="Group 24"/>
          <p:cNvGrpSpPr>
            <a:grpSpLocks/>
          </p:cNvGrpSpPr>
          <p:nvPr/>
        </p:nvGrpSpPr>
        <p:grpSpPr bwMode="auto">
          <a:xfrm>
            <a:off x="3522663" y="2606675"/>
            <a:ext cx="3644900" cy="1612900"/>
            <a:chOff x="3522284" y="3111351"/>
            <a:chExt cx="3645506" cy="1613793"/>
          </a:xfrm>
        </p:grpSpPr>
        <p:sp>
          <p:nvSpPr>
            <p:cNvPr id="166928" name="Text Box 35"/>
            <p:cNvSpPr txBox="1">
              <a:spLocks noChangeArrowheads="1"/>
            </p:cNvSpPr>
            <p:nvPr/>
          </p:nvSpPr>
          <p:spPr bwMode="auto">
            <a:xfrm>
              <a:off x="4704858" y="3111351"/>
              <a:ext cx="1123347" cy="461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“G” </a:t>
              </a:r>
            </a:p>
          </p:txBody>
        </p:sp>
        <p:sp>
          <p:nvSpPr>
            <p:cNvPr id="166929"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6930" name="Text Box 35"/>
            <p:cNvSpPr txBox="1">
              <a:spLocks noChangeArrowheads="1"/>
            </p:cNvSpPr>
            <p:nvPr/>
          </p:nvSpPr>
          <p:spPr bwMode="auto">
            <a:xfrm>
              <a:off x="3522284" y="3452807"/>
              <a:ext cx="3645506" cy="1200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Grammar G rules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273425" cy="830263"/>
            <a:chOff x="3683000" y="4855319"/>
            <a:chExt cx="3273834" cy="830995"/>
          </a:xfrm>
        </p:grpSpPr>
        <p:sp>
          <p:nvSpPr>
            <p:cNvPr id="166926"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6927" name="Rectangle 23"/>
            <p:cNvSpPr>
              <a:spLocks noChangeArrowheads="1"/>
            </p:cNvSpPr>
            <p:nvPr/>
          </p:nvSpPr>
          <p:spPr bwMode="auto">
            <a:xfrm>
              <a:off x="3707904" y="4855319"/>
              <a:ext cx="3248930" cy="83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0000"/>
                  </a:solidFill>
                </a:rPr>
                <a:t>Yes</a:t>
              </a:r>
              <a:r>
                <a:rPr lang="en-US" altLang="en-US" sz="2400"/>
                <a:t>, there is a parsing</a:t>
              </a:r>
              <a:br>
                <a:rPr lang="en-US" altLang="en-US" sz="2400"/>
              </a:br>
              <a:r>
                <a:rPr lang="en-US" altLang="en-US" sz="2400"/>
                <a:t>      of everything</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8" name="Group 5"/>
          <p:cNvGrpSpPr>
            <a:grpSpLocks/>
          </p:cNvGrpSpPr>
          <p:nvPr/>
        </p:nvGrpSpPr>
        <p:grpSpPr bwMode="auto">
          <a:xfrm>
            <a:off x="7216775" y="2513013"/>
            <a:ext cx="1800225" cy="2882900"/>
            <a:chOff x="4194" y="1993"/>
            <a:chExt cx="1422" cy="2207"/>
          </a:xfrm>
        </p:grpSpPr>
        <p:pic>
          <p:nvPicPr>
            <p:cNvPr id="16795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6796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167939"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167940" name="Group 32"/>
          <p:cNvGrpSpPr>
            <a:grpSpLocks/>
          </p:cNvGrpSpPr>
          <p:nvPr/>
        </p:nvGrpSpPr>
        <p:grpSpPr bwMode="auto">
          <a:xfrm>
            <a:off x="1905000" y="2513013"/>
            <a:ext cx="1800225" cy="2903537"/>
            <a:chOff x="4194" y="1993"/>
            <a:chExt cx="1422" cy="2198"/>
          </a:xfrm>
        </p:grpSpPr>
        <p:pic>
          <p:nvPicPr>
            <p:cNvPr id="16795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6795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16794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67942"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{&lt;“M”,I&gt; | M halts on I}</a:t>
            </a:r>
          </a:p>
        </p:txBody>
      </p:sp>
      <p:sp>
        <p:nvSpPr>
          <p:cNvPr id="167943" name="Rectangle 14"/>
          <p:cNvSpPr>
            <a:spLocks noChangeArrowheads="1"/>
          </p:cNvSpPr>
          <p:nvPr/>
        </p:nvSpPr>
        <p:spPr bwMode="auto">
          <a:xfrm>
            <a:off x="5768975" y="5589588"/>
            <a:ext cx="3698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a:t>
            </a:r>
            <a:br>
              <a:rPr lang="en-US" altLang="en-US" sz="2400"/>
            </a:br>
            <a:r>
              <a:rPr lang="en-US" altLang="en-US" sz="2400"/>
              <a:t>            every string}</a:t>
            </a:r>
          </a:p>
        </p:txBody>
      </p:sp>
      <p:sp>
        <p:nvSpPr>
          <p:cNvPr id="167944"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167945" name="Rectangle 16"/>
          <p:cNvSpPr>
            <a:spLocks noChangeArrowheads="1"/>
          </p:cNvSpPr>
          <p:nvPr/>
        </p:nvSpPr>
        <p:spPr bwMode="auto">
          <a:xfrm>
            <a:off x="4067175" y="506413"/>
            <a:ext cx="5414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p>
        </p:txBody>
      </p:sp>
      <p:grpSp>
        <p:nvGrpSpPr>
          <p:cNvPr id="4" name="Group 17"/>
          <p:cNvGrpSpPr>
            <a:grpSpLocks/>
          </p:cNvGrpSpPr>
          <p:nvPr/>
        </p:nvGrpSpPr>
        <p:grpSpPr bwMode="auto">
          <a:xfrm>
            <a:off x="1258888" y="1470025"/>
            <a:ext cx="2867025" cy="1385888"/>
            <a:chOff x="793" y="926"/>
            <a:chExt cx="1806" cy="873"/>
          </a:xfrm>
        </p:grpSpPr>
        <p:sp>
          <p:nvSpPr>
            <p:cNvPr id="16795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67956" name="Rectangle 19"/>
            <p:cNvSpPr>
              <a:spLocks noChangeArrowheads="1"/>
            </p:cNvSpPr>
            <p:nvPr/>
          </p:nvSpPr>
          <p:spPr bwMode="auto">
            <a:xfrm>
              <a:off x="793" y="926"/>
              <a:ext cx="1806"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Yes</a:t>
              </a:r>
              <a:r>
                <a:rPr lang="en-US" altLang="en-US" sz="2400"/>
                <a:t>, M(I) does halt</a:t>
              </a:r>
            </a:p>
          </p:txBody>
        </p:sp>
      </p:grpSp>
      <p:grpSp>
        <p:nvGrpSpPr>
          <p:cNvPr id="167947" name="Group 24"/>
          <p:cNvGrpSpPr>
            <a:grpSpLocks/>
          </p:cNvGrpSpPr>
          <p:nvPr/>
        </p:nvGrpSpPr>
        <p:grpSpPr bwMode="auto">
          <a:xfrm>
            <a:off x="3522663" y="2606675"/>
            <a:ext cx="3644900" cy="1612900"/>
            <a:chOff x="3522284" y="3111351"/>
            <a:chExt cx="3645506" cy="1613793"/>
          </a:xfrm>
        </p:grpSpPr>
        <p:sp>
          <p:nvSpPr>
            <p:cNvPr id="167952" name="Text Box 35"/>
            <p:cNvSpPr txBox="1">
              <a:spLocks noChangeArrowheads="1"/>
            </p:cNvSpPr>
            <p:nvPr/>
          </p:nvSpPr>
          <p:spPr bwMode="auto">
            <a:xfrm>
              <a:off x="4704858" y="3111351"/>
              <a:ext cx="1123347" cy="461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“G” </a:t>
              </a:r>
            </a:p>
          </p:txBody>
        </p:sp>
        <p:sp>
          <p:nvSpPr>
            <p:cNvPr id="167953"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7954" name="Text Box 35"/>
            <p:cNvSpPr txBox="1">
              <a:spLocks noChangeArrowheads="1"/>
            </p:cNvSpPr>
            <p:nvPr/>
          </p:nvSpPr>
          <p:spPr bwMode="auto">
            <a:xfrm>
              <a:off x="3522284" y="3452807"/>
              <a:ext cx="3645506" cy="1200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Grammar G rules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6" name="Group 23"/>
          <p:cNvGrpSpPr>
            <a:grpSpLocks/>
          </p:cNvGrpSpPr>
          <p:nvPr/>
        </p:nvGrpSpPr>
        <p:grpSpPr bwMode="auto">
          <a:xfrm>
            <a:off x="3683000" y="4349750"/>
            <a:ext cx="3949700" cy="1200150"/>
            <a:chOff x="3683000" y="4855319"/>
            <a:chExt cx="3950749" cy="1200326"/>
          </a:xfrm>
        </p:grpSpPr>
        <p:sp>
          <p:nvSpPr>
            <p:cNvPr id="167950"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7951" name="Rectangle 23"/>
            <p:cNvSpPr>
              <a:spLocks noChangeArrowheads="1"/>
            </p:cNvSpPr>
            <p:nvPr/>
          </p:nvSpPr>
          <p:spPr bwMode="auto">
            <a:xfrm>
              <a:off x="3707903" y="4855319"/>
              <a:ext cx="3925846" cy="1200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0000"/>
                  </a:solidFill>
                </a:rPr>
                <a:t>No</a:t>
              </a:r>
              <a:r>
                <a:rPr lang="en-US" altLang="en-US" sz="2400"/>
                <a:t>, the string </a:t>
              </a:r>
            </a:p>
            <a:p>
              <a:pPr algn="l"/>
              <a:r>
                <a:rPr lang="en-US" altLang="en-US" sz="2400"/>
                <a:t>corresponding to the </a:t>
              </a:r>
              <a:br>
                <a:rPr lang="en-US" altLang="en-US" sz="2400"/>
              </a:br>
              <a:r>
                <a:rPr lang="en-US" altLang="en-US" sz="2400"/>
                <a:t>computation cant be parsed</a:t>
              </a:r>
            </a:p>
          </p:txBody>
        </p:sp>
      </p:grpSp>
      <p:sp>
        <p:nvSpPr>
          <p:cNvPr id="26" name="Rectangle 9"/>
          <p:cNvSpPr>
            <a:spLocks noChangeArrowheads="1"/>
          </p:cNvSpPr>
          <p:nvPr/>
        </p:nvSpPr>
        <p:spPr bwMode="auto">
          <a:xfrm>
            <a:off x="304800" y="-276225"/>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23" name="Text Box 43"/>
          <p:cNvSpPr txBox="1">
            <a:spLocks noChangeArrowheads="1"/>
          </p:cNvSpPr>
          <p:nvPr/>
        </p:nvSpPr>
        <p:spPr bwMode="auto">
          <a:xfrm>
            <a:off x="228600" y="2349500"/>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configuration of the TM as a string</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giving the contents of the tape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and the current state inserted where the head is.</a:t>
            </a:r>
          </a:p>
        </p:txBody>
      </p:sp>
      <p:sp>
        <p:nvSpPr>
          <p:cNvPr id="23" name="Text Box 43"/>
          <p:cNvSpPr txBox="1">
            <a:spLocks noChangeArrowheads="1"/>
          </p:cNvSpPr>
          <p:nvPr/>
        </p:nvSpPr>
        <p:spPr bwMode="auto">
          <a:xfrm>
            <a:off x="2854325" y="3663950"/>
            <a:ext cx="3086100" cy="461963"/>
          </a:xfrm>
          <a:prstGeom prst="rect">
            <a:avLst/>
          </a:prstGeom>
          <a:noFill/>
          <a:ln w="38100" cap="sq">
            <a:noFill/>
            <a:miter lim="800000"/>
            <a:headEnd/>
            <a:tailEnd/>
          </a:ln>
          <a:effectLst/>
        </p:spPr>
        <p:txBody>
          <a:bodyPr lIns="274320" rIns="274320">
            <a:spAutoFit/>
          </a:bodyPr>
          <a:lstStyle/>
          <a:p>
            <a:pPr algn="l">
              <a:defRPr/>
            </a:pP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10010</a:t>
            </a:r>
            <a:endParaRPr lang="en-US" sz="2400" dirty="0">
              <a:effectLst>
                <a:outerShdw blurRad="38100" dist="38100" dir="2700000" algn="tl">
                  <a:srgbClr val="000000"/>
                </a:outerShdw>
              </a:effectLst>
            </a:endParaRP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2"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68978"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3">
                                            <p:txEl>
                                              <p:pRg st="0" end="0"/>
                                            </p:txEl>
                                          </p:spTgt>
                                        </p:tgtEl>
                                        <p:attrNameLst>
                                          <p:attrName>style.visibility</p:attrName>
                                        </p:attrNameLst>
                                      </p:cBhvr>
                                      <p:to>
                                        <p:strVal val="visible"/>
                                      </p:to>
                                    </p:set>
                                    <p:anim calcmode="lin" valueType="num">
                                      <p:cBhvr additive="base">
                                        <p:cTn id="17"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grpSp>
        <p:nvGrpSpPr>
          <p:cNvPr id="2" name="Group 51"/>
          <p:cNvGrpSpPr>
            <a:grpSpLocks/>
          </p:cNvGrpSpPr>
          <p:nvPr/>
        </p:nvGrpSpPr>
        <p:grpSpPr bwMode="auto">
          <a:xfrm>
            <a:off x="1187450" y="4224338"/>
            <a:ext cx="1044575" cy="533400"/>
            <a:chOff x="1187744" y="6063679"/>
            <a:chExt cx="1044000" cy="533673"/>
          </a:xfrm>
        </p:grpSpPr>
        <p:sp>
          <p:nvSpPr>
            <p:cNvPr id="170012" name="Left Brace 28"/>
            <p:cNvSpPr>
              <a:spLocks/>
            </p:cNvSpPr>
            <p:nvPr/>
          </p:nvSpPr>
          <p:spPr bwMode="auto">
            <a:xfrm rot="-5400000">
              <a:off x="1637736" y="5613687"/>
              <a:ext cx="144016" cy="1044000"/>
            </a:xfrm>
            <a:prstGeom prst="leftBrace">
              <a:avLst>
                <a:gd name="adj1" fmla="val 8323"/>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0" name="Rectangle 29"/>
            <p:cNvSpPr/>
            <p:nvPr/>
          </p:nvSpPr>
          <p:spPr>
            <a:xfrm>
              <a:off x="1585988" y="6135153"/>
              <a:ext cx="287179" cy="462199"/>
            </a:xfrm>
            <a:prstGeom prst="rect">
              <a:avLst/>
            </a:prstGeom>
          </p:spPr>
          <p:txBody>
            <a:bodyPr wrap="none">
              <a:spAutoFit/>
            </a:bodyPr>
            <a:lstStyle/>
            <a:p>
              <a:pPr algn="l">
                <a:defRPr/>
              </a:pPr>
              <a:r>
                <a:rPr lang="en-US" sz="2400" dirty="0">
                  <a:effectLst>
                    <a:outerShdw blurRad="38100" dist="38100" dir="2700000" algn="tl">
                      <a:srgbClr val="000000"/>
                    </a:outerShdw>
                  </a:effectLst>
                </a:rPr>
                <a:t>I</a:t>
              </a:r>
              <a:endParaRPr lang="en-CA" sz="2400" dirty="0"/>
            </a:p>
          </p:txBody>
        </p:sp>
      </p:gr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69990"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000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grpSp>
        <p:nvGrpSpPr>
          <p:cNvPr id="4" name="Group 28"/>
          <p:cNvGrpSpPr>
            <a:grpSpLocks/>
          </p:cNvGrpSpPr>
          <p:nvPr/>
        </p:nvGrpSpPr>
        <p:grpSpPr bwMode="auto">
          <a:xfrm>
            <a:off x="5064125" y="4173538"/>
            <a:ext cx="4116388" cy="903287"/>
            <a:chOff x="5064125" y="4221162"/>
            <a:chExt cx="4116388" cy="903784"/>
          </a:xfrm>
        </p:grpSpPr>
        <p:sp>
          <p:nvSpPr>
            <p:cNvPr id="32" name="Rectangle 31"/>
            <p:cNvSpPr/>
            <p:nvPr/>
          </p:nvSpPr>
          <p:spPr>
            <a:xfrm>
              <a:off x="5064125" y="4292638"/>
              <a:ext cx="4116388" cy="832308"/>
            </a:xfrm>
            <a:prstGeom prst="rect">
              <a:avLst/>
            </a:prstGeom>
          </p:spPr>
          <p:txBody>
            <a:bodyPr wrap="none">
              <a:spAutoFit/>
            </a:bodyPr>
            <a:lstStyle/>
            <a:p>
              <a:pPr algn="l">
                <a:defRPr/>
              </a:pPr>
              <a:r>
                <a:rPr lang="en-US" sz="2400" dirty="0">
                  <a:effectLst>
                    <a:outerShdw blurRad="38100" dist="38100" dir="2700000" algn="tl">
                      <a:srgbClr val="000000"/>
                    </a:outerShdw>
                  </a:effectLst>
                </a:rPr>
                <a:t>TM accepts by halting in the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accept state with the tape empty</a:t>
              </a:r>
              <a:endParaRPr lang="en-CA" sz="2400" dirty="0"/>
            </a:p>
          </p:txBody>
        </p:sp>
        <p:sp>
          <p:nvSpPr>
            <p:cNvPr id="169993" name="Left Brace 28"/>
            <p:cNvSpPr>
              <a:spLocks/>
            </p:cNvSpPr>
            <p:nvPr/>
          </p:nvSpPr>
          <p:spPr bwMode="auto">
            <a:xfrm rot="-5400000">
              <a:off x="8010365" y="3807133"/>
              <a:ext cx="143942" cy="972000"/>
            </a:xfrm>
            <a:prstGeom prst="leftBrace">
              <a:avLst>
                <a:gd name="adj1" fmla="val 8316"/>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0243" name="Rectangle 13"/>
          <p:cNvSpPr>
            <a:spLocks noChangeArrowheads="1"/>
          </p:cNvSpPr>
          <p:nvPr/>
        </p:nvSpPr>
        <p:spPr bwMode="auto">
          <a:xfrm>
            <a:off x="-76200" y="944563"/>
            <a:ext cx="44958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“no” </a:t>
            </a:r>
          </a:p>
        </p:txBody>
      </p:sp>
      <p:sp>
        <p:nvSpPr>
          <p:cNvPr id="10244" name="Oval 48"/>
          <p:cNvSpPr>
            <a:spLocks noChangeArrowheads="1"/>
          </p:cNvSpPr>
          <p:nvPr/>
        </p:nvSpPr>
        <p:spPr bwMode="auto">
          <a:xfrm rot="19311688" flipH="1">
            <a:off x="1062038" y="1603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245" name="Rectangle 49"/>
          <p:cNvSpPr>
            <a:spLocks noChangeArrowheads="1"/>
          </p:cNvSpPr>
          <p:nvPr/>
        </p:nvSpPr>
        <p:spPr bwMode="auto">
          <a:xfrm>
            <a:off x="-114300" y="533400"/>
            <a:ext cx="2503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Recognizable</a:t>
            </a:r>
            <a:endParaRPr lang="en-US" altLang="en-US" sz="2400">
              <a:solidFill>
                <a:srgbClr val="FF00FF"/>
              </a:solidFill>
            </a:endParaRPr>
          </a:p>
        </p:txBody>
      </p:sp>
      <p:sp>
        <p:nvSpPr>
          <p:cNvPr id="10246" name="Rectangle 18"/>
          <p:cNvSpPr>
            <a:spLocks noChangeArrowheads="1"/>
          </p:cNvSpPr>
          <p:nvPr/>
        </p:nvSpPr>
        <p:spPr bwMode="auto">
          <a:xfrm>
            <a:off x="5029200" y="838200"/>
            <a:ext cx="4495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10247" name="Oval 48"/>
          <p:cNvSpPr>
            <a:spLocks noChangeArrowheads="1"/>
          </p:cNvSpPr>
          <p:nvPr/>
        </p:nvSpPr>
        <p:spPr bwMode="auto">
          <a:xfrm rot="2288312">
            <a:off x="2738438" y="236538"/>
            <a:ext cx="4679950"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248" name="Rectangle 49"/>
          <p:cNvSpPr>
            <a:spLocks noChangeArrowheads="1"/>
          </p:cNvSpPr>
          <p:nvPr/>
        </p:nvSpPr>
        <p:spPr bwMode="auto">
          <a:xfrm>
            <a:off x="6705600" y="542925"/>
            <a:ext cx="304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Co-Recognizable</a:t>
            </a:r>
            <a:endParaRPr lang="en-US" altLang="en-US" sz="2400">
              <a:solidFill>
                <a:srgbClr val="FF00FF"/>
              </a:solidFill>
            </a:endParaRPr>
          </a:p>
        </p:txBody>
      </p:sp>
      <p:sp>
        <p:nvSpPr>
          <p:cNvPr id="10249" name="Text Box 16"/>
          <p:cNvSpPr txBox="1">
            <a:spLocks noChangeArrowheads="1"/>
          </p:cNvSpPr>
          <p:nvPr/>
        </p:nvSpPr>
        <p:spPr bwMode="auto">
          <a:xfrm>
            <a:off x="1042988" y="2822575"/>
            <a:ext cx="149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a:t>
            </a:r>
            <a:endParaRPr lang="en-US" altLang="en-US" sz="2400" i="1" baseline="-25000">
              <a:solidFill>
                <a:schemeClr val="accent2"/>
              </a:solidFill>
            </a:endParaRPr>
          </a:p>
        </p:txBody>
      </p:sp>
      <p:sp>
        <p:nvSpPr>
          <p:cNvPr id="10250" name="Text Box 3"/>
          <p:cNvSpPr txBox="1">
            <a:spLocks noChangeArrowheads="1"/>
          </p:cNvSpPr>
          <p:nvPr/>
        </p:nvSpPr>
        <p:spPr bwMode="auto">
          <a:xfrm>
            <a:off x="2792886" y="115888"/>
            <a:ext cx="35788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Decide vs Recognize</a:t>
            </a:r>
          </a:p>
        </p:txBody>
      </p:sp>
      <p:sp>
        <p:nvSpPr>
          <p:cNvPr id="26" name="Text Box 16"/>
          <p:cNvSpPr txBox="1">
            <a:spLocks noChangeArrowheads="1"/>
          </p:cNvSpPr>
          <p:nvPr/>
        </p:nvSpPr>
        <p:spPr bwMode="auto">
          <a:xfrm>
            <a:off x="6140450" y="2822575"/>
            <a:ext cx="1712913" cy="461963"/>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13" name="Text Box 6"/>
          <p:cNvSpPr txBox="1">
            <a:spLocks noChangeArrowheads="1"/>
          </p:cNvSpPr>
          <p:nvPr/>
        </p:nvSpPr>
        <p:spPr bwMode="auto">
          <a:xfrm>
            <a:off x="4945063" y="4946650"/>
            <a:ext cx="4379912"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r>
              <a:rPr lang="en-US" altLang="en-US" sz="2400" dirty="0"/>
              <a:t>{</a:t>
            </a:r>
            <a:r>
              <a:rPr lang="en-US" altLang="en-US" sz="2400" dirty="0">
                <a:sym typeface="Symbol" pitchFamily="18" charset="2"/>
              </a:rPr>
              <a:t></a:t>
            </a:r>
            <a:r>
              <a:rPr lang="en-US" altLang="en-US" sz="2400" dirty="0"/>
              <a:t>“M”,“M'”</a:t>
            </a:r>
            <a:r>
              <a:rPr lang="en-US" altLang="en-US" sz="2400" dirty="0">
                <a:sym typeface="Symbol" pitchFamily="18" charset="2"/>
              </a:rPr>
              <a:t></a:t>
            </a:r>
            <a:r>
              <a:rPr lang="en-US" altLang="en-US" sz="2400" dirty="0"/>
              <a:t> | </a:t>
            </a:r>
            <a:r>
              <a:rPr lang="en-US" altLang="en-US" sz="2400" dirty="0">
                <a:sym typeface="Symbol" pitchFamily="18" charset="2"/>
              </a:rPr>
              <a:t>I </a:t>
            </a:r>
            <a:r>
              <a:rPr lang="en-US" altLang="en-US" sz="2400" dirty="0"/>
              <a:t>M(I)=M'(I)}</a:t>
            </a:r>
          </a:p>
          <a:p>
            <a:pPr algn="l"/>
            <a:r>
              <a:rPr lang="en-US" altLang="en-US" sz="2400" dirty="0"/>
              <a:t>{“M” | L(M) is regular}</a:t>
            </a:r>
          </a:p>
          <a:p>
            <a:pPr algn="l"/>
            <a:r>
              <a:rPr lang="en-US" altLang="en-US" sz="2400" dirty="0"/>
              <a:t>{“M” | based on what M does, not on how it does it}</a:t>
            </a:r>
          </a:p>
        </p:txBody>
      </p:sp>
      <p:sp>
        <p:nvSpPr>
          <p:cNvPr id="16" name="Text Box 16"/>
          <p:cNvSpPr txBox="1">
            <a:spLocks noChangeArrowheads="1"/>
          </p:cNvSpPr>
          <p:nvPr/>
        </p:nvSpPr>
        <p:spPr bwMode="auto">
          <a:xfrm>
            <a:off x="3489325"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t>≤  </a:t>
            </a:r>
          </a:p>
        </p:txBody>
      </p:sp>
      <p:sp>
        <p:nvSpPr>
          <p:cNvPr id="19" name="Text Box 16"/>
          <p:cNvSpPr txBox="1">
            <a:spLocks noChangeArrowheads="1"/>
          </p:cNvSpPr>
          <p:nvPr/>
        </p:nvSpPr>
        <p:spPr bwMode="auto">
          <a:xfrm>
            <a:off x="3276600" y="5822950"/>
            <a:ext cx="1957388"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 </a:t>
            </a:r>
            <a:r>
              <a:rPr lang="en-US" sz="2400" dirty="0"/>
              <a:t>≤</a:t>
            </a:r>
            <a:endParaRPr lang="en-US" sz="2400" i="1" baseline="-25000" dirty="0">
              <a:solidFill>
                <a:schemeClr val="accent2"/>
              </a:solidFill>
            </a:endParaRPr>
          </a:p>
        </p:txBody>
      </p:sp>
      <p:sp>
        <p:nvSpPr>
          <p:cNvPr id="10255"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10256"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6" presetClass="path" presetSubtype="0" accel="50000" decel="50000" fill="hold" grpId="1" nodeType="clickEffect">
                                  <p:stCondLst>
                                    <p:cond delay="0"/>
                                  </p:stCondLst>
                                  <p:childTnLst>
                                    <p:animMotion origin="layout" path="M 2.77778E-7 4.07407E-6 L -0.28802 -0.89028 " pathEditMode="relative" rAng="0" ptsTypes="AA">
                                      <p:cBhvr>
                                        <p:cTn id="20" dur="1000" fill="hold"/>
                                        <p:tgtEl>
                                          <p:spTgt spid="13"/>
                                        </p:tgtEl>
                                        <p:attrNameLst>
                                          <p:attrName>ppt_x</p:attrName>
                                          <p:attrName>ppt_y</p:attrName>
                                        </p:attrNameLst>
                                      </p:cBhvr>
                                      <p:rCtr x="-14410" y="-445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6" grpId="0"/>
      <p:bldP spid="19"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101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103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596900" y="6146800"/>
            <a:ext cx="4902200" cy="522288"/>
          </a:xfrm>
          <a:prstGeom prst="rect">
            <a:avLst/>
          </a:prstGeom>
        </p:spPr>
        <p:txBody>
          <a:bodyPr wrap="none">
            <a:spAutoFit/>
          </a:bodyPr>
          <a:lstStyle/>
          <a:p>
            <a:pPr algn="l">
              <a:buFont typeface="Arial" pitchFamily="34" charset="0"/>
              <a:buChar char="•"/>
              <a:defRPr/>
            </a:pPr>
            <a:r>
              <a:rPr lang="en-CA" dirty="0">
                <a:effectLst>
                  <a:outerShdw blurRad="38100" dist="38100" dir="2700000" algn="tl">
                    <a:srgbClr val="000000"/>
                  </a:outerShdw>
                </a:effectLst>
              </a:rPr>
              <a:t>Can a CFG generate this string?</a:t>
            </a:r>
            <a:endParaRPr lang="en-CA" dirty="0"/>
          </a:p>
        </p:txBody>
      </p:sp>
      <p:grpSp>
        <p:nvGrpSpPr>
          <p:cNvPr id="3" name="Group 57"/>
          <p:cNvGrpSpPr>
            <a:grpSpLocks/>
          </p:cNvGrpSpPr>
          <p:nvPr/>
        </p:nvGrpSpPr>
        <p:grpSpPr bwMode="auto">
          <a:xfrm>
            <a:off x="1301750" y="4292600"/>
            <a:ext cx="3125788" cy="1385888"/>
            <a:chOff x="1301094" y="4293096"/>
            <a:chExt cx="3126890" cy="1384995"/>
          </a:xfrm>
        </p:grpSpPr>
        <p:grpSp>
          <p:nvGrpSpPr>
            <p:cNvPr id="171023" name="Group 79"/>
            <p:cNvGrpSpPr>
              <a:grpSpLocks/>
            </p:cNvGrpSpPr>
            <p:nvPr/>
          </p:nvGrpSpPr>
          <p:grpSpPr bwMode="auto">
            <a:xfrm>
              <a:off x="3045956" y="4365104"/>
              <a:ext cx="1382028" cy="504056"/>
              <a:chOff x="3200400" y="889000"/>
              <a:chExt cx="1566863" cy="787401"/>
            </a:xfrm>
          </p:grpSpPr>
          <p:cxnSp>
            <p:nvCxnSpPr>
              <p:cNvPr id="17102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7102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0" name="Rectangle 29"/>
            <p:cNvSpPr/>
            <p:nvPr/>
          </p:nvSpPr>
          <p:spPr>
            <a:xfrm>
              <a:off x="1301094" y="4293096"/>
              <a:ext cx="2623475" cy="1384995"/>
            </a:xfrm>
            <a:prstGeom prst="rect">
              <a:avLst/>
            </a:prstGeom>
          </p:spPr>
          <p:txBody>
            <a:bodyPr wrap="none">
              <a:spAutoFit/>
            </a:bodyPr>
            <a:lstStyle/>
            <a:p>
              <a:pPr algn="l">
                <a:defRPr/>
              </a:pPr>
              <a:r>
                <a:rPr lang="en-US" dirty="0">
                  <a:solidFill>
                    <a:schemeClr val="tx2"/>
                  </a:solidFill>
                  <a:effectLst>
                    <a:outerShdw blurRad="38100" dist="38100" dir="2700000" algn="tl">
                      <a:srgbClr val="000000">
                        <a:alpha val="43137"/>
                      </a:srgbClr>
                    </a:outerShdw>
                  </a:effectLst>
                </a:rPr>
                <a:t>Linked</a:t>
              </a:r>
              <a:r>
                <a:rPr lang="en-US" dirty="0">
                  <a:solidFill>
                    <a:srgbClr val="FF0000"/>
                  </a:solidFill>
                  <a:effectLst>
                    <a:outerShdw blurRad="38100" dist="38100" dir="2700000" algn="tl">
                      <a:srgbClr val="000000">
                        <a:alpha val="43137"/>
                      </a:srgbClr>
                    </a:outerShdw>
                  </a:effectLst>
                </a:rPr>
                <a:t> </a:t>
              </a:r>
            </a:p>
            <a:p>
              <a:pPr algn="l">
                <a:defRPr/>
              </a:pPr>
              <a:r>
                <a:rPr lang="en-US" dirty="0">
                  <a:effectLst>
                    <a:outerShdw blurRad="38100" dist="38100" dir="2700000" algn="tl">
                      <a:srgbClr val="000000">
                        <a:alpha val="43137"/>
                      </a:srgbClr>
                    </a:outerShdw>
                  </a:effectLst>
                </a:rPr>
                <a:t>because must be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the same string</a:t>
              </a:r>
              <a:endParaRPr lang="en-CA" dirty="0"/>
            </a:p>
          </p:txBody>
        </p:sp>
      </p:grpSp>
      <p:sp>
        <p:nvSpPr>
          <p:cNvPr id="54" name="Rectangle 53"/>
          <p:cNvSpPr/>
          <p:nvPr/>
        </p:nvSpPr>
        <p:spPr>
          <a:xfrm>
            <a:off x="3048000" y="4043363"/>
            <a:ext cx="1970088" cy="461962"/>
          </a:xfrm>
          <a:prstGeom prst="rect">
            <a:avLst/>
          </a:prstGeom>
        </p:spPr>
        <p:txBody>
          <a:bodyPr wrap="none">
            <a:spAutoFit/>
          </a:bodyPr>
          <a:lstStyle/>
          <a:p>
            <a:pPr algn="l">
              <a:defRPr/>
            </a:pPr>
            <a:r>
              <a:rPr lang="el-GR" sz="2400" dirty="0">
                <a:effectLst>
                  <a:outerShdw blurRad="38100" dist="38100" dir="2700000" algn="tl">
                    <a:srgbClr val="000000"/>
                  </a:outerShdw>
                </a:effectLst>
              </a:rPr>
              <a:t>α</a:t>
            </a:r>
            <a:r>
              <a:rPr lang="en-CA" sz="2400" dirty="0">
                <a:effectLst>
                  <a:outerShdw blurRad="38100" dist="38100" dir="2700000" algn="tl">
                    <a:srgbClr val="000000"/>
                  </a:outerShdw>
                </a:effectLst>
              </a:rPr>
              <a:t>     </a:t>
            </a:r>
            <a:r>
              <a:rPr lang="en-US" sz="2400" dirty="0">
                <a:solidFill>
                  <a:srgbClr val="FF00FF"/>
                </a:solidFill>
                <a:effectLst>
                  <a:outerShdw blurRad="38100" dist="38100" dir="2700000" algn="tl">
                    <a:srgbClr val="000000"/>
                  </a:outerShdw>
                </a:effectLst>
              </a:rPr>
              <a:t>#            </a:t>
            </a:r>
            <a:r>
              <a:rPr lang="el-GR" sz="2400" dirty="0">
                <a:effectLst>
                  <a:outerShdw blurRad="38100" dist="38100" dir="2700000" algn="tl">
                    <a:srgbClr val="000000"/>
                  </a:outerShdw>
                </a:effectLst>
              </a:rPr>
              <a:t>α</a:t>
            </a:r>
            <a:endParaRPr lang="en-CA" sz="2400" dirty="0"/>
          </a:p>
        </p:txBody>
      </p:sp>
      <p:grpSp>
        <p:nvGrpSpPr>
          <p:cNvPr id="5" name="Group 58"/>
          <p:cNvGrpSpPr>
            <a:grpSpLocks/>
          </p:cNvGrpSpPr>
          <p:nvPr/>
        </p:nvGrpSpPr>
        <p:grpSpPr bwMode="auto">
          <a:xfrm>
            <a:off x="3622675" y="4221163"/>
            <a:ext cx="4067175" cy="1384300"/>
            <a:chOff x="3622020" y="4221088"/>
            <a:chExt cx="4068403" cy="1384995"/>
          </a:xfrm>
        </p:grpSpPr>
        <p:sp>
          <p:nvSpPr>
            <p:cNvPr id="53" name="Rectangle 52"/>
            <p:cNvSpPr/>
            <p:nvPr/>
          </p:nvSpPr>
          <p:spPr>
            <a:xfrm>
              <a:off x="5067081" y="4221088"/>
              <a:ext cx="2623342" cy="1384995"/>
            </a:xfrm>
            <a:prstGeom prst="rect">
              <a:avLst/>
            </a:prstGeom>
          </p:spPr>
          <p:txBody>
            <a:bodyPr wrap="none">
              <a:spAutoFit/>
            </a:bodyPr>
            <a:lstStyle/>
            <a:p>
              <a:pPr algn="l">
                <a:defRPr/>
              </a:pPr>
              <a:r>
                <a:rPr lang="en-US" dirty="0">
                  <a:solidFill>
                    <a:schemeClr val="tx2"/>
                  </a:solidFill>
                  <a:effectLst>
                    <a:outerShdw blurRad="38100" dist="38100" dir="2700000" algn="tl">
                      <a:srgbClr val="000000">
                        <a:alpha val="43137"/>
                      </a:srgbClr>
                    </a:outerShdw>
                  </a:effectLst>
                </a:rPr>
                <a:t>Linked</a:t>
              </a:r>
              <a:r>
                <a:rPr lang="en-US" dirty="0">
                  <a:solidFill>
                    <a:srgbClr val="FF0000"/>
                  </a:solidFill>
                  <a:effectLst>
                    <a:outerShdw blurRad="38100" dist="38100" dir="2700000" algn="tl">
                      <a:srgbClr val="000000">
                        <a:alpha val="43137"/>
                      </a:srgbClr>
                    </a:outerShdw>
                  </a:effectLst>
                </a:rPr>
                <a:t> </a:t>
              </a:r>
            </a:p>
            <a:p>
              <a:pPr algn="l">
                <a:defRPr/>
              </a:pPr>
              <a:r>
                <a:rPr lang="en-US" dirty="0">
                  <a:effectLst>
                    <a:outerShdw blurRad="38100" dist="38100" dir="2700000" algn="tl">
                      <a:srgbClr val="000000">
                        <a:alpha val="43137"/>
                      </a:srgbClr>
                    </a:outerShdw>
                  </a:effectLst>
                </a:rPr>
                <a:t>because must be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the same string</a:t>
              </a:r>
              <a:endParaRPr lang="en-CA" dirty="0"/>
            </a:p>
          </p:txBody>
        </p:sp>
        <p:grpSp>
          <p:nvGrpSpPr>
            <p:cNvPr id="171020" name="Group 79"/>
            <p:cNvGrpSpPr>
              <a:grpSpLocks/>
            </p:cNvGrpSpPr>
            <p:nvPr/>
          </p:nvGrpSpPr>
          <p:grpSpPr bwMode="auto">
            <a:xfrm>
              <a:off x="3622020" y="4365104"/>
              <a:ext cx="1382028" cy="504056"/>
              <a:chOff x="3200400" y="889000"/>
              <a:chExt cx="1566863" cy="787401"/>
            </a:xfrm>
          </p:grpSpPr>
          <p:cxnSp>
            <p:nvCxnSpPr>
              <p:cNvPr id="171021"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71022"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sp>
        <p:nvSpPr>
          <p:cNvPr id="61" name="Rectangle 60"/>
          <p:cNvSpPr/>
          <p:nvPr/>
        </p:nvSpPr>
        <p:spPr>
          <a:xfrm>
            <a:off x="5502275" y="6154738"/>
            <a:ext cx="623888" cy="523875"/>
          </a:xfrm>
          <a:prstGeom prst="rect">
            <a:avLst/>
          </a:prstGeom>
        </p:spPr>
        <p:txBody>
          <a:bodyPr wrap="none">
            <a:spAutoFit/>
          </a:bodyPr>
          <a:lstStyle/>
          <a:p>
            <a:pPr algn="l">
              <a:defRPr/>
            </a:pPr>
            <a:r>
              <a:rPr lang="en-CA" dirty="0">
                <a:solidFill>
                  <a:srgbClr val="FF0000"/>
                </a:solidFill>
                <a:effectLst>
                  <a:outerShdw blurRad="38100" dist="38100" dir="2700000" algn="tl">
                    <a:srgbClr val="000000"/>
                  </a:outerShdw>
                </a:effectLst>
              </a:rPr>
              <a:t>No</a:t>
            </a:r>
            <a:endParaRPr lang="en-CA"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ppt_x"/>
                                          </p:val>
                                        </p:tav>
                                        <p:tav tm="100000">
                                          <p:val>
                                            <p:strVal val="#ppt_x"/>
                                          </p:val>
                                        </p:tav>
                                      </p:tavLst>
                                    </p:anim>
                                    <p:anim calcmode="lin" valueType="num">
                                      <p:cBhvr additive="base">
                                        <p:cTn id="1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1">
                                            <p:txEl>
                                              <p:pRg st="0" end="0"/>
                                            </p:txEl>
                                          </p:spTgt>
                                        </p:tgtEl>
                                        <p:attrNameLst>
                                          <p:attrName>style.visibility</p:attrName>
                                        </p:attrNameLst>
                                      </p:cBhvr>
                                      <p:to>
                                        <p:strVal val="visible"/>
                                      </p:to>
                                    </p:set>
                                    <p:anim calcmode="lin" valueType="num">
                                      <p:cBhvr additive="base">
                                        <p:cTn id="31"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2037"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2054"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596900" y="6146800"/>
            <a:ext cx="7243763" cy="522288"/>
          </a:xfrm>
          <a:prstGeom prst="rect">
            <a:avLst/>
          </a:prstGeom>
        </p:spPr>
        <p:txBody>
          <a:bodyPr wrap="none">
            <a:spAutoFit/>
          </a:bodyPr>
          <a:lstStyle/>
          <a:p>
            <a:pPr algn="l">
              <a:buFont typeface="Arial" pitchFamily="34" charset="0"/>
              <a:buChar char="•"/>
              <a:defRPr/>
            </a:pPr>
            <a:r>
              <a:rPr lang="en-CA" dirty="0">
                <a:effectLst>
                  <a:outerShdw blurRad="38100" dist="38100" dir="2700000" algn="tl">
                    <a:srgbClr val="000000"/>
                  </a:outerShdw>
                </a:effectLst>
              </a:rPr>
              <a:t>Can a CFG generate every string but this string?</a:t>
            </a:r>
            <a:endParaRPr lang="en-CA" dirty="0"/>
          </a:p>
        </p:txBody>
      </p:sp>
      <p:sp>
        <p:nvSpPr>
          <p:cNvPr id="54" name="Rectangle 53"/>
          <p:cNvSpPr/>
          <p:nvPr/>
        </p:nvSpPr>
        <p:spPr>
          <a:xfrm>
            <a:off x="3048000" y="4043363"/>
            <a:ext cx="1965325" cy="830262"/>
          </a:xfrm>
          <a:prstGeom prst="rect">
            <a:avLst/>
          </a:prstGeom>
        </p:spPr>
        <p:txBody>
          <a:bodyPr wrap="none">
            <a:spAutoFit/>
          </a:bodyPr>
          <a:lstStyle/>
          <a:p>
            <a:pPr algn="l">
              <a:defRPr/>
            </a:pPr>
            <a:r>
              <a:rPr lang="el-GR" sz="2400" dirty="0">
                <a:effectLst>
                  <a:outerShdw blurRad="38100" dist="38100" dir="2700000" algn="tl">
                    <a:srgbClr val="000000"/>
                  </a:outerShdw>
                </a:effectLst>
              </a:rPr>
              <a:t>α</a:t>
            </a:r>
            <a:r>
              <a:rPr lang="en-CA" sz="2400" dirty="0">
                <a:effectLst>
                  <a:outerShdw blurRad="38100" dist="38100" dir="2700000" algn="tl">
                    <a:srgbClr val="000000"/>
                  </a:outerShdw>
                </a:effectLst>
              </a:rPr>
              <a:t>     </a:t>
            </a:r>
            <a:r>
              <a:rPr lang="en-US" sz="2400" dirty="0">
                <a:solidFill>
                  <a:srgbClr val="FF00FF"/>
                </a:solidFill>
                <a:effectLst>
                  <a:outerShdw blurRad="38100" dist="38100" dir="2700000" algn="tl">
                    <a:srgbClr val="000000"/>
                  </a:outerShdw>
                </a:effectLst>
              </a:rPr>
              <a:t>#            </a:t>
            </a:r>
            <a:r>
              <a:rPr lang="el-GR" sz="2400" dirty="0">
                <a:effectLst>
                  <a:outerShdw blurRad="38100" dist="38100" dir="2700000" algn="tl">
                    <a:srgbClr val="000000"/>
                  </a:outerShdw>
                </a:effectLst>
              </a:rPr>
              <a:t>β</a:t>
            </a:r>
            <a:endParaRPr lang="en-CA" sz="2400" dirty="0">
              <a:effectLst>
                <a:outerShdw blurRad="38100" dist="38100" dir="2700000" algn="tl">
                  <a:srgbClr val="000000"/>
                </a:outerShdw>
              </a:effectLst>
            </a:endParaRPr>
          </a:p>
          <a:p>
            <a:pPr algn="l">
              <a:defRPr/>
            </a:pPr>
            <a:r>
              <a:rPr lang="en-CA" sz="2400" dirty="0">
                <a:effectLst>
                  <a:outerShdw blurRad="38100" dist="38100" dir="2700000" algn="tl">
                    <a:srgbClr val="000000"/>
                  </a:outerShdw>
                </a:effectLst>
              </a:rPr>
              <a:t>     </a:t>
            </a:r>
            <a:r>
              <a:rPr lang="el-GR" sz="2400" dirty="0">
                <a:effectLst>
                  <a:outerShdw blurRad="38100" dist="38100" dir="2700000" algn="tl">
                    <a:srgbClr val="000000"/>
                  </a:outerShdw>
                </a:effectLst>
              </a:rPr>
              <a:t>α</a:t>
            </a:r>
            <a:r>
              <a:rPr lang="en-US" sz="2400" dirty="0">
                <a:effectLst>
                  <a:outerShdw blurRad="38100" dist="38100" dir="2700000" algn="tl">
                    <a:srgbClr val="000000"/>
                  </a:outerShdw>
                </a:effectLst>
              </a:rPr>
              <a:t>≠</a:t>
            </a:r>
            <a:r>
              <a:rPr lang="el-GR" sz="2400" dirty="0">
                <a:effectLst>
                  <a:outerShdw blurRad="38100" dist="38100" dir="2700000" algn="tl">
                    <a:srgbClr val="000000"/>
                  </a:outerShdw>
                </a:effectLst>
              </a:rPr>
              <a:t>β</a:t>
            </a:r>
            <a:endParaRPr lang="en-CA" sz="2400" dirty="0"/>
          </a:p>
        </p:txBody>
      </p:sp>
      <p:sp>
        <p:nvSpPr>
          <p:cNvPr id="61" name="Rectangle 60"/>
          <p:cNvSpPr/>
          <p:nvPr/>
        </p:nvSpPr>
        <p:spPr>
          <a:xfrm>
            <a:off x="7885113" y="6146800"/>
            <a:ext cx="706437" cy="522288"/>
          </a:xfrm>
          <a:prstGeom prst="rect">
            <a:avLst/>
          </a:prstGeom>
        </p:spPr>
        <p:txBody>
          <a:bodyPr wrap="none">
            <a:spAutoFit/>
          </a:bodyPr>
          <a:lstStyle/>
          <a:p>
            <a:pPr algn="l">
              <a:defRPr/>
            </a:pPr>
            <a:r>
              <a:rPr lang="en-CA" dirty="0">
                <a:solidFill>
                  <a:srgbClr val="FF0000"/>
                </a:solidFill>
                <a:effectLst>
                  <a:outerShdw blurRad="38100" dist="38100" dir="2700000" algn="tl">
                    <a:srgbClr val="000000"/>
                  </a:outerShdw>
                </a:effectLst>
              </a:rPr>
              <a:t>Yes</a:t>
            </a:r>
            <a:endParaRPr lang="en-CA" dirty="0">
              <a:solidFill>
                <a:srgbClr val="FF0000"/>
              </a:solidFill>
            </a:endParaRPr>
          </a:p>
        </p:txBody>
      </p:sp>
      <p:pic>
        <p:nvPicPr>
          <p:cNvPr id="4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088" y="4797425"/>
            <a:ext cx="7129462"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ppt_x"/>
                                          </p:val>
                                        </p:tav>
                                        <p:tav tm="100000">
                                          <p:val>
                                            <p:strVal val="#ppt_x"/>
                                          </p:val>
                                        </p:tav>
                                      </p:tavLst>
                                    </p:anim>
                                    <p:anim calcmode="lin" valueType="num">
                                      <p:cBhvr additive="base">
                                        <p:cTn id="1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
                                            <p:txEl>
                                              <p:pRg st="0" end="0"/>
                                            </p:txEl>
                                          </p:spTgt>
                                        </p:tgtEl>
                                        <p:attrNameLst>
                                          <p:attrName>style.visibility</p:attrName>
                                        </p:attrNameLst>
                                      </p:cBhvr>
                                      <p:to>
                                        <p:strVal val="visible"/>
                                      </p:to>
                                    </p:set>
                                    <p:anim calcmode="lin" valueType="num">
                                      <p:cBhvr additive="base">
                                        <p:cTn id="25"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3061"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307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1187450" y="4365625"/>
            <a:ext cx="7712075" cy="2246313"/>
          </a:xfrm>
          <a:prstGeom prst="rect">
            <a:avLst/>
          </a:prstGeom>
        </p:spPr>
        <p:txBody>
          <a:bodyPr wrap="none">
            <a:spAutoFit/>
          </a:bodyPr>
          <a:lstStyle/>
          <a:p>
            <a:pPr algn="l">
              <a:defRPr/>
            </a:pPr>
            <a:r>
              <a:rPr lang="en-US" dirty="0">
                <a:effectLst>
                  <a:outerShdw blurRad="38100" dist="38100" dir="2700000" algn="tl">
                    <a:srgbClr val="000000"/>
                  </a:outerShdw>
                </a:effectLst>
              </a:rPr>
              <a:t>M halts on I  </a:t>
            </a:r>
          </a:p>
          <a:p>
            <a:pPr lvl="1" algn="l">
              <a:defRPr/>
            </a:pPr>
            <a:r>
              <a:rPr lang="en-US" dirty="0">
                <a:effectLst>
                  <a:outerShdw blurRad="38100" dist="38100" dir="2700000" algn="tl">
                    <a:srgbClr val="000000"/>
                  </a:outerShdw>
                </a:effectLst>
                <a:sym typeface="Wingdings" pitchFamily="2" charset="2"/>
              </a:rPr>
              <a:t></a:t>
            </a:r>
            <a:r>
              <a:rPr lang="en-US" dirty="0">
                <a:effectLst>
                  <a:outerShdw blurRad="38100" dist="38100" dir="2700000" algn="tl">
                    <a:srgbClr val="000000"/>
                  </a:outerShdw>
                </a:effectLst>
              </a:rPr>
              <a:t>   there is such a computation string</a:t>
            </a:r>
          </a:p>
          <a:p>
            <a:pPr lvl="1" algn="l">
              <a:buFont typeface="Wingdings" pitchFamily="2" charset="2"/>
              <a:buChar char="à"/>
              <a:defRPr/>
            </a:pPr>
            <a:r>
              <a:rPr lang="en-US" dirty="0">
                <a:effectLst>
                  <a:outerShdw blurRad="38100" dist="38100" dir="2700000" algn="tl">
                    <a:srgbClr val="000000"/>
                  </a:outerShdw>
                </a:effectLst>
                <a:sym typeface="Wingdings" pitchFamily="2" charset="2"/>
              </a:rPr>
              <a:t>   CFG </a:t>
            </a:r>
            <a:r>
              <a:rPr lang="en-CA" dirty="0">
                <a:effectLst>
                  <a:outerShdw blurRad="38100" dist="38100" dir="2700000" algn="tl">
                    <a:srgbClr val="000000"/>
                  </a:outerShdw>
                </a:effectLst>
                <a:sym typeface="Wingdings" pitchFamily="2" charset="2"/>
              </a:rPr>
              <a:t>c</a:t>
            </a:r>
            <a:r>
              <a:rPr lang="en-CA" dirty="0">
                <a:effectLst>
                  <a:outerShdw blurRad="38100" dist="38100" dir="2700000" algn="tl">
                    <a:srgbClr val="000000"/>
                  </a:outerShdw>
                </a:effectLst>
              </a:rPr>
              <a:t>an generate every string but this string</a:t>
            </a:r>
          </a:p>
          <a:p>
            <a:pPr lvl="1" algn="l">
              <a:buFont typeface="Wingdings" pitchFamily="2" charset="2"/>
              <a:buChar char="à"/>
              <a:defRPr/>
            </a:pPr>
            <a:r>
              <a:rPr lang="en-CA" dirty="0"/>
              <a:t>   CFG does not generate every string</a:t>
            </a:r>
          </a:p>
          <a:p>
            <a:pPr lvl="1" algn="l">
              <a:buFont typeface="Wingdings" pitchFamily="2" charset="2"/>
              <a:buChar char="à"/>
              <a:defRPr/>
            </a:pPr>
            <a:r>
              <a:rPr lang="en-CA" dirty="0"/>
              <a:t>   Oracle says </a:t>
            </a:r>
            <a:r>
              <a:rPr lang="en-CA" i="1" dirty="0">
                <a:solidFill>
                  <a:srgbClr val="FF0000"/>
                </a:solidFill>
              </a:rPr>
              <a:t>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
                                            <p:txEl>
                                              <p:pRg st="4" end="4"/>
                                            </p:txEl>
                                          </p:spTgt>
                                        </p:tgtEl>
                                        <p:attrNameLst>
                                          <p:attrName>style.visibility</p:attrName>
                                        </p:attrNameLst>
                                      </p:cBhvr>
                                      <p:to>
                                        <p:strVal val="visible"/>
                                      </p:to>
                                    </p:set>
                                    <p:anim calcmode="lin" valueType="num">
                                      <p:cBhvr additive="base">
                                        <p:cTn id="31" dur="500" fill="hold"/>
                                        <p:tgtEl>
                                          <p:spTgt spid="3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4085"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409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1187450" y="4365625"/>
            <a:ext cx="6545263" cy="1816100"/>
          </a:xfrm>
          <a:prstGeom prst="rect">
            <a:avLst/>
          </a:prstGeom>
        </p:spPr>
        <p:txBody>
          <a:bodyPr wrap="none">
            <a:spAutoFit/>
          </a:bodyPr>
          <a:lstStyle/>
          <a:p>
            <a:pPr algn="l">
              <a:defRPr/>
            </a:pPr>
            <a:r>
              <a:rPr lang="en-US" dirty="0">
                <a:effectLst>
                  <a:outerShdw blurRad="38100" dist="38100" dir="2700000" algn="tl">
                    <a:srgbClr val="000000"/>
                  </a:outerShdw>
                </a:effectLst>
              </a:rPr>
              <a:t>M does not halt on I  </a:t>
            </a:r>
          </a:p>
          <a:p>
            <a:pPr lvl="1" algn="l">
              <a:defRPr/>
            </a:pPr>
            <a:r>
              <a:rPr lang="en-US" dirty="0">
                <a:effectLst>
                  <a:outerShdw blurRad="38100" dist="38100" dir="2700000" algn="tl">
                    <a:srgbClr val="000000"/>
                  </a:outerShdw>
                </a:effectLst>
                <a:sym typeface="Wingdings" pitchFamily="2" charset="2"/>
              </a:rPr>
              <a:t></a:t>
            </a:r>
            <a:r>
              <a:rPr lang="en-US" dirty="0">
                <a:effectLst>
                  <a:outerShdw blurRad="38100" dist="38100" dir="2700000" algn="tl">
                    <a:srgbClr val="000000"/>
                  </a:outerShdw>
                </a:effectLst>
              </a:rPr>
              <a:t>   there is no such a computation string</a:t>
            </a:r>
          </a:p>
          <a:p>
            <a:pPr lvl="1" algn="l">
              <a:buFont typeface="Wingdings" pitchFamily="2" charset="2"/>
              <a:buChar char="à"/>
              <a:defRPr/>
            </a:pPr>
            <a:r>
              <a:rPr lang="en-US" dirty="0">
                <a:effectLst>
                  <a:outerShdw blurRad="38100" dist="38100" dir="2700000" algn="tl">
                    <a:srgbClr val="000000"/>
                  </a:outerShdw>
                </a:effectLst>
                <a:sym typeface="Wingdings" pitchFamily="2" charset="2"/>
              </a:rPr>
              <a:t>   CFG </a:t>
            </a:r>
            <a:r>
              <a:rPr lang="en-CA" dirty="0">
                <a:effectLst>
                  <a:outerShdw blurRad="38100" dist="38100" dir="2700000" algn="tl">
                    <a:srgbClr val="000000"/>
                  </a:outerShdw>
                </a:effectLst>
                <a:sym typeface="Wingdings" pitchFamily="2" charset="2"/>
              </a:rPr>
              <a:t>c</a:t>
            </a:r>
            <a:r>
              <a:rPr lang="en-CA" dirty="0">
                <a:effectLst>
                  <a:outerShdw blurRad="38100" dist="38100" dir="2700000" algn="tl">
                    <a:srgbClr val="000000"/>
                  </a:outerShdw>
                </a:effectLst>
              </a:rPr>
              <a:t>an generate every string</a:t>
            </a:r>
            <a:endParaRPr lang="en-CA" dirty="0"/>
          </a:p>
          <a:p>
            <a:pPr lvl="1" algn="l">
              <a:buFont typeface="Wingdings" pitchFamily="2" charset="2"/>
              <a:buChar char="à"/>
              <a:defRPr/>
            </a:pPr>
            <a:r>
              <a:rPr lang="en-CA" dirty="0"/>
              <a:t>   Oracle says </a:t>
            </a:r>
            <a:r>
              <a:rPr lang="en-CA" i="1" dirty="0">
                <a:solidFill>
                  <a:srgbClr val="FF0000"/>
                </a:solidFill>
              </a:rPr>
              <a:t>yes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843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Encode the halting computation of M on I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 the string of configurations</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separated by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a:t>
            </a:r>
          </a:p>
        </p:txBody>
      </p:sp>
      <p:sp>
        <p:nvSpPr>
          <p:cNvPr id="28" name="Text Box 43"/>
          <p:cNvSpPr txBox="1">
            <a:spLocks noChangeArrowheads="1"/>
          </p:cNvSpPr>
          <p:nvPr/>
        </p:nvSpPr>
        <p:spPr bwMode="auto">
          <a:xfrm>
            <a:off x="228600" y="3792538"/>
            <a:ext cx="8686800" cy="461962"/>
          </a:xfrm>
          <a:prstGeom prst="rect">
            <a:avLst/>
          </a:prstGeom>
          <a:noFill/>
          <a:ln w="38100" cap="sq">
            <a:noFill/>
            <a:miter lim="800000"/>
            <a:headEnd/>
            <a:tailEnd/>
          </a:ln>
          <a:effectLst/>
        </p:spPr>
        <p:txBody>
          <a:bodyPr lIns="274320" rIns="274320">
            <a:spAutoFit/>
          </a:bodyPr>
          <a:lstStyle/>
          <a:p>
            <a:pPr algn="l">
              <a:defRPr/>
            </a:pP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start</a:t>
            </a:r>
            <a:r>
              <a:rPr lang="en-US" sz="2400" dirty="0" err="1">
                <a:effectLst>
                  <a:outerShdw blurRad="38100" dist="38100" dir="2700000" algn="tl">
                    <a:srgbClr val="000000"/>
                  </a:outerShdw>
                </a:effectLst>
              </a:rPr>
              <a:t>0110010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3</a:t>
            </a:r>
            <a:r>
              <a:rPr lang="en-US" sz="2400" dirty="0" err="1">
                <a:effectLst>
                  <a:outerShdw blurRad="38100" dist="38100" dir="2700000" algn="tl">
                    <a:srgbClr val="000000"/>
                  </a:outerShdw>
                </a:effectLst>
              </a:rPr>
              <a:t>010010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7</a:t>
            </a:r>
            <a:r>
              <a:rPr lang="en-US" sz="2400" dirty="0" err="1">
                <a:effectLst>
                  <a:outerShdw blurRad="38100" dist="38100" dir="2700000" algn="tl">
                    <a:srgbClr val="000000"/>
                  </a:outerShdw>
                </a:effectLst>
              </a:rPr>
              <a:t>10010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6</a:t>
            </a:r>
            <a:r>
              <a:rPr lang="en-US" sz="2400" dirty="0" err="1">
                <a:effectLst>
                  <a:outerShdw blurRad="38100" dist="38100" dir="2700000" algn="tl">
                    <a:srgbClr val="000000"/>
                  </a:outerShdw>
                </a:effectLst>
              </a:rPr>
              <a:t>0010</a:t>
            </a:r>
            <a:r>
              <a:rPr lang="en-US" sz="2400" dirty="0" err="1">
                <a:solidFill>
                  <a:srgbClr val="FF00FF"/>
                </a:solidFill>
                <a:effectLst>
                  <a:outerShdw blurRad="38100" dist="38100" dir="2700000" algn="tl">
                    <a:srgbClr val="000000"/>
                  </a:outerShdw>
                </a:effectLst>
              </a:rPr>
              <a:t>#</a:t>
            </a:r>
            <a:r>
              <a:rPr lang="en-US" sz="2400" dirty="0" err="1">
                <a:effectLst>
                  <a:outerShdw blurRad="38100" dist="38100" dir="2700000" algn="tl">
                    <a:srgbClr val="000000"/>
                  </a:outerShdw>
                </a:effectLst>
              </a:rPr>
              <a:t>10</a:t>
            </a:r>
            <a:r>
              <a:rPr lang="en-US" sz="2400" dirty="0">
                <a:effectLst>
                  <a:outerShdw blurRad="38100" dist="38100" dir="2700000" algn="tl">
                    <a:srgbClr val="000000"/>
                  </a:outerShdw>
                </a:effectLst>
              </a:rPr>
              <a:t> …. </a:t>
            </a:r>
            <a:r>
              <a:rPr lang="en-US" sz="2400" dirty="0">
                <a:solidFill>
                  <a:srgbClr val="FF00FF"/>
                </a:solidFill>
                <a:effectLst>
                  <a:outerShdw blurRad="38100" dist="38100" dir="2700000" algn="tl">
                    <a:srgbClr val="000000"/>
                  </a:outerShdw>
                </a:effectLst>
              </a:rPr>
              <a: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accept</a:t>
            </a:r>
            <a:r>
              <a:rPr lang="en-US" sz="2400" dirty="0">
                <a:solidFill>
                  <a:srgbClr val="FF00FF"/>
                </a:solidFill>
                <a:effectLst>
                  <a:outerShdw blurRad="38100" dist="38100" dir="2700000" algn="tl">
                    <a:srgbClr val="000000"/>
                  </a:outerShdw>
                </a:effectLst>
              </a:rPr>
              <a:t>#</a:t>
            </a: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5109"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512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32" name="Rectangle 31"/>
          <p:cNvSpPr/>
          <p:nvPr/>
        </p:nvSpPr>
        <p:spPr>
          <a:xfrm>
            <a:off x="596900" y="4292600"/>
            <a:ext cx="6724650" cy="2247900"/>
          </a:xfrm>
          <a:prstGeom prst="rect">
            <a:avLst/>
          </a:prstGeom>
        </p:spPr>
        <p:txBody>
          <a:bodyPr wrap="none">
            <a:spAutoFit/>
          </a:bodyPr>
          <a:lstStyle/>
          <a:p>
            <a:pPr algn="l">
              <a:buFont typeface="Arial" pitchFamily="34" charset="0"/>
              <a:buChar char="•"/>
              <a:defRPr/>
            </a:pPr>
            <a:r>
              <a:rPr lang="en-CA" dirty="0">
                <a:effectLst>
                  <a:outerShdw blurRad="38100" dist="38100" dir="2700000" algn="tl">
                    <a:srgbClr val="000000"/>
                  </a:outerShdw>
                </a:effectLst>
              </a:rPr>
              <a:t>A string is not this string if at least one of:</a:t>
            </a:r>
          </a:p>
          <a:p>
            <a:pPr lvl="1" algn="l">
              <a:buFont typeface="Arial" pitchFamily="34" charset="0"/>
              <a:buChar char="•"/>
              <a:defRPr/>
            </a:pPr>
            <a:r>
              <a:rPr lang="en-CA" dirty="0">
                <a:effectLst>
                  <a:outerShdw blurRad="38100" dist="38100" dir="2700000" algn="tl">
                    <a:srgbClr val="000000"/>
                  </a:outerShdw>
                </a:effectLst>
              </a:rPr>
              <a:t>It does not start with </a:t>
            </a:r>
            <a:r>
              <a:rPr lang="en-US" dirty="0">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start</a:t>
            </a:r>
            <a:r>
              <a:rPr lang="en-US" dirty="0" err="1">
                <a:effectLst>
                  <a:outerShdw blurRad="38100" dist="38100" dir="2700000" algn="tl">
                    <a:srgbClr val="000000"/>
                  </a:outerShdw>
                </a:effectLst>
              </a:rPr>
              <a:t>I</a:t>
            </a:r>
            <a:r>
              <a:rPr lang="en-US" dirty="0">
                <a:solidFill>
                  <a:srgbClr val="FF00FF"/>
                </a:solidFill>
                <a:effectLst>
                  <a:outerShdw blurRad="38100" dist="38100" dir="2700000" algn="tl">
                    <a:srgbClr val="000000"/>
                  </a:outerShdw>
                </a:effectLst>
              </a:rPr>
              <a:t>#</a:t>
            </a:r>
          </a:p>
          <a:p>
            <a:pPr lvl="1" algn="l">
              <a:buFont typeface="Arial" pitchFamily="34" charset="0"/>
              <a:buChar char="•"/>
              <a:defRPr/>
            </a:pPr>
            <a:r>
              <a:rPr lang="en-CA" dirty="0">
                <a:effectLst>
                  <a:outerShdw blurRad="38100" dist="38100" dir="2700000" algn="tl">
                    <a:srgbClr val="000000"/>
                  </a:outerShdw>
                </a:effectLst>
              </a:rPr>
              <a:t>It does not end with </a:t>
            </a:r>
            <a:r>
              <a:rPr lang="en-US" dirty="0">
                <a:solidFill>
                  <a:srgbClr val="FF00FF"/>
                </a:solidFill>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accept</a:t>
            </a:r>
            <a:r>
              <a:rPr lang="en-US" dirty="0">
                <a:solidFill>
                  <a:srgbClr val="FF00FF"/>
                </a:solidFill>
                <a:effectLst>
                  <a:outerShdw blurRad="38100" dist="38100" dir="2700000" algn="tl">
                    <a:srgbClr val="000000"/>
                  </a:outerShdw>
                </a:effectLst>
              </a:rPr>
              <a:t>#</a:t>
            </a:r>
          </a:p>
          <a:p>
            <a:pPr lvl="1" algn="l">
              <a:buFont typeface="Arial" pitchFamily="34" charset="0"/>
              <a:buChar char="•"/>
              <a:defRPr/>
            </a:pPr>
            <a:r>
              <a:rPr lang="en-US" dirty="0">
                <a:effectLst>
                  <a:outerShdw blurRad="38100" dist="38100" dir="2700000" algn="tl">
                    <a:srgbClr val="000000"/>
                  </a:outerShdw>
                </a:effectLst>
              </a:rPr>
              <a:t>Some time step </a:t>
            </a: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7</a:t>
            </a:r>
            <a:r>
              <a:rPr lang="en-US" dirty="0" err="1">
                <a:effectLst>
                  <a:outerShdw blurRad="38100" dist="38100" dir="2700000" algn="tl">
                    <a:srgbClr val="000000"/>
                  </a:outerShdw>
                </a:effectLst>
              </a:rPr>
              <a:t>10010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6</a:t>
            </a:r>
            <a:r>
              <a:rPr lang="en-US" dirty="0" err="1">
                <a:effectLst>
                  <a:outerShdw blurRad="38100" dist="38100" dir="2700000" algn="tl">
                    <a:srgbClr val="000000"/>
                  </a:outerShdw>
                </a:effectLst>
              </a:rPr>
              <a:t>0010</a:t>
            </a:r>
            <a:r>
              <a:rPr lang="en-US" dirty="0">
                <a:solidFill>
                  <a:srgbClr val="FF00FF"/>
                </a:solidFill>
                <a:effectLst>
                  <a:outerShdw blurRad="38100" dist="38100" dir="2700000" algn="tl">
                    <a:srgbClr val="000000"/>
                  </a:outerShdw>
                </a:effectLst>
              </a:rPr>
              <a:t>#</a:t>
            </a:r>
            <a:br>
              <a:rPr lang="en-US" dirty="0">
                <a:solidFill>
                  <a:srgbClr val="FF00FF"/>
                </a:solidFill>
                <a:effectLst>
                  <a:outerShdw blurRad="38100" dist="38100" dir="2700000" algn="tl">
                    <a:srgbClr val="000000"/>
                  </a:outerShdw>
                </a:effectLst>
              </a:rPr>
            </a:br>
            <a:r>
              <a:rPr lang="en-US" dirty="0">
                <a:solidFill>
                  <a:srgbClr val="FF00FF"/>
                </a:solidFill>
                <a:effectLst>
                  <a:outerShdw blurRad="38100" dist="38100" dir="2700000" algn="tl">
                    <a:srgbClr val="000000"/>
                  </a:outerShdw>
                </a:effectLst>
              </a:rPr>
              <a:t>  </a:t>
            </a:r>
            <a:r>
              <a:rPr lang="en-US" dirty="0">
                <a:effectLst>
                  <a:outerShdw blurRad="38100" dist="38100" dir="2700000" algn="tl">
                    <a:srgbClr val="000000"/>
                  </a:outerShdw>
                </a:effectLst>
              </a:rPr>
              <a:t>is not according to the TM 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6131"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615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grpSp>
        <p:nvGrpSpPr>
          <p:cNvPr id="3" name="Group 65"/>
          <p:cNvGrpSpPr>
            <a:grpSpLocks/>
          </p:cNvGrpSpPr>
          <p:nvPr/>
        </p:nvGrpSpPr>
        <p:grpSpPr bwMode="auto">
          <a:xfrm>
            <a:off x="596900" y="2276475"/>
            <a:ext cx="7380288" cy="1800225"/>
            <a:chOff x="597649" y="2276872"/>
            <a:chExt cx="7378879" cy="1800200"/>
          </a:xfrm>
        </p:grpSpPr>
        <p:sp>
          <p:nvSpPr>
            <p:cNvPr id="25" name="Rectangle 24"/>
            <p:cNvSpPr/>
            <p:nvPr/>
          </p:nvSpPr>
          <p:spPr>
            <a:xfrm>
              <a:off x="1691228" y="2781690"/>
              <a:ext cx="5936116" cy="522281"/>
            </a:xfrm>
            <a:prstGeom prst="rect">
              <a:avLst/>
            </a:prstGeom>
          </p:spPr>
          <p:txBody>
            <a:bodyPr wrap="none">
              <a:spAutoFit/>
            </a:bodyPr>
            <a:lstStyle/>
            <a:p>
              <a:pPr algn="l">
                <a:defRPr/>
              </a:pPr>
              <a:r>
                <a:rPr lang="en-US" dirty="0">
                  <a:effectLst>
                    <a:outerShdw blurRad="38100" dist="38100" dir="2700000" algn="tl">
                      <a:srgbClr val="000000"/>
                    </a:outerShdw>
                  </a:effectLst>
                </a:rPr>
                <a:t>{0,1}</a:t>
              </a:r>
              <a:r>
                <a:rPr lang="en-US" baseline="30000" dirty="0">
                  <a:effectLst>
                    <a:outerShdw blurRad="38100" dist="38100" dir="2700000" algn="tl">
                      <a:srgbClr val="000000"/>
                    </a:outerShdw>
                  </a:effectLst>
                </a:rPr>
                <a:t>*</a:t>
              </a:r>
              <a:r>
                <a:rPr lang="en-US" dirty="0">
                  <a:effectLst>
                    <a:outerShdw blurRad="38100" dist="38100" dir="2700000" algn="tl">
                      <a:srgbClr val="000000"/>
                    </a:outerShdw>
                  </a:effectLst>
                </a:rPr>
                <a:t> </a:t>
              </a: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7</a:t>
              </a:r>
              <a:r>
                <a:rPr lang="en-US" dirty="0" err="1">
                  <a:effectLst>
                    <a:outerShdw blurRad="38100" dist="38100" dir="2700000" algn="tl">
                      <a:srgbClr val="000000"/>
                    </a:outerShdw>
                  </a:effectLst>
                </a:rPr>
                <a:t>10010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6</a:t>
              </a:r>
              <a:r>
                <a:rPr lang="en-US" dirty="0" err="1">
                  <a:effectLst>
                    <a:outerShdw blurRad="38100" dist="38100" dir="2700000" algn="tl">
                      <a:srgbClr val="000000"/>
                    </a:outerShdw>
                  </a:effectLst>
                </a:rPr>
                <a:t>0010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{0,1}</a:t>
              </a:r>
              <a:r>
                <a:rPr lang="en-US" baseline="30000" dirty="0">
                  <a:effectLst>
                    <a:outerShdw blurRad="38100" dist="38100" dir="2700000" algn="tl">
                      <a:srgbClr val="000000"/>
                    </a:outerShdw>
                  </a:effectLst>
                </a:rPr>
                <a:t>*</a:t>
              </a:r>
              <a:r>
                <a:rPr lang="en-US" dirty="0">
                  <a:effectLst>
                    <a:outerShdw blurRad="38100" dist="38100" dir="2700000" algn="tl">
                      <a:srgbClr val="000000"/>
                    </a:outerShdw>
                  </a:effectLst>
                </a:rPr>
                <a:t> </a:t>
              </a:r>
              <a:endParaRPr lang="en-CA" dirty="0"/>
            </a:p>
          </p:txBody>
        </p:sp>
        <p:sp>
          <p:nvSpPr>
            <p:cNvPr id="26" name="Rectangle 25"/>
            <p:cNvSpPr/>
            <p:nvPr/>
          </p:nvSpPr>
          <p:spPr>
            <a:xfrm>
              <a:off x="597649" y="2276872"/>
              <a:ext cx="7378879" cy="523868"/>
            </a:xfrm>
            <a:prstGeom prst="rect">
              <a:avLst/>
            </a:prstGeom>
          </p:spPr>
          <p:txBody>
            <a:bodyPr wrap="none">
              <a:spAutoFit/>
            </a:bodyPr>
            <a:lstStyle/>
            <a:p>
              <a:pPr lvl="1" algn="l">
                <a:buFont typeface="Arial" pitchFamily="34" charset="0"/>
                <a:buChar char="•"/>
                <a:defRPr/>
              </a:pPr>
              <a:r>
                <a:rPr lang="en-US" dirty="0">
                  <a:effectLst>
                    <a:outerShdw blurRad="38100" dist="38100" dir="2700000" algn="tl">
                      <a:srgbClr val="000000"/>
                    </a:outerShdw>
                  </a:effectLst>
                </a:rPr>
                <a:t>Some time step is not according to the TM M.</a:t>
              </a:r>
            </a:p>
          </p:txBody>
        </p:sp>
        <p:sp>
          <p:nvSpPr>
            <p:cNvPr id="176145" name="Right Brace 28"/>
            <p:cNvSpPr>
              <a:spLocks/>
            </p:cNvSpPr>
            <p:nvPr/>
          </p:nvSpPr>
          <p:spPr bwMode="auto">
            <a:xfrm rot="5400000">
              <a:off x="4400006" y="1776775"/>
              <a:ext cx="344388" cy="3600000"/>
            </a:xfrm>
            <a:prstGeom prst="rightBrace">
              <a:avLst>
                <a:gd name="adj1" fmla="val 8324"/>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0" name="Rectangle 29"/>
            <p:cNvSpPr/>
            <p:nvPr/>
          </p:nvSpPr>
          <p:spPr>
            <a:xfrm>
              <a:off x="2411816" y="3677028"/>
              <a:ext cx="4509226" cy="400044"/>
            </a:xfrm>
            <a:prstGeom prst="rect">
              <a:avLst/>
            </a:prstGeom>
          </p:spPr>
          <p:txBody>
            <a:bodyPr wrap="none">
              <a:spAutoFit/>
            </a:bodyPr>
            <a:lstStyle/>
            <a:p>
              <a:pPr algn="l">
                <a:defRPr/>
              </a:pPr>
              <a:r>
                <a:rPr lang="en-US" sz="2000" dirty="0">
                  <a:effectLst>
                    <a:outerShdw blurRad="38100" dist="38100" dir="2700000" algn="tl">
                      <a:srgbClr val="000000"/>
                    </a:outerShdw>
                  </a:effectLst>
                </a:rPr>
                <a:t>This is correct, but we need it to be wrong</a:t>
              </a:r>
            </a:p>
          </p:txBody>
        </p:sp>
      </p:grpSp>
      <p:grpSp>
        <p:nvGrpSpPr>
          <p:cNvPr id="4" name="Group 63"/>
          <p:cNvGrpSpPr>
            <a:grpSpLocks/>
          </p:cNvGrpSpPr>
          <p:nvPr/>
        </p:nvGrpSpPr>
        <p:grpSpPr bwMode="auto">
          <a:xfrm>
            <a:off x="3292475" y="3284538"/>
            <a:ext cx="2225675" cy="136525"/>
            <a:chOff x="3293108" y="3284984"/>
            <a:chExt cx="2224272" cy="136564"/>
          </a:xfrm>
        </p:grpSpPr>
        <p:sp>
          <p:nvSpPr>
            <p:cNvPr id="54" name="Right Brace 53"/>
            <p:cNvSpPr/>
            <p:nvPr/>
          </p:nvSpPr>
          <p:spPr bwMode="auto">
            <a:xfrm rot="5400000">
              <a:off x="3464393" y="3113699"/>
              <a:ext cx="123860" cy="466431"/>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55" name="Right Brace 54"/>
            <p:cNvSpPr/>
            <p:nvPr/>
          </p:nvSpPr>
          <p:spPr bwMode="auto">
            <a:xfrm rot="5400000">
              <a:off x="5222234" y="3126402"/>
              <a:ext cx="123860" cy="466431"/>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grpSp>
      <p:sp>
        <p:nvSpPr>
          <p:cNvPr id="57" name="Rectangle 56"/>
          <p:cNvSpPr/>
          <p:nvPr/>
        </p:nvSpPr>
        <p:spPr>
          <a:xfrm>
            <a:off x="596900" y="4292600"/>
            <a:ext cx="6835775" cy="2247900"/>
          </a:xfrm>
          <a:prstGeom prst="rect">
            <a:avLst/>
          </a:prstGeom>
        </p:spPr>
        <p:txBody>
          <a:bodyPr wrap="none">
            <a:spAutoFit/>
          </a:bodyPr>
          <a:lstStyle/>
          <a:p>
            <a:pPr algn="l">
              <a:buFont typeface="Arial" pitchFamily="34" charset="0"/>
              <a:buChar char="•"/>
              <a:defRPr/>
            </a:pPr>
            <a:r>
              <a:rPr lang="en-CA" dirty="0">
                <a:effectLst>
                  <a:outerShdw blurRad="38100" dist="38100" dir="2700000" algn="tl">
                    <a:srgbClr val="000000"/>
                  </a:outerShdw>
                </a:effectLst>
              </a:rPr>
              <a:t>Not </a:t>
            </a:r>
            <a:r>
              <a:rPr lang="en-US" dirty="0">
                <a:effectLst>
                  <a:outerShdw blurRad="38100" dist="38100" dir="2700000" algn="tl">
                    <a:srgbClr val="000000"/>
                  </a:outerShdw>
                </a:effectLst>
              </a:rPr>
              <a:t>according to the TM M </a:t>
            </a:r>
            <a:r>
              <a:rPr lang="en-CA" dirty="0">
                <a:effectLst>
                  <a:outerShdw blurRad="38100" dist="38100" dir="2700000" algn="tl">
                    <a:srgbClr val="000000"/>
                  </a:outerShdw>
                </a:effectLst>
              </a:rPr>
              <a:t>if at least one of:</a:t>
            </a:r>
          </a:p>
          <a:p>
            <a:pPr lvl="1" algn="l">
              <a:buFont typeface="Arial" pitchFamily="34" charset="0"/>
              <a:buChar char="•"/>
              <a:defRPr/>
            </a:pPr>
            <a:r>
              <a:rPr lang="en-US" dirty="0">
                <a:effectLst>
                  <a:outerShdw blurRad="38100" dist="38100" dir="2700000" algn="tl">
                    <a:srgbClr val="000000"/>
                  </a:outerShdw>
                </a:effectLst>
              </a:rPr>
              <a:t>Not (</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{0,1}</a:t>
            </a:r>
            <a:r>
              <a:rPr lang="en-US" baseline="30000" dirty="0">
                <a:effectLst>
                  <a:outerShdw blurRad="38100" dist="38100" dir="2700000" algn="tl">
                    <a:srgbClr val="000000"/>
                  </a:outerShdw>
                </a:effectLst>
              </a:rPr>
              <a:t>*</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{0,1}</a:t>
            </a:r>
            <a:r>
              <a:rPr lang="en-US" baseline="30000" dirty="0">
                <a:effectLst>
                  <a:outerShdw blurRad="38100" dist="38100" dir="2700000" algn="tl">
                    <a:srgbClr val="000000"/>
                  </a:outerShdw>
                </a:effectLst>
              </a:rPr>
              <a:t>*</a:t>
            </a:r>
            <a:r>
              <a:rPr lang="en-US" dirty="0">
                <a:effectLst>
                  <a:outerShdw blurRad="38100" dist="38100" dir="2700000" algn="tl">
                    <a:srgbClr val="000000"/>
                  </a:outerShdw>
                </a:effectLst>
              </a:rPr>
              <a:t>)</a:t>
            </a:r>
            <a:r>
              <a:rPr lang="en-US" baseline="30000" dirty="0">
                <a:effectLst>
                  <a:outerShdw blurRad="38100" dist="38100" dir="2700000" algn="tl">
                    <a:srgbClr val="000000"/>
                  </a:outerShdw>
                </a:effectLst>
              </a:rPr>
              <a:t>*</a:t>
            </a:r>
            <a:r>
              <a:rPr lang="en-US" dirty="0">
                <a:solidFill>
                  <a:srgbClr val="FF00FF"/>
                </a:solidFill>
                <a:effectLst>
                  <a:outerShdw blurRad="38100" dist="38100" dir="2700000" algn="tl">
                    <a:srgbClr val="000000"/>
                  </a:outerShdw>
                </a:effectLst>
              </a:rPr>
              <a:t>#</a:t>
            </a:r>
            <a:endParaRPr lang="en-CA" dirty="0">
              <a:effectLst>
                <a:outerShdw blurRad="38100" dist="38100" dir="2700000" algn="tl">
                  <a:srgbClr val="000000"/>
                </a:outerShdw>
              </a:effectLst>
            </a:endParaRPr>
          </a:p>
          <a:p>
            <a:pPr lvl="1" algn="l">
              <a:buFont typeface="Arial" pitchFamily="34" charset="0"/>
              <a:buChar char="•"/>
              <a:defRPr/>
            </a:pPr>
            <a:r>
              <a:rPr lang="en-CA" dirty="0">
                <a:effectLst>
                  <a:outerShdw blurRad="38100" dist="38100" dir="2700000" algn="tl">
                    <a:srgbClr val="000000"/>
                  </a:outerShdw>
                </a:effectLst>
              </a:rPr>
              <a:t>Transition rule incorrect.</a:t>
            </a:r>
          </a:p>
          <a:p>
            <a:pPr lvl="1" algn="l">
              <a:buFont typeface="Arial" pitchFamily="34" charset="0"/>
              <a:buChar char="•"/>
              <a:defRPr/>
            </a:pPr>
            <a:r>
              <a:rPr lang="en-CA" dirty="0">
                <a:effectLst>
                  <a:outerShdw blurRad="38100" dist="38100" dir="2700000" algn="tl">
                    <a:srgbClr val="000000"/>
                  </a:outerShdw>
                </a:effectLst>
              </a:rPr>
              <a:t>Early unchanged tape not copied correctly</a:t>
            </a:r>
          </a:p>
          <a:p>
            <a:pPr lvl="1" algn="l">
              <a:buFont typeface="Arial" pitchFamily="34" charset="0"/>
              <a:buChar char="•"/>
              <a:defRPr/>
            </a:pPr>
            <a:r>
              <a:rPr lang="en-CA" dirty="0">
                <a:effectLst>
                  <a:outerShdw blurRad="38100" dist="38100" dir="2700000" algn="tl">
                    <a:srgbClr val="000000"/>
                  </a:outerShdw>
                </a:effectLst>
              </a:rPr>
              <a:t>Late unchanged tape not copied correctly</a:t>
            </a:r>
          </a:p>
        </p:txBody>
      </p:sp>
      <p:grpSp>
        <p:nvGrpSpPr>
          <p:cNvPr id="5" name="Group 64"/>
          <p:cNvGrpSpPr>
            <a:grpSpLocks/>
          </p:cNvGrpSpPr>
          <p:nvPr/>
        </p:nvGrpSpPr>
        <p:grpSpPr bwMode="auto">
          <a:xfrm>
            <a:off x="2987675" y="3284538"/>
            <a:ext cx="2044700" cy="133350"/>
            <a:chOff x="2987856" y="3284983"/>
            <a:chExt cx="2045070" cy="132452"/>
          </a:xfrm>
        </p:grpSpPr>
        <p:sp>
          <p:nvSpPr>
            <p:cNvPr id="58" name="Right Brace 57"/>
            <p:cNvSpPr/>
            <p:nvPr/>
          </p:nvSpPr>
          <p:spPr bwMode="auto">
            <a:xfrm rot="5400000">
              <a:off x="3069267" y="3203572"/>
              <a:ext cx="124567" cy="287390"/>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0" name="Right Brace 59"/>
            <p:cNvSpPr/>
            <p:nvPr/>
          </p:nvSpPr>
          <p:spPr bwMode="auto">
            <a:xfrm rot="5400000">
              <a:off x="4826947" y="3211456"/>
              <a:ext cx="124568" cy="287389"/>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grpSp>
      <p:grpSp>
        <p:nvGrpSpPr>
          <p:cNvPr id="6" name="Group 62"/>
          <p:cNvGrpSpPr>
            <a:grpSpLocks/>
          </p:cNvGrpSpPr>
          <p:nvPr/>
        </p:nvGrpSpPr>
        <p:grpSpPr bwMode="auto">
          <a:xfrm>
            <a:off x="3779838" y="3276600"/>
            <a:ext cx="2493962" cy="131763"/>
            <a:chOff x="3779992" y="3275978"/>
            <a:chExt cx="2494322" cy="132672"/>
          </a:xfrm>
        </p:grpSpPr>
        <p:sp>
          <p:nvSpPr>
            <p:cNvPr id="61" name="Right Brace 60"/>
            <p:cNvSpPr/>
            <p:nvPr/>
          </p:nvSpPr>
          <p:spPr bwMode="auto">
            <a:xfrm rot="5400000">
              <a:off x="4078072" y="2977898"/>
              <a:ext cx="123081" cy="719241"/>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2" name="Right Brace 61"/>
            <p:cNvSpPr/>
            <p:nvPr/>
          </p:nvSpPr>
          <p:spPr bwMode="auto">
            <a:xfrm rot="5400000">
              <a:off x="5853153" y="2987488"/>
              <a:ext cx="123081" cy="719241"/>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7">
                                            <p:txEl>
                                              <p:pRg st="0" end="0"/>
                                            </p:txEl>
                                          </p:spTgt>
                                        </p:tgtEl>
                                        <p:attrNameLst>
                                          <p:attrName>style.visibility</p:attrName>
                                        </p:attrNameLst>
                                      </p:cBhvr>
                                      <p:to>
                                        <p:strVal val="visible"/>
                                      </p:to>
                                    </p:set>
                                    <p:anim calcmode="lin" valueType="num">
                                      <p:cBhvr additive="base">
                                        <p:cTn id="13"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57">
                                            <p:txEl>
                                              <p:pRg st="1" end="1"/>
                                            </p:txEl>
                                          </p:spTgt>
                                        </p:tgtEl>
                                        <p:attrNameLst>
                                          <p:attrName>style.visibility</p:attrName>
                                        </p:attrNameLst>
                                      </p:cBhvr>
                                      <p:to>
                                        <p:strVal val="visible"/>
                                      </p:to>
                                    </p:set>
                                    <p:anim calcmode="lin" valueType="num">
                                      <p:cBhvr additive="base">
                                        <p:cTn id="19"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57">
                                            <p:txEl>
                                              <p:pRg st="2" end="2"/>
                                            </p:txEl>
                                          </p:spTgt>
                                        </p:tgtEl>
                                        <p:attrNameLst>
                                          <p:attrName>style.visibility</p:attrName>
                                        </p:attrNameLst>
                                      </p:cBhvr>
                                      <p:to>
                                        <p:strVal val="visible"/>
                                      </p:to>
                                    </p:set>
                                    <p:anim calcmode="lin" valueType="num">
                                      <p:cBhvr additive="base">
                                        <p:cTn id="25"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7">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57">
                                            <p:txEl>
                                              <p:pRg st="3" end="3"/>
                                            </p:txEl>
                                          </p:spTgt>
                                        </p:tgtEl>
                                        <p:attrNameLst>
                                          <p:attrName>style.visibility</p:attrName>
                                        </p:attrNameLst>
                                      </p:cBhvr>
                                      <p:to>
                                        <p:strVal val="visible"/>
                                      </p:to>
                                    </p:set>
                                    <p:anim calcmode="lin" valueType="num">
                                      <p:cBhvr additive="base">
                                        <p:cTn id="35"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7">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4"/>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57">
                                            <p:txEl>
                                              <p:pRg st="4" end="4"/>
                                            </p:txEl>
                                          </p:spTgt>
                                        </p:tgtEl>
                                        <p:attrNameLst>
                                          <p:attrName>style.visibility</p:attrName>
                                        </p:attrNameLst>
                                      </p:cBhvr>
                                      <p:to>
                                        <p:strVal val="visible"/>
                                      </p:to>
                                    </p:set>
                                    <p:anim calcmode="lin" valueType="num">
                                      <p:cBhvr additive="base">
                                        <p:cTn id="47"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7">
                                            <p:txEl>
                                              <p:pRg st="4" end="4"/>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0-#ppt_w/2"/>
                                          </p:val>
                                        </p:tav>
                                        <p:tav tm="100000">
                                          <p:val>
                                            <p:strVal val="#ppt_x"/>
                                          </p:val>
                                        </p:tav>
                                      </p:tavLst>
                                    </p:anim>
                                    <p:anim calcmode="lin" valueType="num">
                                      <p:cBhvr additive="base">
                                        <p:cTn id="52" dur="500" fill="hold"/>
                                        <p:tgtEl>
                                          <p:spTgt spid="6"/>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77155"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77187"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25" name="Rectangle 24"/>
          <p:cNvSpPr/>
          <p:nvPr/>
        </p:nvSpPr>
        <p:spPr>
          <a:xfrm>
            <a:off x="1692275" y="2781300"/>
            <a:ext cx="5935663" cy="522288"/>
          </a:xfrm>
          <a:prstGeom prst="rect">
            <a:avLst/>
          </a:prstGeom>
        </p:spPr>
        <p:txBody>
          <a:bodyPr wrap="none">
            <a:spAutoFit/>
          </a:bodyPr>
          <a:lstStyle/>
          <a:p>
            <a:pPr algn="l">
              <a:defRPr/>
            </a:pPr>
            <a:r>
              <a:rPr lang="en-US" dirty="0">
                <a:effectLst>
                  <a:outerShdw blurRad="38100" dist="38100" dir="2700000" algn="tl">
                    <a:srgbClr val="000000"/>
                  </a:outerShdw>
                </a:effectLst>
              </a:rPr>
              <a:t>{0,1}</a:t>
            </a:r>
            <a:r>
              <a:rPr lang="en-US" baseline="30000" dirty="0">
                <a:effectLst>
                  <a:outerShdw blurRad="38100" dist="38100" dir="2700000" algn="tl">
                    <a:srgbClr val="000000"/>
                  </a:outerShdw>
                </a:effectLst>
              </a:rPr>
              <a:t>*</a:t>
            </a:r>
            <a:r>
              <a:rPr lang="en-US" dirty="0">
                <a:effectLst>
                  <a:outerShdw blurRad="38100" dist="38100" dir="2700000" algn="tl">
                    <a:srgbClr val="000000"/>
                  </a:outerShdw>
                </a:effectLst>
              </a:rPr>
              <a:t> </a:t>
            </a:r>
            <a:r>
              <a:rPr lang="en-US" dirty="0">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7</a:t>
            </a:r>
            <a:r>
              <a:rPr lang="en-US" dirty="0" err="1">
                <a:effectLst>
                  <a:outerShdw blurRad="38100" dist="38100" dir="2700000" algn="tl">
                    <a:srgbClr val="000000"/>
                  </a:outerShdw>
                </a:effectLst>
              </a:rPr>
              <a:t>10010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6</a:t>
            </a:r>
            <a:r>
              <a:rPr lang="en-US" dirty="0" err="1">
                <a:effectLst>
                  <a:outerShdw blurRad="38100" dist="38100" dir="2700000" algn="tl">
                    <a:srgbClr val="000000"/>
                  </a:outerShdw>
                </a:effectLst>
              </a:rPr>
              <a:t>0010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{0,1}</a:t>
            </a:r>
            <a:r>
              <a:rPr lang="en-US" baseline="30000" dirty="0">
                <a:effectLst>
                  <a:outerShdw blurRad="38100" dist="38100" dir="2700000" algn="tl">
                    <a:srgbClr val="000000"/>
                  </a:outerShdw>
                </a:effectLst>
              </a:rPr>
              <a:t>*</a:t>
            </a:r>
            <a:r>
              <a:rPr lang="en-US" dirty="0">
                <a:effectLst>
                  <a:outerShdw blurRad="38100" dist="38100" dir="2700000" algn="tl">
                    <a:srgbClr val="000000"/>
                  </a:outerShdw>
                </a:effectLst>
              </a:rPr>
              <a:t> </a:t>
            </a:r>
            <a:endParaRPr lang="en-CA" dirty="0"/>
          </a:p>
        </p:txBody>
      </p:sp>
      <p:sp>
        <p:nvSpPr>
          <p:cNvPr id="26" name="Rectangle 25"/>
          <p:cNvSpPr/>
          <p:nvPr/>
        </p:nvSpPr>
        <p:spPr>
          <a:xfrm>
            <a:off x="596900" y="2276475"/>
            <a:ext cx="6835775" cy="523875"/>
          </a:xfrm>
          <a:prstGeom prst="rect">
            <a:avLst/>
          </a:prstGeom>
        </p:spPr>
        <p:txBody>
          <a:bodyPr wrap="none">
            <a:spAutoFit/>
          </a:bodyPr>
          <a:lstStyle/>
          <a:p>
            <a:pPr lvl="1" algn="l">
              <a:buFont typeface="Arial" pitchFamily="34" charset="0"/>
              <a:buChar char="•"/>
              <a:defRPr/>
            </a:pPr>
            <a:r>
              <a:rPr lang="en-CA" dirty="0">
                <a:effectLst>
                  <a:outerShdw blurRad="38100" dist="38100" dir="2700000" algn="tl">
                    <a:srgbClr val="000000"/>
                  </a:outerShdw>
                </a:effectLst>
              </a:rPr>
              <a:t>Early unchanged tape not copied correctly</a:t>
            </a:r>
            <a:endParaRPr lang="en-US" dirty="0">
              <a:effectLst>
                <a:outerShdw blurRad="38100" dist="38100" dir="2700000" algn="tl">
                  <a:srgbClr val="000000"/>
                </a:outerShdw>
              </a:effectLst>
            </a:endParaRPr>
          </a:p>
        </p:txBody>
      </p:sp>
      <p:grpSp>
        <p:nvGrpSpPr>
          <p:cNvPr id="177158" name="Group 64"/>
          <p:cNvGrpSpPr>
            <a:grpSpLocks/>
          </p:cNvGrpSpPr>
          <p:nvPr/>
        </p:nvGrpSpPr>
        <p:grpSpPr bwMode="auto">
          <a:xfrm>
            <a:off x="2987675" y="3284538"/>
            <a:ext cx="2044700" cy="133350"/>
            <a:chOff x="2987856" y="3284983"/>
            <a:chExt cx="2045070" cy="132452"/>
          </a:xfrm>
        </p:grpSpPr>
        <p:sp>
          <p:nvSpPr>
            <p:cNvPr id="58" name="Right Brace 57"/>
            <p:cNvSpPr/>
            <p:nvPr/>
          </p:nvSpPr>
          <p:spPr bwMode="auto">
            <a:xfrm rot="5400000">
              <a:off x="3069267" y="3203572"/>
              <a:ext cx="124567" cy="287390"/>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0" name="Right Brace 59"/>
            <p:cNvSpPr/>
            <p:nvPr/>
          </p:nvSpPr>
          <p:spPr bwMode="auto">
            <a:xfrm rot="5400000">
              <a:off x="4826947" y="3211456"/>
              <a:ext cx="124568" cy="287389"/>
            </a:xfrm>
            <a:prstGeom prst="rightBrace">
              <a:avLst/>
            </a:prstGeom>
            <a:noFill/>
            <a:ln w="25400" cap="sq" cmpd="sng" algn="ctr">
              <a:solidFill>
                <a:schemeClr val="tx1"/>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grpSp>
      <p:sp>
        <p:nvSpPr>
          <p:cNvPr id="45" name="Rectangle 44"/>
          <p:cNvSpPr/>
          <p:nvPr/>
        </p:nvSpPr>
        <p:spPr>
          <a:xfrm>
            <a:off x="1052513" y="3357563"/>
            <a:ext cx="7375525" cy="400050"/>
          </a:xfrm>
          <a:prstGeom prst="rect">
            <a:avLst/>
          </a:prstGeom>
        </p:spPr>
        <p:txBody>
          <a:bodyPr wrap="none">
            <a:spAutoFit/>
          </a:bodyPr>
          <a:lstStyle/>
          <a:p>
            <a:pPr algn="l">
              <a:defRPr/>
            </a:pPr>
            <a:r>
              <a:rPr lang="en-US" sz="2000" dirty="0">
                <a:effectLst>
                  <a:outerShdw blurRad="38100" dist="38100" dir="2700000" algn="tl">
                    <a:srgbClr val="000000"/>
                  </a:outerShdw>
                </a:effectLst>
              </a:rPr>
              <a:t>{0,1}</a:t>
            </a:r>
            <a:r>
              <a:rPr lang="en-US" sz="2000" baseline="30000" dirty="0">
                <a:effectLst>
                  <a:outerShdw blurRad="38100" dist="38100" dir="2700000" algn="tl">
                    <a:srgbClr val="000000"/>
                  </a:outerShdw>
                </a:effectLst>
              </a:rPr>
              <a:t>*</a:t>
            </a:r>
            <a:r>
              <a:rPr lang="en-US" sz="2000" dirty="0">
                <a:effectLst>
                  <a:outerShdw blurRad="38100" dist="38100" dir="2700000" algn="tl">
                    <a:srgbClr val="000000"/>
                  </a:outerShdw>
                </a:effectLst>
              </a:rPr>
              <a:t> </a:t>
            </a:r>
            <a:r>
              <a:rPr lang="en-US" sz="2000" dirty="0">
                <a:solidFill>
                  <a:srgbClr val="FF00FF"/>
                </a:solidFill>
                <a:effectLst>
                  <a:outerShdw blurRad="38100" dist="38100" dir="2700000" algn="tl">
                    <a:srgbClr val="000000"/>
                  </a:outerShdw>
                </a:effectLst>
              </a:rPr>
              <a:t># </a:t>
            </a:r>
            <a:r>
              <a:rPr lang="en-US" sz="2000" dirty="0">
                <a:effectLst>
                  <a:outerShdw blurRad="38100" dist="38100" dir="2700000" algn="tl">
                    <a:srgbClr val="000000"/>
                  </a:outerShdw>
                </a:effectLst>
              </a:rPr>
              <a:t>{0,1}</a:t>
            </a:r>
            <a:r>
              <a:rPr lang="en-US" sz="2000" baseline="30000" dirty="0" err="1">
                <a:effectLst>
                  <a:outerShdw blurRad="38100" dist="38100" dir="2700000" algn="tl">
                    <a:srgbClr val="000000"/>
                  </a:outerShdw>
                </a:effectLst>
              </a:rPr>
              <a:t>i</a:t>
            </a:r>
            <a:r>
              <a:rPr lang="en-US" sz="2000" baseline="30000" dirty="0">
                <a:effectLst>
                  <a:outerShdw blurRad="38100" dist="38100" dir="2700000" algn="tl">
                    <a:srgbClr val="000000"/>
                  </a:outerShdw>
                </a:effectLst>
              </a:rPr>
              <a:t> </a:t>
            </a:r>
            <a:r>
              <a:rPr lang="en-US" sz="2000" dirty="0">
                <a:effectLst>
                  <a:outerShdw blurRad="38100" dist="38100" dir="2700000" algn="tl">
                    <a:srgbClr val="000000"/>
                  </a:outerShdw>
                </a:effectLst>
              </a:rPr>
              <a:t>0 {0,1}</a:t>
            </a:r>
            <a:r>
              <a:rPr lang="en-US" sz="2000" baseline="30000" dirty="0">
                <a:effectLst>
                  <a:outerShdw blurRad="38100" dist="38100" dir="2700000" algn="tl">
                    <a:srgbClr val="000000"/>
                  </a:outerShdw>
                </a:effectLst>
              </a:rPr>
              <a:t>*</a:t>
            </a:r>
            <a:r>
              <a:rPr lang="en-US" sz="2000" dirty="0">
                <a:effectLst>
                  <a:outerShdw blurRad="38100" dist="38100" dir="2700000" algn="tl">
                    <a:srgbClr val="000000"/>
                  </a:outerShdw>
                </a:effectLst>
              </a:rPr>
              <a:t>{</a:t>
            </a:r>
            <a:r>
              <a:rPr lang="en-US" sz="2000" dirty="0" err="1">
                <a:solidFill>
                  <a:schemeClr val="accent2"/>
                </a:solidFill>
                <a:effectLst>
                  <a:outerShdw blurRad="38100" dist="38100" dir="2700000" algn="tl">
                    <a:srgbClr val="000000"/>
                  </a:outerShdw>
                </a:effectLst>
              </a:rPr>
              <a:t>q</a:t>
            </a:r>
            <a:r>
              <a:rPr lang="en-US" sz="2000" baseline="-25000" dirty="0" err="1">
                <a:solidFill>
                  <a:schemeClr val="accent2"/>
                </a:solidFill>
                <a:effectLst>
                  <a:outerShdw blurRad="38100" dist="38100" dir="2700000" algn="tl">
                    <a:srgbClr val="000000"/>
                  </a:outerShdw>
                </a:effectLst>
              </a:rPr>
              <a:t>i</a:t>
            </a:r>
            <a:r>
              <a:rPr lang="en-US" sz="2000" dirty="0">
                <a:effectLst>
                  <a:outerShdw blurRad="38100" dist="38100" dir="2700000" algn="tl">
                    <a:srgbClr val="000000"/>
                  </a:outerShdw>
                </a:effectLst>
              </a:rPr>
              <a:t>}{0,1}</a:t>
            </a:r>
            <a:r>
              <a:rPr lang="en-US" sz="2000" baseline="30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 </a:t>
            </a:r>
            <a:r>
              <a:rPr lang="en-US" sz="2000" dirty="0">
                <a:effectLst>
                  <a:outerShdw blurRad="38100" dist="38100" dir="2700000" algn="tl">
                    <a:srgbClr val="000000"/>
                  </a:outerShdw>
                </a:effectLst>
              </a:rPr>
              <a:t>{0,1}</a:t>
            </a:r>
            <a:r>
              <a:rPr lang="en-US" sz="2000" baseline="30000" dirty="0" err="1">
                <a:effectLst>
                  <a:outerShdw blurRad="38100" dist="38100" dir="2700000" algn="tl">
                    <a:srgbClr val="000000"/>
                  </a:outerShdw>
                </a:effectLst>
              </a:rPr>
              <a:t>i</a:t>
            </a:r>
            <a:r>
              <a:rPr lang="en-US" sz="2000" baseline="30000" dirty="0">
                <a:effectLst>
                  <a:outerShdw blurRad="38100" dist="38100" dir="2700000" algn="tl">
                    <a:srgbClr val="000000"/>
                  </a:outerShdw>
                </a:effectLst>
              </a:rPr>
              <a:t> </a:t>
            </a:r>
            <a:r>
              <a:rPr lang="en-US" sz="2000" dirty="0">
                <a:effectLst>
                  <a:outerShdw blurRad="38100" dist="38100" dir="2700000" algn="tl">
                    <a:srgbClr val="000000"/>
                  </a:outerShdw>
                </a:effectLst>
              </a:rPr>
              <a:t>1{0,1}</a:t>
            </a:r>
            <a:r>
              <a:rPr lang="en-US" sz="2000" baseline="30000" dirty="0">
                <a:effectLst>
                  <a:outerShdw blurRad="38100" dist="38100" dir="2700000" algn="tl">
                    <a:srgbClr val="000000"/>
                  </a:outerShdw>
                </a:effectLst>
              </a:rPr>
              <a:t>*</a:t>
            </a:r>
            <a:r>
              <a:rPr lang="en-US" sz="2000" dirty="0">
                <a:effectLst>
                  <a:outerShdw blurRad="38100" dist="38100" dir="2700000" algn="tl">
                    <a:srgbClr val="000000"/>
                  </a:outerShdw>
                </a:effectLst>
              </a:rPr>
              <a:t>{</a:t>
            </a:r>
            <a:r>
              <a:rPr lang="en-US" sz="2000" dirty="0" err="1">
                <a:solidFill>
                  <a:schemeClr val="accent2"/>
                </a:solidFill>
                <a:effectLst>
                  <a:outerShdw blurRad="38100" dist="38100" dir="2700000" algn="tl">
                    <a:srgbClr val="000000"/>
                  </a:outerShdw>
                </a:effectLst>
              </a:rPr>
              <a:t>q</a:t>
            </a:r>
            <a:r>
              <a:rPr lang="en-US" sz="2000" baseline="-25000" dirty="0" err="1">
                <a:solidFill>
                  <a:schemeClr val="accent2"/>
                </a:solidFill>
                <a:effectLst>
                  <a:outerShdw blurRad="38100" dist="38100" dir="2700000" algn="tl">
                    <a:srgbClr val="000000"/>
                  </a:outerShdw>
                </a:effectLst>
              </a:rPr>
              <a:t>i</a:t>
            </a:r>
            <a:r>
              <a:rPr lang="en-US" sz="2000" dirty="0">
                <a:effectLst>
                  <a:outerShdw blurRad="38100" dist="38100" dir="2700000" algn="tl">
                    <a:srgbClr val="000000"/>
                  </a:outerShdw>
                </a:effectLst>
              </a:rPr>
              <a:t>}{0,1}</a:t>
            </a:r>
            <a:r>
              <a:rPr lang="en-US" sz="2000" baseline="30000" dirty="0">
                <a:effectLst>
                  <a:outerShdw blurRad="38100" dist="38100" dir="2700000" algn="tl">
                    <a:srgbClr val="000000"/>
                  </a:outerShdw>
                </a:effectLst>
              </a:rPr>
              <a:t>*</a:t>
            </a:r>
            <a:r>
              <a:rPr lang="en-US" sz="2000" dirty="0">
                <a:solidFill>
                  <a:srgbClr val="FF00FF"/>
                </a:solidFill>
                <a:effectLst>
                  <a:outerShdw blurRad="38100" dist="38100" dir="2700000" algn="tl">
                    <a:srgbClr val="000000"/>
                  </a:outerShdw>
                </a:effectLst>
              </a:rPr>
              <a:t>#</a:t>
            </a:r>
            <a:r>
              <a:rPr lang="en-US" sz="2000" dirty="0">
                <a:effectLst>
                  <a:outerShdw blurRad="38100" dist="38100" dir="2700000" algn="tl">
                    <a:srgbClr val="000000"/>
                  </a:outerShdw>
                </a:effectLst>
              </a:rPr>
              <a:t>{0,1}</a:t>
            </a:r>
            <a:r>
              <a:rPr lang="en-US" sz="2000" baseline="30000" dirty="0">
                <a:effectLst>
                  <a:outerShdw blurRad="38100" dist="38100" dir="2700000" algn="tl">
                    <a:srgbClr val="000000"/>
                  </a:outerShdw>
                </a:effectLst>
              </a:rPr>
              <a:t>*</a:t>
            </a:r>
            <a:r>
              <a:rPr lang="en-US" sz="2000" dirty="0">
                <a:effectLst>
                  <a:outerShdw blurRad="38100" dist="38100" dir="2700000" algn="tl">
                    <a:srgbClr val="000000"/>
                  </a:outerShdw>
                </a:effectLst>
              </a:rPr>
              <a:t> </a:t>
            </a:r>
            <a:endParaRPr lang="en-CA" sz="2000" dirty="0"/>
          </a:p>
        </p:txBody>
      </p:sp>
      <p:grpSp>
        <p:nvGrpSpPr>
          <p:cNvPr id="4" name="Group 51"/>
          <p:cNvGrpSpPr>
            <a:grpSpLocks/>
          </p:cNvGrpSpPr>
          <p:nvPr/>
        </p:nvGrpSpPr>
        <p:grpSpPr bwMode="auto">
          <a:xfrm>
            <a:off x="1547813" y="3727450"/>
            <a:ext cx="3887787" cy="1122363"/>
            <a:chOff x="1547664" y="3727376"/>
            <a:chExt cx="4144803" cy="1087760"/>
          </a:xfrm>
        </p:grpSpPr>
        <p:grpSp>
          <p:nvGrpSpPr>
            <p:cNvPr id="177169" name="Group 79"/>
            <p:cNvGrpSpPr>
              <a:grpSpLocks/>
            </p:cNvGrpSpPr>
            <p:nvPr/>
          </p:nvGrpSpPr>
          <p:grpSpPr bwMode="auto">
            <a:xfrm>
              <a:off x="2483769" y="3727376"/>
              <a:ext cx="2880319" cy="493712"/>
              <a:chOff x="3200400" y="889000"/>
              <a:chExt cx="1566863" cy="787401"/>
            </a:xfrm>
          </p:grpSpPr>
          <p:cxnSp>
            <p:nvCxnSpPr>
              <p:cNvPr id="177171"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77172"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53" name="Rectangle 52"/>
            <p:cNvSpPr/>
            <p:nvPr/>
          </p:nvSpPr>
          <p:spPr bwMode="auto">
            <a:xfrm>
              <a:off x="1547664" y="3861231"/>
              <a:ext cx="4144803" cy="953905"/>
            </a:xfrm>
            <a:prstGeom prst="rect">
              <a:avLst/>
            </a:prstGeom>
          </p:spPr>
          <p:txBody>
            <a:bodyPr wrap="none">
              <a:spAutoFit/>
            </a:bodyPr>
            <a:lstStyle/>
            <a:p>
              <a:pPr algn="l">
                <a:defRPr/>
              </a:pPr>
              <a:r>
                <a:rPr lang="en-US" dirty="0">
                  <a:solidFill>
                    <a:schemeClr val="tx2"/>
                  </a:solidFill>
                  <a:effectLst>
                    <a:outerShdw blurRad="38100" dist="38100" dir="2700000" algn="tl">
                      <a:srgbClr val="000000">
                        <a:alpha val="43137"/>
                      </a:srgbClr>
                    </a:outerShdw>
                  </a:effectLst>
                </a:rPr>
                <a:t>Linked</a:t>
              </a:r>
              <a:r>
                <a:rPr lang="en-US" dirty="0">
                  <a:solidFill>
                    <a:srgbClr val="FF0000"/>
                  </a:solidFill>
                  <a:effectLst>
                    <a:outerShdw blurRad="38100" dist="38100" dir="2700000" algn="tl">
                      <a:srgbClr val="000000">
                        <a:alpha val="43137"/>
                      </a:srgbClr>
                    </a:outerShdw>
                  </a:effectLst>
                </a:rPr>
                <a:t> </a:t>
              </a:r>
            </a:p>
            <a:p>
              <a:pPr algn="l">
                <a:defRPr/>
              </a:pPr>
              <a:r>
                <a:rPr lang="en-US" dirty="0">
                  <a:effectLst>
                    <a:outerShdw blurRad="38100" dist="38100" dir="2700000" algn="tl">
                      <a:srgbClr val="000000">
                        <a:alpha val="43137"/>
                      </a:srgbClr>
                    </a:outerShdw>
                  </a:effectLst>
                </a:rPr>
                <a:t>because same size</a:t>
              </a:r>
              <a:endParaRPr lang="en-CA" dirty="0"/>
            </a:p>
          </p:txBody>
        </p:sp>
      </p:grpSp>
      <p:sp>
        <p:nvSpPr>
          <p:cNvPr id="63" name="Rectangle 62"/>
          <p:cNvSpPr/>
          <p:nvPr/>
        </p:nvSpPr>
        <p:spPr>
          <a:xfrm>
            <a:off x="596900" y="4849813"/>
            <a:ext cx="7642225" cy="2246312"/>
          </a:xfrm>
          <a:prstGeom prst="rect">
            <a:avLst/>
          </a:prstGeom>
        </p:spPr>
        <p:txBody>
          <a:bodyPr wrap="none">
            <a:spAutoFit/>
          </a:bodyPr>
          <a:lstStyle/>
          <a:p>
            <a:pPr algn="l">
              <a:buFont typeface="Arial" pitchFamily="34" charset="0"/>
              <a:buChar char="•"/>
              <a:defRPr/>
            </a:pPr>
            <a:r>
              <a:rPr lang="en-CA" dirty="0">
                <a:effectLst>
                  <a:outerShdw blurRad="38100" dist="38100" dir="2700000" algn="tl">
                    <a:srgbClr val="000000"/>
                  </a:outerShdw>
                </a:effectLst>
              </a:rPr>
              <a:t>S' </a:t>
            </a:r>
            <a:r>
              <a:rPr lang="en-CA" dirty="0">
                <a:effectLst>
                  <a:outerShdw blurRad="38100" dist="38100" dir="2700000" algn="tl">
                    <a:srgbClr val="000000"/>
                  </a:outerShdw>
                </a:effectLst>
                <a:sym typeface="Wingdings" pitchFamily="2" charset="2"/>
              </a:rPr>
              <a:t>  A</a:t>
            </a:r>
            <a:r>
              <a:rPr lang="en-US" dirty="0">
                <a:solidFill>
                  <a:srgbClr val="FF00FF"/>
                </a:solidFill>
                <a:effectLst>
                  <a:outerShdw blurRad="38100" dist="38100" dir="2700000" algn="tl">
                    <a:srgbClr val="000000"/>
                  </a:outerShdw>
                </a:effectLst>
              </a:rPr>
              <a:t>#                </a:t>
            </a:r>
            <a:r>
              <a:rPr lang="en-CA" dirty="0">
                <a:effectLst>
                  <a:outerShdw blurRad="38100" dist="38100" dir="2700000" algn="tl">
                    <a:srgbClr val="000000"/>
                  </a:outerShdw>
                </a:effectLst>
                <a:sym typeface="Wingdings" pitchFamily="2" charset="2"/>
              </a:rPr>
              <a:t>B                   1A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CA" dirty="0">
                <a:effectLst>
                  <a:outerShdw blurRad="38100" dist="38100" dir="2700000" algn="tl">
                    <a:srgbClr val="000000"/>
                  </a:outerShdw>
                </a:effectLst>
                <a:sym typeface="Wingdings" pitchFamily="2" charset="2"/>
              </a:rPr>
              <a:t>}  A   </a:t>
            </a:r>
            <a:r>
              <a:rPr lang="en-US" dirty="0">
                <a:solidFill>
                  <a:srgbClr val="FF00FF"/>
                </a:solidFill>
                <a:effectLst>
                  <a:outerShdw blurRad="38100" dist="38100" dir="2700000" algn="tl">
                    <a:srgbClr val="000000"/>
                  </a:outerShdw>
                </a:effectLst>
              </a:rPr>
              <a:t>#  </a:t>
            </a:r>
            <a:r>
              <a:rPr lang="en-CA" dirty="0">
                <a:effectLst>
                  <a:outerShdw blurRad="38100" dist="38100" dir="2700000" algn="tl">
                    <a:srgbClr val="000000"/>
                  </a:outerShdw>
                </a:effectLst>
                <a:sym typeface="Wingdings" pitchFamily="2" charset="2"/>
              </a:rPr>
              <a:t>A</a:t>
            </a:r>
          </a:p>
          <a:p>
            <a:pPr algn="l">
              <a:buFont typeface="Arial" pitchFamily="34" charset="0"/>
              <a:buChar char="•"/>
              <a:defRPr/>
            </a:pPr>
            <a:r>
              <a:rPr lang="en-CA" dirty="0">
                <a:effectLst>
                  <a:outerShdw blurRad="38100" dist="38100" dir="2700000" algn="tl">
                    <a:srgbClr val="000000"/>
                  </a:outerShdw>
                </a:effectLst>
                <a:sym typeface="Wingdings" pitchFamily="2" charset="2"/>
              </a:rPr>
              <a:t>A   CA | </a:t>
            </a:r>
            <a:r>
              <a:rPr lang="el-GR" dirty="0">
                <a:effectLst>
                  <a:outerShdw blurRad="38100" dist="38100" dir="2700000" algn="tl">
                    <a:srgbClr val="000000"/>
                  </a:outerShdw>
                </a:effectLst>
                <a:sym typeface="Wingdings" pitchFamily="2" charset="2"/>
              </a:rPr>
              <a:t>ε</a:t>
            </a:r>
            <a:r>
              <a:rPr lang="en-CA" dirty="0">
                <a:effectLst>
                  <a:outerShdw blurRad="38100" dist="38100" dir="2700000" algn="tl">
                    <a:srgbClr val="000000"/>
                  </a:outerShdw>
                </a:effectLst>
                <a:sym typeface="Wingdings" pitchFamily="2" charset="2"/>
              </a:rPr>
              <a:t>     C  0 | 1</a:t>
            </a:r>
          </a:p>
          <a:p>
            <a:pPr algn="l">
              <a:buFont typeface="Arial" pitchFamily="34" charset="0"/>
              <a:buChar char="•"/>
              <a:defRPr/>
            </a:pPr>
            <a:r>
              <a:rPr lang="en-CA" dirty="0">
                <a:effectLst>
                  <a:outerShdw blurRad="38100" dist="38100" dir="2700000" algn="tl">
                    <a:srgbClr val="000000"/>
                  </a:outerShdw>
                </a:effectLst>
                <a:sym typeface="Wingdings" pitchFamily="2" charset="2"/>
              </a:rPr>
              <a:t>B   CBC</a:t>
            </a:r>
          </a:p>
          <a:p>
            <a:pPr algn="l">
              <a:defRPr/>
            </a:pPr>
            <a:r>
              <a:rPr lang="en-CA" dirty="0">
                <a:effectLst>
                  <a:outerShdw blurRad="38100" dist="38100" dir="2700000" algn="tl">
                    <a:srgbClr val="000000"/>
                  </a:outerShdw>
                </a:effectLst>
                <a:sym typeface="Wingdings" pitchFamily="2" charset="2"/>
              </a:rPr>
              <a:t>       0A{</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CA" dirty="0">
                <a:effectLst>
                  <a:outerShdw blurRad="38100" dist="38100" dir="2700000" algn="tl">
                    <a:srgbClr val="000000"/>
                  </a:outerShdw>
                </a:effectLst>
                <a:sym typeface="Wingdings" pitchFamily="2" charset="2"/>
              </a:rPr>
              <a:t>}A</a:t>
            </a:r>
            <a:r>
              <a:rPr lang="en-US" dirty="0">
                <a:solidFill>
                  <a:srgbClr val="FF00FF"/>
                </a:solidFill>
                <a:effectLst>
                  <a:outerShdw blurRad="38100" dist="38100" dir="2700000" algn="tl">
                    <a:srgbClr val="000000"/>
                  </a:outerShdw>
                </a:effectLst>
              </a:rPr>
              <a:t>#</a:t>
            </a:r>
            <a:endParaRPr lang="en-CA" dirty="0">
              <a:effectLst>
                <a:outerShdw blurRad="38100" dist="38100" dir="2700000" algn="tl">
                  <a:srgbClr val="000000"/>
                </a:outerShdw>
              </a:effectLst>
              <a:sym typeface="Wingdings" pitchFamily="2" charset="2"/>
            </a:endParaRPr>
          </a:p>
          <a:p>
            <a:pPr algn="l">
              <a:buFont typeface="Arial" pitchFamily="34" charset="0"/>
              <a:buChar char="•"/>
              <a:defRPr/>
            </a:pPr>
            <a:endParaRPr lang="en-CA" dirty="0">
              <a:effectLst>
                <a:outerShdw blurRad="38100" dist="38100" dir="2700000" algn="tl">
                  <a:srgbClr val="000000"/>
                </a:outerShdw>
              </a:effectLst>
            </a:endParaRPr>
          </a:p>
        </p:txBody>
      </p:sp>
      <p:grpSp>
        <p:nvGrpSpPr>
          <p:cNvPr id="6" name="Group 67"/>
          <p:cNvGrpSpPr>
            <a:grpSpLocks/>
          </p:cNvGrpSpPr>
          <p:nvPr/>
        </p:nvGrpSpPr>
        <p:grpSpPr bwMode="auto">
          <a:xfrm>
            <a:off x="2051050" y="3716338"/>
            <a:ext cx="3384550" cy="566737"/>
            <a:chOff x="3024088" y="3789041"/>
            <a:chExt cx="2340000" cy="504055"/>
          </a:xfrm>
        </p:grpSpPr>
        <p:sp>
          <p:nvSpPr>
            <p:cNvPr id="177167" name="Right Brace 63"/>
            <p:cNvSpPr>
              <a:spLocks/>
            </p:cNvSpPr>
            <p:nvPr/>
          </p:nvSpPr>
          <p:spPr bwMode="auto">
            <a:xfrm rot="5400000">
              <a:off x="4104088" y="2709041"/>
              <a:ext cx="180000" cy="2340000"/>
            </a:xfrm>
            <a:prstGeom prst="rightBrace">
              <a:avLst>
                <a:gd name="adj1" fmla="val 8306"/>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5" name="Rectangle 64"/>
            <p:cNvSpPr/>
            <p:nvPr/>
          </p:nvSpPr>
          <p:spPr>
            <a:xfrm>
              <a:off x="4020673" y="3892111"/>
              <a:ext cx="357805" cy="400985"/>
            </a:xfrm>
            <a:prstGeom prst="rect">
              <a:avLst/>
            </a:prstGeom>
          </p:spPr>
          <p:txBody>
            <a:bodyPr wrap="none">
              <a:spAutoFit/>
            </a:bodyPr>
            <a:lstStyle/>
            <a:p>
              <a:pPr algn="l">
                <a:defRPr/>
              </a:pPr>
              <a:r>
                <a:rPr lang="en-US" sz="2000" dirty="0">
                  <a:effectLst>
                    <a:outerShdw blurRad="38100" dist="38100" dir="2700000" algn="tl">
                      <a:srgbClr val="000000"/>
                    </a:outerShdw>
                  </a:effectLst>
                </a:rPr>
                <a:t>B</a:t>
              </a:r>
              <a:endParaRPr lang="en-CA" sz="2000" dirty="0"/>
            </a:p>
          </p:txBody>
        </p:sp>
      </p:grpSp>
      <p:grpSp>
        <p:nvGrpSpPr>
          <p:cNvPr id="7" name="Group 68"/>
          <p:cNvGrpSpPr>
            <a:grpSpLocks/>
          </p:cNvGrpSpPr>
          <p:nvPr/>
        </p:nvGrpSpPr>
        <p:grpSpPr bwMode="auto">
          <a:xfrm>
            <a:off x="6632575" y="3716338"/>
            <a:ext cx="587375" cy="431800"/>
            <a:chOff x="6524683" y="3789039"/>
            <a:chExt cx="792000" cy="493325"/>
          </a:xfrm>
        </p:grpSpPr>
        <p:sp>
          <p:nvSpPr>
            <p:cNvPr id="66" name="Rectangle 65"/>
            <p:cNvSpPr/>
            <p:nvPr/>
          </p:nvSpPr>
          <p:spPr>
            <a:xfrm>
              <a:off x="6730175" y="3883351"/>
              <a:ext cx="370314" cy="399013"/>
            </a:xfrm>
            <a:prstGeom prst="rect">
              <a:avLst/>
            </a:prstGeom>
          </p:spPr>
          <p:txBody>
            <a:bodyPr wrap="none">
              <a:spAutoFit/>
            </a:bodyPr>
            <a:lstStyle/>
            <a:p>
              <a:pPr algn="l">
                <a:defRPr/>
              </a:pPr>
              <a:r>
                <a:rPr lang="en-US" sz="2000" dirty="0">
                  <a:effectLst>
                    <a:outerShdw blurRad="38100" dist="38100" dir="2700000" algn="tl">
                      <a:srgbClr val="000000"/>
                    </a:outerShdw>
                  </a:effectLst>
                </a:rPr>
                <a:t>A</a:t>
              </a:r>
              <a:endParaRPr lang="en-CA" sz="2000" dirty="0"/>
            </a:p>
          </p:txBody>
        </p:sp>
        <p:sp>
          <p:nvSpPr>
            <p:cNvPr id="177166" name="Right Brace 66"/>
            <p:cNvSpPr>
              <a:spLocks/>
            </p:cNvSpPr>
            <p:nvPr/>
          </p:nvSpPr>
          <p:spPr bwMode="auto">
            <a:xfrm rot="5400000">
              <a:off x="6830683" y="3483039"/>
              <a:ext cx="180000" cy="792000"/>
            </a:xfrm>
            <a:prstGeom prst="rightBrace">
              <a:avLst>
                <a:gd name="adj1" fmla="val 8331"/>
                <a:gd name="adj2" fmla="val 50000"/>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70" name="Rectangle 69"/>
          <p:cNvSpPr/>
          <p:nvPr/>
        </p:nvSpPr>
        <p:spPr>
          <a:xfrm>
            <a:off x="6300788" y="6021388"/>
            <a:ext cx="2763837" cy="523875"/>
          </a:xfrm>
          <a:prstGeom prst="rect">
            <a:avLst/>
          </a:prstGeom>
        </p:spPr>
        <p:txBody>
          <a:bodyPr wrap="none">
            <a:spAutoFit/>
          </a:bodyPr>
          <a:lstStyle/>
          <a:p>
            <a:pPr algn="l">
              <a:defRPr/>
            </a:pPr>
            <a:r>
              <a:rPr lang="en-CA" dirty="0">
                <a:effectLst>
                  <a:outerShdw blurRad="38100" dist="38100" dir="2700000" algn="tl">
                    <a:srgbClr val="000000"/>
                  </a:outerShdw>
                </a:effectLst>
              </a:rPr>
              <a:t>The rest is similar</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63">
                                            <p:txEl>
                                              <p:pRg st="0" end="0"/>
                                            </p:txEl>
                                          </p:spTgt>
                                        </p:tgtEl>
                                        <p:attrNameLst>
                                          <p:attrName>style.visibility</p:attrName>
                                        </p:attrNameLst>
                                      </p:cBhvr>
                                      <p:to>
                                        <p:strVal val="visible"/>
                                      </p:to>
                                    </p:set>
                                    <p:anim calcmode="lin" valueType="num">
                                      <p:cBhvr additive="base">
                                        <p:cTn id="37"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63">
                                            <p:txEl>
                                              <p:pRg st="1" end="1"/>
                                            </p:txEl>
                                          </p:spTgt>
                                        </p:tgtEl>
                                        <p:attrNameLst>
                                          <p:attrName>style.visibility</p:attrName>
                                        </p:attrNameLst>
                                      </p:cBhvr>
                                      <p:to>
                                        <p:strVal val="visible"/>
                                      </p:to>
                                    </p:set>
                                    <p:anim calcmode="lin" valueType="num">
                                      <p:cBhvr additive="base">
                                        <p:cTn id="43"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63">
                                            <p:txEl>
                                              <p:pRg st="2" end="2"/>
                                            </p:txEl>
                                          </p:spTgt>
                                        </p:tgtEl>
                                        <p:attrNameLst>
                                          <p:attrName>style.visibility</p:attrName>
                                        </p:attrNameLst>
                                      </p:cBhvr>
                                      <p:to>
                                        <p:strVal val="visible"/>
                                      </p:to>
                                    </p:set>
                                    <p:anim calcmode="lin" valueType="num">
                                      <p:cBhvr additive="base">
                                        <p:cTn id="49"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63">
                                            <p:txEl>
                                              <p:pRg st="3" end="3"/>
                                            </p:txEl>
                                          </p:spTgt>
                                        </p:tgtEl>
                                        <p:attrNameLst>
                                          <p:attrName>style.visibility</p:attrName>
                                        </p:attrNameLst>
                                      </p:cBhvr>
                                      <p:to>
                                        <p:strVal val="visible"/>
                                      </p:to>
                                    </p:set>
                                    <p:anim calcmode="lin" valueType="num">
                                      <p:cBhvr additive="base">
                                        <p:cTn id="55" dur="500" fill="hold"/>
                                        <p:tgtEl>
                                          <p:spTgt spid="63">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70"/>
                                        </p:tgtEl>
                                        <p:attrNameLst>
                                          <p:attrName>style.visibility</p:attrName>
                                        </p:attrNameLst>
                                      </p:cBhvr>
                                      <p:to>
                                        <p:strVal val="visible"/>
                                      </p:to>
                                    </p:set>
                                    <p:anim calcmode="lin" valueType="num">
                                      <p:cBhvr additive="base">
                                        <p:cTn id="61" dur="500" fill="hold"/>
                                        <p:tgtEl>
                                          <p:spTgt spid="70"/>
                                        </p:tgtEl>
                                        <p:attrNameLst>
                                          <p:attrName>ppt_x</p:attrName>
                                        </p:attrNameLst>
                                      </p:cBhvr>
                                      <p:tavLst>
                                        <p:tav tm="0">
                                          <p:val>
                                            <p:strVal val="#ppt_x"/>
                                          </p:val>
                                        </p:tav>
                                        <p:tav tm="100000">
                                          <p:val>
                                            <p:strVal val="#ppt_x"/>
                                          </p:val>
                                        </p:tav>
                                      </p:tavLst>
                                    </p:anim>
                                    <p:anim calcmode="lin" valueType="num">
                                      <p:cBhvr additive="base">
                                        <p:cTn id="6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45" grpId="0"/>
      <p:bldP spid="70"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7819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7820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7819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7819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5768975" y="5589588"/>
            <a:ext cx="3698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a:t>
            </a:r>
            <a:br>
              <a:rPr lang="en-US" altLang="en-US" sz="2400"/>
            </a:br>
            <a:r>
              <a:rPr lang="en-US" altLang="en-US" sz="2400"/>
              <a:t>            every string}</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067175" y="506413"/>
            <a:ext cx="5414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p>
        </p:txBody>
      </p:sp>
      <p:grpSp>
        <p:nvGrpSpPr>
          <p:cNvPr id="6" name="Group 17"/>
          <p:cNvGrpSpPr>
            <a:grpSpLocks/>
          </p:cNvGrpSpPr>
          <p:nvPr/>
        </p:nvGrpSpPr>
        <p:grpSpPr bwMode="auto">
          <a:xfrm>
            <a:off x="1258888" y="1470025"/>
            <a:ext cx="3297237" cy="1385888"/>
            <a:chOff x="793" y="926"/>
            <a:chExt cx="2077" cy="873"/>
          </a:xfrm>
        </p:grpSpPr>
        <p:sp>
          <p:nvSpPr>
            <p:cNvPr id="17819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78196" name="Rectangle 19"/>
            <p:cNvSpPr>
              <a:spLocks noChangeArrowheads="1"/>
            </p:cNvSpPr>
            <p:nvPr/>
          </p:nvSpPr>
          <p:spPr bwMode="auto">
            <a:xfrm>
              <a:off x="793" y="926"/>
              <a:ext cx="2077"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No</a:t>
              </a:r>
              <a:r>
                <a:rPr lang="en-US" altLang="en-US" sz="2400"/>
                <a:t>, M(I) does not halt</a:t>
              </a:r>
            </a:p>
          </p:txBody>
        </p:sp>
      </p:grpSp>
      <p:grpSp>
        <p:nvGrpSpPr>
          <p:cNvPr id="7" name="Group 24"/>
          <p:cNvGrpSpPr>
            <a:grpSpLocks/>
          </p:cNvGrpSpPr>
          <p:nvPr/>
        </p:nvGrpSpPr>
        <p:grpSpPr bwMode="auto">
          <a:xfrm>
            <a:off x="3522663" y="2606675"/>
            <a:ext cx="3644900" cy="1612900"/>
            <a:chOff x="3522284" y="3111351"/>
            <a:chExt cx="3645506" cy="1613793"/>
          </a:xfrm>
        </p:grpSpPr>
        <p:sp>
          <p:nvSpPr>
            <p:cNvPr id="178192" name="Text Box 35"/>
            <p:cNvSpPr txBox="1">
              <a:spLocks noChangeArrowheads="1"/>
            </p:cNvSpPr>
            <p:nvPr/>
          </p:nvSpPr>
          <p:spPr bwMode="auto">
            <a:xfrm>
              <a:off x="4704858" y="3111351"/>
              <a:ext cx="1123347" cy="461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“G” </a:t>
              </a:r>
            </a:p>
          </p:txBody>
        </p:sp>
        <p:sp>
          <p:nvSpPr>
            <p:cNvPr id="178193"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8194" name="Text Box 35"/>
            <p:cNvSpPr txBox="1">
              <a:spLocks noChangeArrowheads="1"/>
            </p:cNvSpPr>
            <p:nvPr/>
          </p:nvSpPr>
          <p:spPr bwMode="auto">
            <a:xfrm>
              <a:off x="3522284" y="3452807"/>
              <a:ext cx="3645506" cy="1200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Grammar G rules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273425" cy="830263"/>
            <a:chOff x="3683000" y="4855319"/>
            <a:chExt cx="3273834" cy="830995"/>
          </a:xfrm>
        </p:grpSpPr>
        <p:sp>
          <p:nvSpPr>
            <p:cNvPr id="178190"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8191" name="Rectangle 23"/>
            <p:cNvSpPr>
              <a:spLocks noChangeArrowheads="1"/>
            </p:cNvSpPr>
            <p:nvPr/>
          </p:nvSpPr>
          <p:spPr bwMode="auto">
            <a:xfrm>
              <a:off x="3707904" y="4855319"/>
              <a:ext cx="3248930" cy="83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0000"/>
                  </a:solidFill>
                </a:rPr>
                <a:t>Yes</a:t>
              </a:r>
              <a:r>
                <a:rPr lang="en-US" altLang="en-US" sz="2400"/>
                <a:t>, there is a parsing</a:t>
              </a:r>
              <a:br>
                <a:rPr lang="en-US" altLang="en-US" sz="2400"/>
              </a:br>
              <a:r>
                <a:rPr lang="en-US" altLang="en-US" sz="2400"/>
                <a:t>      of everything</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179203"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a:t>
            </a:r>
            <a:r>
              <a:rPr lang="en-US" altLang="en-US" sz="2400" dirty="0">
                <a:sym typeface="Symbol" pitchFamily="18" charset="2"/>
              </a:rPr>
              <a:t></a:t>
            </a:r>
            <a:r>
              <a:rPr lang="en-US" altLang="en-US" sz="2400" dirty="0"/>
              <a:t>“G”,I</a:t>
            </a:r>
            <a:r>
              <a:rPr lang="en-US" altLang="en-US" sz="2400" dirty="0">
                <a:sym typeface="Symbol" pitchFamily="18" charset="2"/>
              </a:rPr>
              <a:t></a:t>
            </a:r>
            <a:r>
              <a:rPr lang="en-US" altLang="en-US" sz="2400" dirty="0"/>
              <a: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“G”,“G'”</a:t>
            </a:r>
            <a:r>
              <a:rPr lang="en-US" altLang="en-US" sz="2400" dirty="0">
                <a:sym typeface="Symbol" pitchFamily="18" charset="2"/>
              </a:rPr>
              <a:t></a:t>
            </a:r>
            <a:r>
              <a:rPr lang="en-US" altLang="en-US" sz="2400" dirty="0"/>
              <a:t> | L(G) = L(G')}</a:t>
            </a:r>
          </a:p>
        </p:txBody>
      </p:sp>
      <p:sp>
        <p:nvSpPr>
          <p:cNvPr id="179204" name="Rectangle 18"/>
          <p:cNvSpPr>
            <a:spLocks noChangeArrowheads="1"/>
          </p:cNvSpPr>
          <p:nvPr/>
        </p:nvSpPr>
        <p:spPr bwMode="auto">
          <a:xfrm>
            <a:off x="179388" y="1417638"/>
            <a:ext cx="2025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179205" name="Rectangle 20"/>
          <p:cNvSpPr>
            <a:spLocks noChangeArrowheads="1"/>
          </p:cNvSpPr>
          <p:nvPr/>
        </p:nvSpPr>
        <p:spPr bwMode="auto">
          <a:xfrm>
            <a:off x="1908175" y="501332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 </a:t>
            </a:r>
            <a:r>
              <a:rPr lang="en-US" altLang="en-US" sz="2400"/>
              <a:t>| M halts on I}</a:t>
            </a:r>
          </a:p>
        </p:txBody>
      </p:sp>
      <p:sp>
        <p:nvSpPr>
          <p:cNvPr id="179206" name="Text Box 6"/>
          <p:cNvSpPr txBox="1">
            <a:spLocks noChangeArrowheads="1"/>
          </p:cNvSpPr>
          <p:nvPr/>
        </p:nvSpPr>
        <p:spPr bwMode="auto">
          <a:xfrm>
            <a:off x="1239838" y="56610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179207" name="TextBox 7"/>
          <p:cNvSpPr txBox="1">
            <a:spLocks noChangeArrowheads="1"/>
          </p:cNvSpPr>
          <p:nvPr/>
        </p:nvSpPr>
        <p:spPr bwMode="auto">
          <a:xfrm>
            <a:off x="8243888" y="2349500"/>
            <a:ext cx="360362"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4400">
                <a:solidFill>
                  <a:srgbClr val="FF0000"/>
                </a:solidFill>
              </a:rPr>
              <a:t>?</a:t>
            </a:r>
          </a:p>
        </p:txBody>
      </p:sp>
      <p:sp>
        <p:nvSpPr>
          <p:cNvPr id="179208" name="TextBox 8"/>
          <p:cNvSpPr txBox="1">
            <a:spLocks noChangeArrowheads="1"/>
          </p:cNvSpPr>
          <p:nvPr/>
        </p:nvSpPr>
        <p:spPr bwMode="auto">
          <a:xfrm>
            <a:off x="6084888" y="17811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
        <p:nvSpPr>
          <p:cNvPr id="10" name="TextBox 9"/>
          <p:cNvSpPr txBox="1">
            <a:spLocks noChangeArrowheads="1"/>
          </p:cNvSpPr>
          <p:nvPr/>
        </p:nvSpPr>
        <p:spPr bwMode="auto">
          <a:xfrm>
            <a:off x="6075363" y="21875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1" name="TextBox 10"/>
          <p:cNvSpPr txBox="1">
            <a:spLocks noChangeArrowheads="1"/>
          </p:cNvSpPr>
          <p:nvPr/>
        </p:nvSpPr>
        <p:spPr bwMode="auto">
          <a:xfrm>
            <a:off x="6084888" y="2606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 time</a:t>
            </a:r>
          </a:p>
        </p:txBody>
      </p:sp>
      <p:sp>
        <p:nvSpPr>
          <p:cNvPr id="12"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1+#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24" name="Rectangle 23"/>
          <p:cNvSpPr>
            <a:spLocks noChangeArrowheads="1"/>
          </p:cNvSpPr>
          <p:nvPr/>
        </p:nvSpPr>
        <p:spPr bwMode="auto">
          <a:xfrm>
            <a:off x="323850" y="457200"/>
            <a:ext cx="8569325"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a:t>Input: CFG G </a:t>
            </a:r>
          </a:p>
          <a:p>
            <a:pPr algn="l">
              <a:buFont typeface="Arial" pitchFamily="34" charset="0"/>
              <a:buChar char="•"/>
            </a:pPr>
            <a:r>
              <a:rPr lang="en-US" altLang="en-US"/>
              <a:t>Output: Whether generates any string</a:t>
            </a:r>
          </a:p>
          <a:p>
            <a:pPr algn="l">
              <a:buFont typeface="Arial" pitchFamily="34" charset="0"/>
              <a:buChar char="•"/>
            </a:pPr>
            <a:r>
              <a:rPr lang="en-US" altLang="en-US"/>
              <a:t>Algorithm by example</a:t>
            </a:r>
          </a:p>
          <a:p>
            <a:pPr algn="l">
              <a:buFont typeface="Arial" pitchFamily="34" charset="0"/>
              <a:buChar char="•"/>
            </a:pPr>
            <a:r>
              <a:rPr lang="en-US" altLang="en-US">
                <a:solidFill>
                  <a:schemeClr val="accent2"/>
                </a:solidFill>
              </a:rPr>
              <a:t>G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abAcdSaaAef | acAadBddAa | cCdAe</a:t>
            </a:r>
          </a:p>
          <a:p>
            <a:pPr lvl="1" algn="l">
              <a:buFont typeface="Arial" pitchFamily="34" charset="0"/>
              <a:buChar char="•"/>
            </a:pPr>
            <a:r>
              <a:rPr lang="en-US" altLang="en-US">
                <a:solidFill>
                  <a:schemeClr val="accent2"/>
                </a:solidFill>
                <a:sym typeface="Wingdings" pitchFamily="2" charset="2"/>
              </a:rPr>
              <a:t>A aaAbbBb | baBcd </a:t>
            </a:r>
          </a:p>
          <a:p>
            <a:pPr lvl="1" algn="l">
              <a:buFont typeface="Arial" pitchFamily="34" charset="0"/>
              <a:buChar char="•"/>
            </a:pPr>
            <a:r>
              <a:rPr lang="en-US" altLang="en-US">
                <a:solidFill>
                  <a:schemeClr val="accent2"/>
                </a:solidFill>
                <a:sym typeface="Wingdings" pitchFamily="2" charset="2"/>
              </a:rPr>
              <a:t>B  aaBssSsa | </a:t>
            </a:r>
            <a:r>
              <a:rPr lang="en-CA" altLang="en-US">
                <a:solidFill>
                  <a:schemeClr val="accent2"/>
                </a:solidFill>
                <a:sym typeface="Wingdings" pitchFamily="2" charset="2"/>
              </a:rPr>
              <a:t>funwow | aAbCc</a:t>
            </a:r>
          </a:p>
          <a:p>
            <a:pPr lvl="1" algn="l">
              <a:buFont typeface="Arial" pitchFamily="34" charset="0"/>
              <a:buChar char="•"/>
            </a:pPr>
            <a:r>
              <a:rPr lang="en-CA" altLang="en-US">
                <a:solidFill>
                  <a:schemeClr val="accent2"/>
                </a:solidFill>
                <a:sym typeface="Wingdings" pitchFamily="2" charset="2"/>
              </a:rPr>
              <a:t>C  ccCcSdAd | efCghAqSr | bBbAbBb</a:t>
            </a:r>
          </a:p>
          <a:p>
            <a:pPr algn="l">
              <a:buFont typeface="Arial" pitchFamily="34" charset="0"/>
              <a:buChar char="•"/>
            </a:pPr>
            <a:r>
              <a:rPr lang="en-CA" altLang="en-US">
                <a:sym typeface="Wingdings" pitchFamily="2" charset="2"/>
              </a:rPr>
              <a:t>Does this </a:t>
            </a:r>
            <a:r>
              <a:rPr lang="en-CA" altLang="en-US">
                <a:solidFill>
                  <a:schemeClr val="accent2"/>
                </a:solidFill>
                <a:sym typeface="Wingdings" pitchFamily="2" charset="2"/>
              </a:rPr>
              <a:t>G</a:t>
            </a:r>
            <a:r>
              <a:rPr lang="en-CA" altLang="en-US">
                <a:sym typeface="Wingdings" pitchFamily="2" charset="2"/>
              </a:rPr>
              <a:t> generate any string?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1" end="1"/>
                                            </p:txEl>
                                          </p:spTgt>
                                        </p:tgtEl>
                                        <p:attrNameLst>
                                          <p:attrName>style.visibility</p:attrName>
                                        </p:attrNameLst>
                                      </p:cBhvr>
                                      <p:to>
                                        <p:strVal val="visible"/>
                                      </p:to>
                                    </p:set>
                                    <p:anim calcmode="lin" valueType="num">
                                      <p:cBhvr additive="base">
                                        <p:cTn id="13"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4">
                                            <p:txEl>
                                              <p:pRg st="2" end="2"/>
                                            </p:txEl>
                                          </p:spTgt>
                                        </p:tgtEl>
                                        <p:attrNameLst>
                                          <p:attrName>style.visibility</p:attrName>
                                        </p:attrNameLst>
                                      </p:cBhvr>
                                      <p:to>
                                        <p:strVal val="visible"/>
                                      </p:to>
                                    </p:set>
                                    <p:anim calcmode="lin" valueType="num">
                                      <p:cBhvr additive="base">
                                        <p:cTn id="19"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4">
                                            <p:txEl>
                                              <p:pRg st="3" end="3"/>
                                            </p:txEl>
                                          </p:spTgt>
                                        </p:tgtEl>
                                        <p:attrNameLst>
                                          <p:attrName>style.visibility</p:attrName>
                                        </p:attrNameLst>
                                      </p:cBhvr>
                                      <p:to>
                                        <p:strVal val="visible"/>
                                      </p:to>
                                    </p:set>
                                    <p:anim calcmode="lin" valueType="num">
                                      <p:cBhvr additive="base">
                                        <p:cTn id="25"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4">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4">
                                            <p:txEl>
                                              <p:pRg st="4" end="4"/>
                                            </p:txEl>
                                          </p:spTgt>
                                        </p:tgtEl>
                                        <p:attrNameLst>
                                          <p:attrName>style.visibility</p:attrName>
                                        </p:attrNameLst>
                                      </p:cBhvr>
                                      <p:to>
                                        <p:strVal val="visible"/>
                                      </p:to>
                                    </p:set>
                                    <p:anim calcmode="lin" valueType="num">
                                      <p:cBhvr additive="base">
                                        <p:cTn id="29"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4">
                                            <p:txEl>
                                              <p:pRg st="4" end="4"/>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24">
                                            <p:txEl>
                                              <p:pRg st="5" end="5"/>
                                            </p:txEl>
                                          </p:spTgt>
                                        </p:tgtEl>
                                        <p:attrNameLst>
                                          <p:attrName>style.visibility</p:attrName>
                                        </p:attrNameLst>
                                      </p:cBhvr>
                                      <p:to>
                                        <p:strVal val="visible"/>
                                      </p:to>
                                    </p:set>
                                    <p:anim calcmode="lin" valueType="num">
                                      <p:cBhvr additive="base">
                                        <p:cTn id="33" dur="500" fill="hold"/>
                                        <p:tgtEl>
                                          <p:spTgt spid="24">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4">
                                            <p:txEl>
                                              <p:pRg st="5" end="5"/>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24">
                                            <p:txEl>
                                              <p:pRg st="6" end="6"/>
                                            </p:txEl>
                                          </p:spTgt>
                                        </p:tgtEl>
                                        <p:attrNameLst>
                                          <p:attrName>style.visibility</p:attrName>
                                        </p:attrNameLst>
                                      </p:cBhvr>
                                      <p:to>
                                        <p:strVal val="visible"/>
                                      </p:to>
                                    </p:set>
                                    <p:anim calcmode="lin" valueType="num">
                                      <p:cBhvr additive="base">
                                        <p:cTn id="37" dur="500" fill="hold"/>
                                        <p:tgtEl>
                                          <p:spTgt spid="24">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4">
                                            <p:txEl>
                                              <p:pRg st="6" end="6"/>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24">
                                            <p:txEl>
                                              <p:pRg st="7" end="7"/>
                                            </p:txEl>
                                          </p:spTgt>
                                        </p:tgtEl>
                                        <p:attrNameLst>
                                          <p:attrName>style.visibility</p:attrName>
                                        </p:attrNameLst>
                                      </p:cBhvr>
                                      <p:to>
                                        <p:strVal val="visible"/>
                                      </p:to>
                                    </p:set>
                                    <p:anim calcmode="lin" valueType="num">
                                      <p:cBhvr additive="base">
                                        <p:cTn id="41" dur="500" fill="hold"/>
                                        <p:tgtEl>
                                          <p:spTgt spid="24">
                                            <p:txEl>
                                              <p:pRg st="7" end="7"/>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24">
                                            <p:txEl>
                                              <p:pRg st="8" end="8"/>
                                            </p:txEl>
                                          </p:spTgt>
                                        </p:tgtEl>
                                        <p:attrNameLst>
                                          <p:attrName>style.visibility</p:attrName>
                                        </p:attrNameLst>
                                      </p:cBhvr>
                                      <p:to>
                                        <p:strVal val="visible"/>
                                      </p:to>
                                    </p:set>
                                    <p:anim calcmode="lin" valueType="num">
                                      <p:cBhvr additive="base">
                                        <p:cTn id="47" dur="500" fill="hold"/>
                                        <p:tgtEl>
                                          <p:spTgt spid="24">
                                            <p:txEl>
                                              <p:pRg st="8" end="8"/>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4">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6175375" y="333375"/>
            <a:ext cx="2357438" cy="2735263"/>
            <a:chOff x="1192368" y="3789040"/>
            <a:chExt cx="2357281" cy="2736304"/>
          </a:xfrm>
        </p:grpSpPr>
        <p:sp>
          <p:nvSpPr>
            <p:cNvPr id="11293" name="Rectangle 19"/>
            <p:cNvSpPr>
              <a:spLocks noChangeArrowheads="1"/>
            </p:cNvSpPr>
            <p:nvPr/>
          </p:nvSpPr>
          <p:spPr bwMode="auto">
            <a:xfrm>
              <a:off x="1192368" y="3789040"/>
              <a:ext cx="1208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1294"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1295"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1296"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1297"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1298"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47" name="Group 46"/>
          <p:cNvGrpSpPr>
            <a:grpSpLocks/>
          </p:cNvGrpSpPr>
          <p:nvPr/>
        </p:nvGrpSpPr>
        <p:grpSpPr bwMode="auto">
          <a:xfrm>
            <a:off x="468313" y="188913"/>
            <a:ext cx="2355850" cy="2735262"/>
            <a:chOff x="1192368" y="3789040"/>
            <a:chExt cx="2357281" cy="2736304"/>
          </a:xfrm>
        </p:grpSpPr>
        <p:sp>
          <p:nvSpPr>
            <p:cNvPr id="11287" name="Rectangle 19"/>
            <p:cNvSpPr>
              <a:spLocks noChangeArrowheads="1"/>
            </p:cNvSpPr>
            <p:nvPr/>
          </p:nvSpPr>
          <p:spPr bwMode="auto">
            <a:xfrm>
              <a:off x="1192368" y="3789040"/>
              <a:ext cx="11599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1288"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1289"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1290"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1291"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1292"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54" name="Group 5"/>
          <p:cNvGrpSpPr>
            <a:grpSpLocks/>
          </p:cNvGrpSpPr>
          <p:nvPr/>
        </p:nvGrpSpPr>
        <p:grpSpPr bwMode="auto">
          <a:xfrm>
            <a:off x="107950" y="4679950"/>
            <a:ext cx="1447800" cy="2133600"/>
            <a:chOff x="2013" y="2206"/>
            <a:chExt cx="679" cy="1010"/>
          </a:xfrm>
        </p:grpSpPr>
        <p:sp>
          <p:nvSpPr>
            <p:cNvPr id="1127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73" name="Group 7"/>
            <p:cNvGrpSpPr>
              <a:grpSpLocks/>
            </p:cNvGrpSpPr>
            <p:nvPr/>
          </p:nvGrpSpPr>
          <p:grpSpPr bwMode="auto">
            <a:xfrm>
              <a:off x="2013" y="2206"/>
              <a:ext cx="339" cy="1010"/>
              <a:chOff x="240" y="2880"/>
              <a:chExt cx="339" cy="1010"/>
            </a:xfrm>
          </p:grpSpPr>
          <p:sp>
            <p:nvSpPr>
              <p:cNvPr id="1127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12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12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12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12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12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908175" y="3357563"/>
            <a:ext cx="6408738" cy="1871662"/>
          </a:xfrm>
          <a:prstGeom prst="wedgeRoundRectCallout">
            <a:avLst>
              <a:gd name="adj1" fmla="val -62528"/>
              <a:gd name="adj2" fmla="val 2619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a:latin typeface="Times New Roman" pitchFamily="18" charset="0"/>
                <a:cs typeface="Times New Roman" pitchFamily="18" charset="0"/>
              </a:rPr>
              <a:t>Two problems/languages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easier</a:t>
            </a:r>
            <a:r>
              <a:rPr lang="en-US" altLang="en-US" sz="2400">
                <a:solidFill>
                  <a:srgbClr val="FFC000"/>
                </a:solidFill>
                <a:latin typeface="Times New Roman" pitchFamily="18" charset="0"/>
                <a:cs typeface="Times New Roman" pitchFamily="18" charset="0"/>
              </a:rPr>
              <a:t> </a:t>
            </a:r>
            <a:r>
              <a:rPr lang="en-US" altLang="en-US" sz="2400">
                <a:latin typeface="Times New Roman" pitchFamily="18" charset="0"/>
                <a:cs typeface="Times New Roman" pitchFamily="18" charset="0"/>
              </a:rPr>
              <a:t>and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harder</a:t>
            </a:r>
            <a:r>
              <a:rPr lang="en-US" altLang="en-US" sz="2400" i="1">
                <a:solidFill>
                  <a:srgbClr val="FFC000"/>
                </a:solidFill>
                <a:latin typeface="Times New Roman" pitchFamily="18" charset="0"/>
                <a:cs typeface="Times New Roman" pitchFamily="18" charset="0"/>
              </a:rPr>
              <a:t/>
            </a:r>
            <a:br>
              <a:rPr lang="en-US" altLang="en-US" sz="2400" i="1">
                <a:solidFill>
                  <a:srgbClr val="FFC000"/>
                </a:solidFill>
                <a:latin typeface="Times New Roman" pitchFamily="18" charset="0"/>
                <a:cs typeface="Times New Roman" pitchFamily="18" charset="0"/>
              </a:rPr>
            </a:br>
            <a:r>
              <a:rPr lang="en-US" altLang="en-US" sz="2400">
                <a:latin typeface="Times New Roman" pitchFamily="18" charset="0"/>
                <a:cs typeface="Times New Roman" pitchFamily="18" charset="0"/>
              </a:rPr>
              <a:t>each with their own definitions of</a:t>
            </a:r>
          </a:p>
        </p:txBody>
      </p:sp>
      <p:sp>
        <p:nvSpPr>
          <p:cNvPr id="3" name="Rectangle 2"/>
          <p:cNvSpPr>
            <a:spLocks noChangeArrowheads="1"/>
          </p:cNvSpPr>
          <p:nvPr/>
        </p:nvSpPr>
        <p:spPr bwMode="auto">
          <a:xfrm>
            <a:off x="1619250" y="4181475"/>
            <a:ext cx="66071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a:solidFill>
                  <a:schemeClr val="tx1"/>
                </a:solidFill>
                <a:latin typeface="Times New Roman" pitchFamily="18" charset="0"/>
              </a:defRPr>
            </a:lvl1pPr>
            <a:lvl2pPr marL="800100" indent="-34290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lvl="1" algn="l" eaLnBrk="1" hangingPunct="1">
              <a:buFont typeface="Arial" pitchFamily="34" charset="0"/>
              <a:buChar char="•"/>
            </a:pPr>
            <a:r>
              <a:rPr lang="en-US" altLang="en-US" sz="2400">
                <a:cs typeface="Times New Roman" pitchFamily="18" charset="0"/>
              </a:rPr>
              <a:t>what a legal input is (</a:t>
            </a:r>
            <a:r>
              <a:rPr lang="en-US" altLang="en-US" sz="2400" i="1">
                <a:solidFill>
                  <a:srgbClr val="FFC000"/>
                </a:solidFill>
                <a:cs typeface="Times New Roman" pitchFamily="18" charset="0"/>
              </a:rPr>
              <a:t>I</a:t>
            </a:r>
            <a:r>
              <a:rPr lang="en-US" altLang="en-US" sz="2400" i="1" baseline="-25000">
                <a:solidFill>
                  <a:srgbClr val="FFC000"/>
                </a:solidFill>
                <a:cs typeface="Times New Roman" pitchFamily="18" charset="0"/>
              </a:rPr>
              <a:t>easier</a:t>
            </a:r>
            <a:r>
              <a:rPr lang="en-US" altLang="en-US" sz="2400">
                <a:solidFill>
                  <a:srgbClr val="FFC000"/>
                </a:solidFill>
                <a:cs typeface="Times New Roman" pitchFamily="18" charset="0"/>
              </a:rPr>
              <a:t> </a:t>
            </a:r>
            <a:r>
              <a:rPr lang="en-US" altLang="en-US" sz="2400">
                <a:cs typeface="Times New Roman" pitchFamily="18" charset="0"/>
              </a:rPr>
              <a:t>vs </a:t>
            </a:r>
            <a:r>
              <a:rPr lang="en-US" altLang="en-US" sz="2400" i="1">
                <a:solidFill>
                  <a:srgbClr val="FFC000"/>
                </a:solidFill>
                <a:cs typeface="Times New Roman" pitchFamily="18" charset="0"/>
              </a:rPr>
              <a:t>I</a:t>
            </a:r>
            <a:r>
              <a:rPr lang="en-US" altLang="en-US" sz="2400" i="1" baseline="-25000">
                <a:solidFill>
                  <a:srgbClr val="FFC000"/>
                </a:solidFill>
                <a:cs typeface="Times New Roman" pitchFamily="18" charset="0"/>
              </a:rPr>
              <a:t>harder</a:t>
            </a:r>
            <a:r>
              <a:rPr lang="en-US" altLang="en-US" sz="2400">
                <a:cs typeface="Times New Roman" pitchFamily="18" charset="0"/>
              </a:rPr>
              <a:t>) and </a:t>
            </a:r>
          </a:p>
          <a:p>
            <a:pPr lvl="1" algn="l" eaLnBrk="1" hangingPunct="1">
              <a:buFont typeface="Arial" pitchFamily="34" charset="0"/>
              <a:buChar char="•"/>
            </a:pPr>
            <a:r>
              <a:rPr lang="en-US" altLang="en-US" sz="2400">
                <a:cs typeface="Times New Roman" pitchFamily="18" charset="0"/>
              </a:rPr>
              <a:t>which are </a:t>
            </a:r>
            <a:r>
              <a:rPr lang="en-US" altLang="en-US" sz="2400" i="1">
                <a:solidFill>
                  <a:schemeClr val="accent2"/>
                </a:solidFill>
                <a:cs typeface="Times New Roman" pitchFamily="18" charset="0"/>
              </a:rPr>
              <a:t>yes</a:t>
            </a:r>
            <a:r>
              <a:rPr lang="en-US" altLang="en-US" sz="2400">
                <a:cs typeface="Times New Roman" pitchFamily="18" charset="0"/>
              </a:rPr>
              <a:t>-inputs and which </a:t>
            </a:r>
            <a:r>
              <a:rPr lang="en-US" altLang="en-US" sz="2400" i="1">
                <a:solidFill>
                  <a:schemeClr val="accent2"/>
                </a:solidFill>
                <a:cs typeface="Times New Roman" pitchFamily="18" charset="0"/>
              </a:rPr>
              <a:t>no</a:t>
            </a:r>
            <a:r>
              <a:rPr lang="en-US" altLang="en-US" sz="2400">
                <a:cs typeface="Times New Roman" pitchFamily="18" charset="0"/>
              </a:rPr>
              <a:t>-inputs.</a:t>
            </a:r>
          </a:p>
        </p:txBody>
      </p:sp>
      <p:sp>
        <p:nvSpPr>
          <p:cNvPr id="36" name="Rectangle 2">
            <a:extLst>
              <a:ext uri="{FF2B5EF4-FFF2-40B4-BE49-F238E27FC236}">
                <a16:creationId xmlns:a16="http://schemas.microsoft.com/office/drawing/2014/main" id="{0C90D8BE-68D0-41D1-8334-40A04D92ECB9}"/>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dirty="0">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ppt_x"/>
                                          </p:val>
                                        </p:tav>
                                        <p:tav tm="100000">
                                          <p:val>
                                            <p:strVal val="#ppt_x"/>
                                          </p:val>
                                        </p:tav>
                                      </p:tavLst>
                                    </p:anim>
                                    <p:anim calcmode="lin" valueType="num">
                                      <p:cBhvr additive="base">
                                        <p:cTn id="22" dur="500" fill="hold"/>
                                        <p:tgtEl>
                                          <p:spTgt spid="5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ppt_x"/>
                                          </p:val>
                                        </p:tav>
                                        <p:tav tm="100000">
                                          <p:val>
                                            <p:strVal val="#ppt_x"/>
                                          </p:val>
                                        </p:tav>
                                      </p:tavLst>
                                    </p:anim>
                                    <p:anim calcmode="lin" valueType="num">
                                      <p:cBhvr additive="base">
                                        <p:cTn id="26"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anim calcmode="lin" valueType="num">
                                      <p:cBhvr additive="base">
                                        <p:cTn id="3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1" end="1"/>
                                            </p:txEl>
                                          </p:spTgt>
                                        </p:tgtEl>
                                        <p:attrNameLst>
                                          <p:attrName>style.visibility</p:attrName>
                                        </p:attrNameLst>
                                      </p:cBhvr>
                                      <p:to>
                                        <p:strVal val="visible"/>
                                      </p:to>
                                    </p:set>
                                    <p:anim calcmode="lin" valueType="num">
                                      <p:cBhvr additive="base">
                                        <p:cTn id="3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3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24" name="Rectangle 23"/>
          <p:cNvSpPr>
            <a:spLocks noChangeArrowheads="1"/>
          </p:cNvSpPr>
          <p:nvPr/>
        </p:nvSpPr>
        <p:spPr bwMode="auto">
          <a:xfrm>
            <a:off x="468313" y="333375"/>
            <a:ext cx="8567737"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abAcdSaaAef | acAadBddAa | cCdAe</a:t>
            </a:r>
          </a:p>
          <a:p>
            <a:pPr lvl="1" algn="l">
              <a:buFont typeface="Arial" pitchFamily="34" charset="0"/>
              <a:buChar char="•"/>
            </a:pPr>
            <a:r>
              <a:rPr lang="en-US" altLang="en-US">
                <a:solidFill>
                  <a:schemeClr val="accent2"/>
                </a:solidFill>
                <a:sym typeface="Wingdings" pitchFamily="2" charset="2"/>
              </a:rPr>
              <a:t>A aaAbbBb | baBcd </a:t>
            </a:r>
          </a:p>
          <a:p>
            <a:pPr lvl="1" algn="l">
              <a:buFont typeface="Arial" pitchFamily="34" charset="0"/>
              <a:buChar char="•"/>
            </a:pPr>
            <a:r>
              <a:rPr lang="en-US" altLang="en-US">
                <a:solidFill>
                  <a:schemeClr val="accent2"/>
                </a:solidFill>
                <a:sym typeface="Wingdings" pitchFamily="2" charset="2"/>
              </a:rPr>
              <a:t>B  aaBssSsa | </a:t>
            </a:r>
            <a:r>
              <a:rPr lang="en-CA" altLang="en-US">
                <a:solidFill>
                  <a:schemeClr val="accent2"/>
                </a:solidFill>
                <a:sym typeface="Wingdings" pitchFamily="2" charset="2"/>
              </a:rPr>
              <a:t>funwow | aAbCc</a:t>
            </a:r>
          </a:p>
          <a:p>
            <a:pPr lvl="1" algn="l">
              <a:buFont typeface="Arial" pitchFamily="34" charset="0"/>
              <a:buChar char="•"/>
            </a:pPr>
            <a:r>
              <a:rPr lang="en-CA" altLang="en-US">
                <a:solidFill>
                  <a:schemeClr val="accent2"/>
                </a:solidFill>
                <a:sym typeface="Wingdings" pitchFamily="2" charset="2"/>
              </a:rPr>
              <a:t>C  ccCcSdAd | efCghAqSr | bBbAbBb</a:t>
            </a:r>
          </a:p>
        </p:txBody>
      </p:sp>
      <p:sp>
        <p:nvSpPr>
          <p:cNvPr id="4" name="Rectangle 3"/>
          <p:cNvSpPr>
            <a:spLocks noChangeArrowheads="1"/>
          </p:cNvSpPr>
          <p:nvPr/>
        </p:nvSpPr>
        <p:spPr bwMode="auto">
          <a:xfrm>
            <a:off x="323850" y="2492375"/>
            <a:ext cx="653415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dirty="0">
                <a:sym typeface="Wingdings" pitchFamily="2" charset="2"/>
              </a:rPr>
              <a:t>We only care if </a:t>
            </a:r>
            <a:r>
              <a:rPr lang="en-CA" altLang="en-US" dirty="0">
                <a:solidFill>
                  <a:schemeClr val="accent2"/>
                </a:solidFill>
                <a:sym typeface="Wingdings" pitchFamily="2" charset="2"/>
              </a:rPr>
              <a:t>G</a:t>
            </a:r>
            <a:r>
              <a:rPr lang="en-CA" altLang="en-US" dirty="0">
                <a:sym typeface="Wingdings" pitchFamily="2" charset="2"/>
              </a:rPr>
              <a:t> generates some string. </a:t>
            </a:r>
            <a:br>
              <a:rPr lang="en-CA" altLang="en-US" dirty="0">
                <a:sym typeface="Wingdings" pitchFamily="2" charset="2"/>
              </a:rPr>
            </a:br>
            <a:r>
              <a:rPr lang="en-CA" altLang="en-US" dirty="0">
                <a:sym typeface="Wingdings" pitchFamily="2" charset="2"/>
              </a:rPr>
              <a:t>  We don’t care which. </a:t>
            </a:r>
          </a:p>
          <a:p>
            <a:pPr algn="l">
              <a:buFont typeface="Arial" pitchFamily="34" charset="0"/>
              <a:buChar char="•"/>
            </a:pPr>
            <a:r>
              <a:rPr lang="en-US" altLang="en-US" dirty="0"/>
              <a:t>Delete all terminals</a:t>
            </a:r>
            <a:endParaRPr lang="en-CA" altLang="en-US" dirty="0">
              <a:sym typeface="Wingdings" pitchFamily="2" charset="2"/>
            </a:endParaRPr>
          </a:p>
        </p:txBody>
      </p:sp>
      <p:sp>
        <p:nvSpPr>
          <p:cNvPr id="5" name="Rectangle 4"/>
          <p:cNvSpPr>
            <a:spLocks noChangeArrowheads="1"/>
          </p:cNvSpPr>
          <p:nvPr/>
        </p:nvSpPr>
        <p:spPr bwMode="auto">
          <a:xfrm>
            <a:off x="485775" y="3917950"/>
            <a:ext cx="61737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2</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BS | </a:t>
            </a:r>
            <a:r>
              <a:rPr lang="el-GR" altLang="en-US">
                <a:solidFill>
                  <a:schemeClr val="accent2"/>
                </a:solidFill>
                <a:sym typeface="Wingdings" pitchFamily="2" charset="2"/>
              </a:rPr>
              <a:t>ε</a:t>
            </a:r>
            <a:r>
              <a:rPr lang="en-CA" altLang="en-US">
                <a:solidFill>
                  <a:schemeClr val="accent2"/>
                </a:solidFill>
                <a:sym typeface="Wingdings" pitchFamily="2" charset="2"/>
              </a:rPr>
              <a:t> | AC</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
        <p:nvSpPr>
          <p:cNvPr id="6" name="Rectangle 5"/>
          <p:cNvSpPr>
            <a:spLocks noChangeArrowheads="1"/>
          </p:cNvSpPr>
          <p:nvPr/>
        </p:nvSpPr>
        <p:spPr bwMode="auto">
          <a:xfrm>
            <a:off x="414338" y="6073775"/>
            <a:ext cx="7902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olidFill>
                  <a:schemeClr val="accent2"/>
                </a:solidFill>
                <a:sym typeface="Wingdings" pitchFamily="2" charset="2"/>
              </a:rPr>
              <a:t>G</a:t>
            </a:r>
            <a:r>
              <a:rPr lang="en-CA" altLang="en-US">
                <a:sym typeface="Wingdings" pitchFamily="2" charset="2"/>
              </a:rPr>
              <a:t> generates some string   </a:t>
            </a:r>
            <a:r>
              <a:rPr lang="en-CA" altLang="en-US">
                <a:solidFill>
                  <a:srgbClr val="FF0000"/>
                </a:solidFill>
                <a:sym typeface="Wingdings" pitchFamily="2" charset="2"/>
              </a:rPr>
              <a:t>iff</a:t>
            </a:r>
            <a:r>
              <a:rPr lang="en-CA" altLang="en-US">
                <a:sym typeface="Wingdings" pitchFamily="2" charset="2"/>
              </a:rPr>
              <a:t>   </a:t>
            </a:r>
            <a:r>
              <a:rPr lang="en-CA" altLang="en-US">
                <a:solidFill>
                  <a:schemeClr val="accent2"/>
                </a:solidFill>
                <a:sym typeface="Wingdings" pitchFamily="2" charset="2"/>
              </a:rPr>
              <a:t>G</a:t>
            </a:r>
            <a:r>
              <a:rPr lang="en-US" altLang="en-US" baseline="-25000">
                <a:solidFill>
                  <a:schemeClr val="accent2"/>
                </a:solidFill>
              </a:rPr>
              <a:t>2</a:t>
            </a:r>
            <a:r>
              <a:rPr lang="en-CA" altLang="en-US">
                <a:sym typeface="Wingdings" pitchFamily="2" charset="2"/>
              </a:rPr>
              <a:t> generates </a:t>
            </a:r>
            <a:r>
              <a:rPr lang="el-GR" altLang="en-US">
                <a:solidFill>
                  <a:schemeClr val="accent2"/>
                </a:solidFill>
                <a:sym typeface="Wingdings" pitchFamily="2" charset="2"/>
              </a:rPr>
              <a:t>ε</a:t>
            </a:r>
            <a:r>
              <a:rPr lang="en-CA" altLang="en-US">
                <a:sym typeface="Wingdings" pitchFamily="2"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additive="base">
                                        <p:cTn id="19"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5"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4" name="Rectangle 3"/>
          <p:cNvSpPr>
            <a:spLocks noChangeArrowheads="1"/>
          </p:cNvSpPr>
          <p:nvPr/>
        </p:nvSpPr>
        <p:spPr bwMode="auto">
          <a:xfrm>
            <a:off x="323850" y="2459038"/>
            <a:ext cx="82804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dirty="0">
                <a:sym typeface="Wingdings" pitchFamily="2" charset="2"/>
              </a:rPr>
              <a:t>Does </a:t>
            </a:r>
            <a:r>
              <a:rPr lang="en-CA" altLang="en-US" dirty="0">
                <a:solidFill>
                  <a:schemeClr val="accent2"/>
                </a:solidFill>
                <a:sym typeface="Wingdings" pitchFamily="2" charset="2"/>
              </a:rPr>
              <a:t>G</a:t>
            </a:r>
            <a:r>
              <a:rPr lang="en-US" altLang="en-US" baseline="-25000" dirty="0">
                <a:solidFill>
                  <a:schemeClr val="accent2"/>
                </a:solidFill>
              </a:rPr>
              <a:t>2</a:t>
            </a:r>
            <a:r>
              <a:rPr lang="en-CA" altLang="en-US" dirty="0">
                <a:sym typeface="Wingdings" pitchFamily="2" charset="2"/>
              </a:rPr>
              <a:t> generate </a:t>
            </a:r>
            <a:r>
              <a:rPr lang="el-GR" altLang="en-US" dirty="0">
                <a:solidFill>
                  <a:schemeClr val="accent2"/>
                </a:solidFill>
                <a:sym typeface="Wingdings" pitchFamily="2" charset="2"/>
              </a:rPr>
              <a:t>ε</a:t>
            </a:r>
            <a:r>
              <a:rPr lang="en-CA" altLang="en-US" dirty="0">
                <a:sym typeface="Wingdings" pitchFamily="2" charset="2"/>
              </a:rPr>
              <a:t>?</a:t>
            </a:r>
          </a:p>
          <a:p>
            <a:pPr algn="l">
              <a:buFont typeface="Arial" pitchFamily="34" charset="0"/>
              <a:buChar char="•"/>
            </a:pPr>
            <a:r>
              <a:rPr lang="en-CA" altLang="en-US" dirty="0">
                <a:sym typeface="Wingdings" pitchFamily="2" charset="2"/>
              </a:rPr>
              <a:t>We need a parsing that gets rid of all non-terminals.</a:t>
            </a:r>
          </a:p>
          <a:p>
            <a:pPr algn="l">
              <a:buFont typeface="Arial" pitchFamily="34" charset="0"/>
              <a:buChar char="•"/>
            </a:pPr>
            <a:r>
              <a:rPr lang="en-CA" altLang="en-US" dirty="0">
                <a:sym typeface="Wingdings" pitchFamily="2" charset="2"/>
              </a:rPr>
              <a:t>Non-terminal </a:t>
            </a:r>
            <a:r>
              <a:rPr lang="en-CA" altLang="en-US" dirty="0">
                <a:solidFill>
                  <a:schemeClr val="accent2"/>
                </a:solidFill>
                <a:sym typeface="Wingdings" pitchFamily="2" charset="2"/>
              </a:rPr>
              <a:t>B</a:t>
            </a:r>
            <a:r>
              <a:rPr lang="en-CA" altLang="en-US" dirty="0">
                <a:sym typeface="Wingdings" pitchFamily="2" charset="2"/>
              </a:rPr>
              <a:t> can be replaced with </a:t>
            </a:r>
            <a:r>
              <a:rPr lang="el-GR" altLang="en-US" dirty="0">
                <a:solidFill>
                  <a:schemeClr val="accent2"/>
                </a:solidFill>
                <a:sym typeface="Wingdings" pitchFamily="2" charset="2"/>
              </a:rPr>
              <a:t>ε</a:t>
            </a:r>
            <a:r>
              <a:rPr lang="en-CA" altLang="en-US" dirty="0">
                <a:sym typeface="Wingdings" pitchFamily="2" charset="2"/>
              </a:rPr>
              <a:t>.</a:t>
            </a:r>
          </a:p>
          <a:p>
            <a:pPr algn="l">
              <a:buFont typeface="Arial" pitchFamily="34" charset="0"/>
              <a:buChar char="•"/>
            </a:pPr>
            <a:r>
              <a:rPr lang="en-CA" altLang="en-US" dirty="0">
                <a:sym typeface="Wingdings" pitchFamily="2" charset="2"/>
              </a:rPr>
              <a:t>Why ever use the rule </a:t>
            </a:r>
            <a:r>
              <a:rPr lang="en-US" altLang="en-US" dirty="0">
                <a:solidFill>
                  <a:schemeClr val="accent2"/>
                </a:solidFill>
                <a:sym typeface="Wingdings" pitchFamily="2" charset="2"/>
              </a:rPr>
              <a:t>B  AC </a:t>
            </a:r>
            <a:r>
              <a:rPr lang="en-US" altLang="en-US" dirty="0">
                <a:sym typeface="Wingdings" pitchFamily="2" charset="2"/>
              </a:rPr>
              <a:t>instead of </a:t>
            </a:r>
            <a:r>
              <a:rPr lang="en-US" altLang="en-US" dirty="0">
                <a:solidFill>
                  <a:schemeClr val="accent2"/>
                </a:solidFill>
                <a:sym typeface="Wingdings" pitchFamily="2" charset="2"/>
              </a:rPr>
              <a:t>B  </a:t>
            </a:r>
            <a:r>
              <a:rPr lang="el-GR" altLang="en-US" dirty="0">
                <a:solidFill>
                  <a:schemeClr val="accent2"/>
                </a:solidFill>
                <a:sym typeface="Wingdings" pitchFamily="2" charset="2"/>
              </a:rPr>
              <a:t>ε</a:t>
            </a:r>
            <a:r>
              <a:rPr lang="en-CA" altLang="en-US" dirty="0">
                <a:solidFill>
                  <a:schemeClr val="accent2"/>
                </a:solidFill>
                <a:sym typeface="Wingdings" pitchFamily="2" charset="2"/>
              </a:rPr>
              <a:t>  </a:t>
            </a:r>
          </a:p>
        </p:txBody>
      </p:sp>
      <p:sp>
        <p:nvSpPr>
          <p:cNvPr id="5" name="Rectangle 4"/>
          <p:cNvSpPr>
            <a:spLocks noChangeArrowheads="1"/>
          </p:cNvSpPr>
          <p:nvPr/>
        </p:nvSpPr>
        <p:spPr bwMode="auto">
          <a:xfrm>
            <a:off x="485775" y="317500"/>
            <a:ext cx="61737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2</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BS | </a:t>
            </a:r>
            <a:r>
              <a:rPr lang="el-GR" altLang="en-US">
                <a:solidFill>
                  <a:schemeClr val="accent2"/>
                </a:solidFill>
                <a:sym typeface="Wingdings" pitchFamily="2" charset="2"/>
              </a:rPr>
              <a:t>ε</a:t>
            </a:r>
            <a:r>
              <a:rPr lang="en-CA" altLang="en-US">
                <a:solidFill>
                  <a:schemeClr val="accent2"/>
                </a:solidFill>
                <a:sym typeface="Wingdings" pitchFamily="2" charset="2"/>
              </a:rPr>
              <a:t> | AC</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
        <p:nvSpPr>
          <p:cNvPr id="6" name="Rectangle 5"/>
          <p:cNvSpPr>
            <a:spLocks noChangeArrowheads="1"/>
          </p:cNvSpPr>
          <p:nvPr/>
        </p:nvSpPr>
        <p:spPr bwMode="auto">
          <a:xfrm>
            <a:off x="414338" y="6289675"/>
            <a:ext cx="7902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olidFill>
                  <a:schemeClr val="accent2"/>
                </a:solidFill>
                <a:sym typeface="Wingdings" pitchFamily="2" charset="2"/>
              </a:rPr>
              <a:t>G</a:t>
            </a:r>
            <a:r>
              <a:rPr lang="en-US" altLang="en-US" baseline="-25000">
                <a:solidFill>
                  <a:schemeClr val="accent2"/>
                </a:solidFill>
                <a:sym typeface="Wingdings" pitchFamily="2" charset="2"/>
              </a:rPr>
              <a:t>2</a:t>
            </a:r>
            <a:r>
              <a:rPr lang="en-CA" altLang="en-US">
                <a:sym typeface="Wingdings" pitchFamily="2" charset="2"/>
              </a:rPr>
              <a:t> generates </a:t>
            </a:r>
            <a:r>
              <a:rPr lang="el-GR" altLang="en-US">
                <a:solidFill>
                  <a:schemeClr val="accent2"/>
                </a:solidFill>
                <a:sym typeface="Wingdings" pitchFamily="2" charset="2"/>
              </a:rPr>
              <a:t>ε</a:t>
            </a:r>
            <a:r>
              <a:rPr lang="en-CA" altLang="en-US">
                <a:sym typeface="Wingdings" pitchFamily="2" charset="2"/>
              </a:rPr>
              <a:t>    </a:t>
            </a:r>
            <a:r>
              <a:rPr lang="en-CA" altLang="en-US">
                <a:solidFill>
                  <a:srgbClr val="FF0000"/>
                </a:solidFill>
                <a:sym typeface="Wingdings" pitchFamily="2" charset="2"/>
              </a:rPr>
              <a:t>iff</a:t>
            </a:r>
            <a:r>
              <a:rPr lang="en-CA" altLang="en-US">
                <a:sym typeface="Wingdings" pitchFamily="2" charset="2"/>
              </a:rPr>
              <a:t>   </a:t>
            </a:r>
            <a:r>
              <a:rPr lang="en-CA" altLang="en-US">
                <a:solidFill>
                  <a:schemeClr val="accent2"/>
                </a:solidFill>
                <a:sym typeface="Wingdings" pitchFamily="2" charset="2"/>
              </a:rPr>
              <a:t>G</a:t>
            </a:r>
            <a:r>
              <a:rPr lang="en-US" altLang="en-US" baseline="-25000">
                <a:solidFill>
                  <a:schemeClr val="accent2"/>
                </a:solidFill>
              </a:rPr>
              <a:t>3</a:t>
            </a:r>
            <a:r>
              <a:rPr lang="en-CA" altLang="en-US">
                <a:solidFill>
                  <a:schemeClr val="accent2"/>
                </a:solidFill>
                <a:sym typeface="Wingdings" pitchFamily="2" charset="2"/>
              </a:rPr>
              <a:t> </a:t>
            </a:r>
            <a:r>
              <a:rPr lang="en-CA" altLang="en-US">
                <a:sym typeface="Wingdings" pitchFamily="2" charset="2"/>
              </a:rPr>
              <a:t>generates </a:t>
            </a:r>
            <a:r>
              <a:rPr lang="el-GR" altLang="en-US">
                <a:solidFill>
                  <a:schemeClr val="accent2"/>
                </a:solidFill>
                <a:sym typeface="Wingdings" pitchFamily="2" charset="2"/>
              </a:rPr>
              <a:t>ε</a:t>
            </a:r>
            <a:r>
              <a:rPr lang="en-CA" altLang="en-US">
                <a:sym typeface="Wingdings" pitchFamily="2" charset="2"/>
              </a:rPr>
              <a:t>.</a:t>
            </a:r>
          </a:p>
        </p:txBody>
      </p:sp>
      <p:sp>
        <p:nvSpPr>
          <p:cNvPr id="7" name="Rectangle 6"/>
          <p:cNvSpPr>
            <a:spLocks noChangeArrowheads="1"/>
          </p:cNvSpPr>
          <p:nvPr/>
        </p:nvSpPr>
        <p:spPr bwMode="auto">
          <a:xfrm>
            <a:off x="638175" y="4206875"/>
            <a:ext cx="617378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3</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a:t>
            </a:r>
            <a:r>
              <a:rPr lang="el-GR" altLang="en-US">
                <a:solidFill>
                  <a:schemeClr val="accent2"/>
                </a:solidFill>
                <a:sym typeface="Wingdings" pitchFamily="2" charset="2"/>
              </a:rPr>
              <a:t>ε</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anim calcmode="lin" valueType="num">
                                      <p:cBhvr additive="base">
                                        <p:cTn id="2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 calcmode="lin" valueType="num">
                                      <p:cBhvr additive="base">
                                        <p:cTn id="2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6">
                                            <p:txEl>
                                              <p:pRg st="0" end="0"/>
                                            </p:txEl>
                                          </p:spTgt>
                                        </p:tgtEl>
                                        <p:attrNameLst>
                                          <p:attrName>style.visibility</p:attrName>
                                        </p:attrNameLst>
                                      </p:cBhvr>
                                      <p:to>
                                        <p:strVal val="visible"/>
                                      </p:to>
                                    </p:set>
                                    <p:anim calcmode="lin" valueType="num">
                                      <p:cBhvr additive="base">
                                        <p:cTn id="4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4" name="Rectangle 3"/>
          <p:cNvSpPr>
            <a:spLocks noChangeArrowheads="1"/>
          </p:cNvSpPr>
          <p:nvPr/>
        </p:nvSpPr>
        <p:spPr bwMode="auto">
          <a:xfrm>
            <a:off x="323850" y="2459038"/>
            <a:ext cx="82804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ym typeface="Wingdings" pitchFamily="2" charset="2"/>
              </a:rPr>
              <a:t>Does </a:t>
            </a:r>
            <a:r>
              <a:rPr lang="en-CA" altLang="en-US">
                <a:solidFill>
                  <a:schemeClr val="accent2"/>
                </a:solidFill>
                <a:sym typeface="Wingdings" pitchFamily="2" charset="2"/>
              </a:rPr>
              <a:t>G</a:t>
            </a:r>
            <a:r>
              <a:rPr lang="en-US" altLang="en-US" baseline="-25000">
                <a:solidFill>
                  <a:schemeClr val="accent2"/>
                </a:solidFill>
              </a:rPr>
              <a:t>3</a:t>
            </a:r>
            <a:r>
              <a:rPr lang="en-CA" altLang="en-US">
                <a:sym typeface="Wingdings" pitchFamily="2" charset="2"/>
              </a:rPr>
              <a:t> generate </a:t>
            </a:r>
            <a:r>
              <a:rPr lang="el-GR" altLang="en-US">
                <a:solidFill>
                  <a:schemeClr val="accent2"/>
                </a:solidFill>
                <a:sym typeface="Wingdings" pitchFamily="2" charset="2"/>
              </a:rPr>
              <a:t>ε</a:t>
            </a:r>
            <a:r>
              <a:rPr lang="en-CA" altLang="en-US">
                <a:sym typeface="Wingdings" pitchFamily="2" charset="2"/>
              </a:rPr>
              <a:t>?</a:t>
            </a:r>
          </a:p>
          <a:p>
            <a:pPr algn="l">
              <a:buFont typeface="Arial" pitchFamily="34" charset="0"/>
              <a:buChar char="•"/>
            </a:pPr>
            <a:r>
              <a:rPr lang="en-CA" altLang="en-US">
                <a:sym typeface="Wingdings" pitchFamily="2" charset="2"/>
              </a:rPr>
              <a:t>Lets just plug in </a:t>
            </a:r>
            <a:r>
              <a:rPr lang="en-US" altLang="en-US">
                <a:solidFill>
                  <a:schemeClr val="accent2"/>
                </a:solidFill>
                <a:sym typeface="Wingdings" pitchFamily="2" charset="2"/>
              </a:rPr>
              <a:t>B  </a:t>
            </a:r>
            <a:r>
              <a:rPr lang="el-GR" altLang="en-US">
                <a:solidFill>
                  <a:schemeClr val="accent2"/>
                </a:solidFill>
                <a:sym typeface="Wingdings" pitchFamily="2" charset="2"/>
              </a:rPr>
              <a:t>ε</a:t>
            </a:r>
            <a:r>
              <a:rPr lang="en-CA" altLang="en-US">
                <a:solidFill>
                  <a:schemeClr val="accent2"/>
                </a:solidFill>
                <a:sym typeface="Wingdings" pitchFamily="2" charset="2"/>
              </a:rPr>
              <a:t>  </a:t>
            </a:r>
          </a:p>
        </p:txBody>
      </p:sp>
      <p:sp>
        <p:nvSpPr>
          <p:cNvPr id="6" name="Rectangle 5"/>
          <p:cNvSpPr>
            <a:spLocks noChangeArrowheads="1"/>
          </p:cNvSpPr>
          <p:nvPr/>
        </p:nvSpPr>
        <p:spPr bwMode="auto">
          <a:xfrm>
            <a:off x="414338" y="6289675"/>
            <a:ext cx="7902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olidFill>
                  <a:schemeClr val="accent2"/>
                </a:solidFill>
                <a:sym typeface="Wingdings" pitchFamily="2" charset="2"/>
              </a:rPr>
              <a:t>G</a:t>
            </a:r>
            <a:r>
              <a:rPr lang="en-US" altLang="en-US" baseline="-25000">
                <a:solidFill>
                  <a:schemeClr val="accent2"/>
                </a:solidFill>
                <a:sym typeface="Wingdings" pitchFamily="2" charset="2"/>
              </a:rPr>
              <a:t>3</a:t>
            </a:r>
            <a:r>
              <a:rPr lang="en-CA" altLang="en-US">
                <a:solidFill>
                  <a:schemeClr val="accent2"/>
                </a:solidFill>
                <a:sym typeface="Wingdings" pitchFamily="2" charset="2"/>
              </a:rPr>
              <a:t> </a:t>
            </a:r>
            <a:r>
              <a:rPr lang="en-CA" altLang="en-US">
                <a:sym typeface="Wingdings" pitchFamily="2" charset="2"/>
              </a:rPr>
              <a:t>generates </a:t>
            </a:r>
            <a:r>
              <a:rPr lang="el-GR" altLang="en-US">
                <a:solidFill>
                  <a:schemeClr val="accent2"/>
                </a:solidFill>
                <a:sym typeface="Wingdings" pitchFamily="2" charset="2"/>
              </a:rPr>
              <a:t>ε</a:t>
            </a:r>
            <a:r>
              <a:rPr lang="en-CA" altLang="en-US">
                <a:sym typeface="Wingdings" pitchFamily="2" charset="2"/>
              </a:rPr>
              <a:t>    </a:t>
            </a:r>
            <a:r>
              <a:rPr lang="en-CA" altLang="en-US">
                <a:solidFill>
                  <a:srgbClr val="FF0000"/>
                </a:solidFill>
                <a:sym typeface="Wingdings" pitchFamily="2" charset="2"/>
              </a:rPr>
              <a:t>iff</a:t>
            </a:r>
            <a:r>
              <a:rPr lang="en-CA" altLang="en-US">
                <a:sym typeface="Wingdings" pitchFamily="2" charset="2"/>
              </a:rPr>
              <a:t>   </a:t>
            </a:r>
            <a:r>
              <a:rPr lang="en-CA" altLang="en-US">
                <a:solidFill>
                  <a:schemeClr val="accent2"/>
                </a:solidFill>
                <a:sym typeface="Wingdings" pitchFamily="2" charset="2"/>
              </a:rPr>
              <a:t>G</a:t>
            </a:r>
            <a:r>
              <a:rPr lang="en-US" altLang="en-US" baseline="-25000">
                <a:solidFill>
                  <a:schemeClr val="accent2"/>
                </a:solidFill>
                <a:sym typeface="Wingdings" pitchFamily="2" charset="2"/>
              </a:rPr>
              <a:t>4</a:t>
            </a:r>
            <a:r>
              <a:rPr lang="en-CA" altLang="en-US">
                <a:solidFill>
                  <a:schemeClr val="accent2"/>
                </a:solidFill>
                <a:sym typeface="Wingdings" pitchFamily="2" charset="2"/>
              </a:rPr>
              <a:t> </a:t>
            </a:r>
            <a:r>
              <a:rPr lang="en-CA" altLang="en-US">
                <a:sym typeface="Wingdings" pitchFamily="2" charset="2"/>
              </a:rPr>
              <a:t>generates </a:t>
            </a:r>
            <a:r>
              <a:rPr lang="el-GR" altLang="en-US">
                <a:solidFill>
                  <a:schemeClr val="accent2"/>
                </a:solidFill>
                <a:sym typeface="Wingdings" pitchFamily="2" charset="2"/>
              </a:rPr>
              <a:t>ε</a:t>
            </a:r>
            <a:r>
              <a:rPr lang="en-CA" altLang="en-US">
                <a:sym typeface="Wingdings" pitchFamily="2" charset="2"/>
              </a:rPr>
              <a:t>.</a:t>
            </a:r>
          </a:p>
        </p:txBody>
      </p:sp>
      <p:sp>
        <p:nvSpPr>
          <p:cNvPr id="7" name="Rectangle 6"/>
          <p:cNvSpPr>
            <a:spLocks noChangeArrowheads="1"/>
          </p:cNvSpPr>
          <p:nvPr/>
        </p:nvSpPr>
        <p:spPr bwMode="auto">
          <a:xfrm>
            <a:off x="638175" y="4206875"/>
            <a:ext cx="617378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4</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AA | CA</a:t>
            </a:r>
          </a:p>
          <a:p>
            <a:pPr lvl="1" algn="l">
              <a:buFont typeface="Arial" pitchFamily="34" charset="0"/>
              <a:buChar char="•"/>
            </a:pPr>
            <a:r>
              <a:rPr lang="en-US" altLang="en-US">
                <a:solidFill>
                  <a:schemeClr val="accent2"/>
                </a:solidFill>
                <a:sym typeface="Wingdings" pitchFamily="2" charset="2"/>
              </a:rPr>
              <a:t>A A | </a:t>
            </a:r>
            <a:r>
              <a:rPr lang="el-GR" altLang="en-US">
                <a:solidFill>
                  <a:schemeClr val="accent2"/>
                </a:solidFill>
                <a:sym typeface="Wingdings" pitchFamily="2" charset="2"/>
              </a:rPr>
              <a:t>ε</a:t>
            </a:r>
            <a:r>
              <a:rPr lang="en-US" altLang="en-US">
                <a:solidFill>
                  <a:schemeClr val="accent2"/>
                </a:solidFill>
                <a:sym typeface="Wingdings" pitchFamily="2" charset="2"/>
              </a:rPr>
              <a:t> </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CSA | CAS | A  </a:t>
            </a:r>
            <a:endParaRPr lang="en-US" altLang="en-US">
              <a:solidFill>
                <a:schemeClr val="accent2"/>
              </a:solidFill>
            </a:endParaRPr>
          </a:p>
        </p:txBody>
      </p:sp>
      <p:sp>
        <p:nvSpPr>
          <p:cNvPr id="8" name="Rectangle 7"/>
          <p:cNvSpPr>
            <a:spLocks noChangeArrowheads="1"/>
          </p:cNvSpPr>
          <p:nvPr/>
        </p:nvSpPr>
        <p:spPr bwMode="auto">
          <a:xfrm>
            <a:off x="630238" y="317500"/>
            <a:ext cx="61737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3</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a:t>
            </a:r>
            <a:r>
              <a:rPr lang="el-GR" altLang="en-US">
                <a:solidFill>
                  <a:schemeClr val="accent2"/>
                </a:solidFill>
                <a:sym typeface="Wingdings" pitchFamily="2" charset="2"/>
              </a:rPr>
              <a:t>ε</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4" name="Rectangle 3"/>
          <p:cNvSpPr>
            <a:spLocks noChangeArrowheads="1"/>
          </p:cNvSpPr>
          <p:nvPr/>
        </p:nvSpPr>
        <p:spPr bwMode="auto">
          <a:xfrm>
            <a:off x="323850" y="2459038"/>
            <a:ext cx="8280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ym typeface="Wingdings" pitchFamily="2" charset="2"/>
              </a:rPr>
              <a:t>Does </a:t>
            </a:r>
            <a:r>
              <a:rPr lang="en-CA" altLang="en-US">
                <a:solidFill>
                  <a:schemeClr val="accent2"/>
                </a:solidFill>
                <a:sym typeface="Wingdings" pitchFamily="2" charset="2"/>
              </a:rPr>
              <a:t>G</a:t>
            </a:r>
            <a:r>
              <a:rPr lang="en-US" altLang="en-US" baseline="-25000">
                <a:solidFill>
                  <a:schemeClr val="accent2"/>
                </a:solidFill>
              </a:rPr>
              <a:t>4</a:t>
            </a:r>
            <a:r>
              <a:rPr lang="en-CA" altLang="en-US">
                <a:sym typeface="Wingdings" pitchFamily="2" charset="2"/>
              </a:rPr>
              <a:t> generate </a:t>
            </a:r>
            <a:r>
              <a:rPr lang="el-GR" altLang="en-US">
                <a:solidFill>
                  <a:schemeClr val="accent2"/>
                </a:solidFill>
                <a:sym typeface="Wingdings" pitchFamily="2" charset="2"/>
              </a:rPr>
              <a:t>ε</a:t>
            </a:r>
            <a:r>
              <a:rPr lang="en-CA" altLang="en-US">
                <a:sym typeface="Wingdings" pitchFamily="2" charset="2"/>
              </a:rPr>
              <a:t>?</a:t>
            </a:r>
          </a:p>
          <a:p>
            <a:pPr marL="0" lvl="1" algn="l">
              <a:buFont typeface="Arial" pitchFamily="34" charset="0"/>
              <a:buChar char="•"/>
            </a:pPr>
            <a:r>
              <a:rPr lang="en-CA" altLang="en-US">
                <a:sym typeface="Wingdings" pitchFamily="2" charset="2"/>
              </a:rPr>
              <a:t>Why use  </a:t>
            </a:r>
            <a:r>
              <a:rPr lang="en-US" altLang="en-US">
                <a:solidFill>
                  <a:schemeClr val="accent2"/>
                </a:solidFill>
                <a:sym typeface="Wingdings" pitchFamily="2" charset="2"/>
              </a:rPr>
              <a:t>A A  </a:t>
            </a:r>
            <a:r>
              <a:rPr lang="en-US" altLang="en-US">
                <a:sym typeface="Wingdings" pitchFamily="2" charset="2"/>
              </a:rPr>
              <a:t>instead of  </a:t>
            </a:r>
            <a:r>
              <a:rPr lang="en-US" altLang="en-US">
                <a:solidFill>
                  <a:schemeClr val="accent2"/>
                </a:solidFill>
                <a:sym typeface="Wingdings" pitchFamily="2" charset="2"/>
              </a:rPr>
              <a:t>A </a:t>
            </a:r>
            <a:r>
              <a:rPr lang="el-GR" altLang="en-US">
                <a:solidFill>
                  <a:schemeClr val="accent2"/>
                </a:solidFill>
                <a:sym typeface="Wingdings" pitchFamily="2" charset="2"/>
              </a:rPr>
              <a:t>ε</a:t>
            </a:r>
            <a:endParaRPr lang="en-CA" altLang="en-US">
              <a:solidFill>
                <a:schemeClr val="accent2"/>
              </a:solidFill>
              <a:sym typeface="Wingdings" pitchFamily="2" charset="2"/>
            </a:endParaRPr>
          </a:p>
          <a:p>
            <a:pPr marL="0" lvl="1" algn="l">
              <a:buFont typeface="Arial" pitchFamily="34" charset="0"/>
              <a:buChar char="•"/>
            </a:pPr>
            <a:r>
              <a:rPr lang="en-CA" altLang="en-US">
                <a:sym typeface="Wingdings" pitchFamily="2" charset="2"/>
              </a:rPr>
              <a:t>Lets just plug in  </a:t>
            </a:r>
            <a:r>
              <a:rPr lang="en-US" altLang="en-US">
                <a:solidFill>
                  <a:schemeClr val="accent2"/>
                </a:solidFill>
                <a:sym typeface="Wingdings" pitchFamily="2" charset="2"/>
              </a:rPr>
              <a:t>A  </a:t>
            </a:r>
            <a:r>
              <a:rPr lang="el-GR" altLang="en-US">
                <a:solidFill>
                  <a:schemeClr val="accent2"/>
                </a:solidFill>
                <a:sym typeface="Wingdings" pitchFamily="2" charset="2"/>
              </a:rPr>
              <a:t>ε</a:t>
            </a:r>
            <a:r>
              <a:rPr lang="en-CA" altLang="en-US">
                <a:solidFill>
                  <a:schemeClr val="accent2"/>
                </a:solidFill>
                <a:sym typeface="Wingdings" pitchFamily="2" charset="2"/>
              </a:rPr>
              <a:t>  </a:t>
            </a:r>
            <a:r>
              <a:rPr lang="en-US" altLang="en-US">
                <a:solidFill>
                  <a:schemeClr val="accent2"/>
                </a:solidFill>
                <a:sym typeface="Wingdings" pitchFamily="2" charset="2"/>
              </a:rPr>
              <a:t> </a:t>
            </a:r>
            <a:r>
              <a:rPr lang="en-CA" altLang="en-US">
                <a:solidFill>
                  <a:schemeClr val="accent2"/>
                </a:solidFill>
                <a:sym typeface="Wingdings" pitchFamily="2" charset="2"/>
              </a:rPr>
              <a:t> </a:t>
            </a:r>
          </a:p>
        </p:txBody>
      </p:sp>
      <p:sp>
        <p:nvSpPr>
          <p:cNvPr id="6" name="Rectangle 5"/>
          <p:cNvSpPr>
            <a:spLocks noChangeArrowheads="1"/>
          </p:cNvSpPr>
          <p:nvPr/>
        </p:nvSpPr>
        <p:spPr bwMode="auto">
          <a:xfrm>
            <a:off x="414338" y="6289675"/>
            <a:ext cx="7902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olidFill>
                  <a:schemeClr val="accent2"/>
                </a:solidFill>
                <a:sym typeface="Wingdings" pitchFamily="2" charset="2"/>
              </a:rPr>
              <a:t>G</a:t>
            </a:r>
            <a:r>
              <a:rPr lang="en-US" altLang="en-US" baseline="-25000">
                <a:solidFill>
                  <a:schemeClr val="accent2"/>
                </a:solidFill>
              </a:rPr>
              <a:t>4</a:t>
            </a:r>
            <a:r>
              <a:rPr lang="en-CA" altLang="en-US">
                <a:solidFill>
                  <a:schemeClr val="accent2"/>
                </a:solidFill>
                <a:sym typeface="Wingdings" pitchFamily="2" charset="2"/>
              </a:rPr>
              <a:t> </a:t>
            </a:r>
            <a:r>
              <a:rPr lang="en-CA" altLang="en-US">
                <a:sym typeface="Wingdings" pitchFamily="2" charset="2"/>
              </a:rPr>
              <a:t>generates </a:t>
            </a:r>
            <a:r>
              <a:rPr lang="el-GR" altLang="en-US">
                <a:solidFill>
                  <a:schemeClr val="accent2"/>
                </a:solidFill>
                <a:sym typeface="Wingdings" pitchFamily="2" charset="2"/>
              </a:rPr>
              <a:t>ε</a:t>
            </a:r>
            <a:r>
              <a:rPr lang="en-CA" altLang="en-US">
                <a:sym typeface="Wingdings" pitchFamily="2" charset="2"/>
              </a:rPr>
              <a:t>    </a:t>
            </a:r>
            <a:r>
              <a:rPr lang="en-CA" altLang="en-US">
                <a:solidFill>
                  <a:srgbClr val="FF0000"/>
                </a:solidFill>
                <a:sym typeface="Wingdings" pitchFamily="2" charset="2"/>
              </a:rPr>
              <a:t>iff</a:t>
            </a:r>
            <a:r>
              <a:rPr lang="en-CA" altLang="en-US">
                <a:sym typeface="Wingdings" pitchFamily="2" charset="2"/>
              </a:rPr>
              <a:t>   </a:t>
            </a:r>
            <a:r>
              <a:rPr lang="en-CA" altLang="en-US">
                <a:solidFill>
                  <a:schemeClr val="accent2"/>
                </a:solidFill>
                <a:sym typeface="Wingdings" pitchFamily="2" charset="2"/>
              </a:rPr>
              <a:t>G</a:t>
            </a:r>
            <a:r>
              <a:rPr lang="en-US" altLang="en-US" baseline="-25000">
                <a:solidFill>
                  <a:schemeClr val="accent2"/>
                </a:solidFill>
                <a:sym typeface="Wingdings" pitchFamily="2" charset="2"/>
              </a:rPr>
              <a:t>5</a:t>
            </a:r>
            <a:r>
              <a:rPr lang="en-CA" altLang="en-US">
                <a:sym typeface="Wingdings" pitchFamily="2" charset="2"/>
              </a:rPr>
              <a:t> generates </a:t>
            </a:r>
            <a:r>
              <a:rPr lang="el-GR" altLang="en-US">
                <a:solidFill>
                  <a:schemeClr val="accent2"/>
                </a:solidFill>
                <a:sym typeface="Wingdings" pitchFamily="2" charset="2"/>
              </a:rPr>
              <a:t>ε</a:t>
            </a:r>
            <a:r>
              <a:rPr lang="en-CA" altLang="en-US">
                <a:sym typeface="Wingdings" pitchFamily="2" charset="2"/>
              </a:rPr>
              <a:t>.</a:t>
            </a:r>
          </a:p>
        </p:txBody>
      </p:sp>
      <p:sp>
        <p:nvSpPr>
          <p:cNvPr id="7" name="Rectangle 6"/>
          <p:cNvSpPr>
            <a:spLocks noChangeArrowheads="1"/>
          </p:cNvSpPr>
          <p:nvPr/>
        </p:nvSpPr>
        <p:spPr bwMode="auto">
          <a:xfrm>
            <a:off x="638175" y="4206875"/>
            <a:ext cx="617378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5</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S | </a:t>
            </a:r>
            <a:r>
              <a:rPr lang="el-GR" altLang="en-US">
                <a:solidFill>
                  <a:schemeClr val="accent2"/>
                </a:solidFill>
                <a:sym typeface="Wingdings" pitchFamily="2" charset="2"/>
              </a:rPr>
              <a:t>ε </a:t>
            </a:r>
            <a:r>
              <a:rPr lang="en-US" altLang="en-US">
                <a:solidFill>
                  <a:schemeClr val="accent2"/>
                </a:solidFill>
                <a:sym typeface="Wingdings" pitchFamily="2" charset="2"/>
              </a:rPr>
              <a:t>| C </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 | CS |</a:t>
            </a:r>
            <a:r>
              <a:rPr lang="el-GR" altLang="en-US">
                <a:solidFill>
                  <a:schemeClr val="accent2"/>
                </a:solidFill>
                <a:sym typeface="Wingdings" pitchFamily="2" charset="2"/>
              </a:rPr>
              <a:t> ε</a:t>
            </a:r>
            <a:r>
              <a:rPr lang="en-CA" altLang="en-US">
                <a:solidFill>
                  <a:schemeClr val="accent2"/>
                </a:solidFill>
                <a:sym typeface="Wingdings" pitchFamily="2" charset="2"/>
              </a:rPr>
              <a:t>   </a:t>
            </a:r>
            <a:endParaRPr lang="en-US" altLang="en-US">
              <a:solidFill>
                <a:schemeClr val="accent2"/>
              </a:solidFill>
            </a:endParaRPr>
          </a:p>
        </p:txBody>
      </p:sp>
      <p:sp>
        <p:nvSpPr>
          <p:cNvPr id="9" name="Rectangle 8"/>
          <p:cNvSpPr>
            <a:spLocks noChangeArrowheads="1"/>
          </p:cNvSpPr>
          <p:nvPr/>
        </p:nvSpPr>
        <p:spPr bwMode="auto">
          <a:xfrm>
            <a:off x="638175" y="404813"/>
            <a:ext cx="617378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4</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AA | CA</a:t>
            </a:r>
          </a:p>
          <a:p>
            <a:pPr lvl="1" algn="l">
              <a:buFont typeface="Arial" pitchFamily="34" charset="0"/>
              <a:buChar char="•"/>
            </a:pPr>
            <a:r>
              <a:rPr lang="en-US" altLang="en-US">
                <a:solidFill>
                  <a:schemeClr val="accent2"/>
                </a:solidFill>
                <a:sym typeface="Wingdings" pitchFamily="2" charset="2"/>
              </a:rPr>
              <a:t>A A | </a:t>
            </a:r>
            <a:r>
              <a:rPr lang="el-GR" altLang="en-US">
                <a:solidFill>
                  <a:schemeClr val="accent2"/>
                </a:solidFill>
                <a:sym typeface="Wingdings" pitchFamily="2" charset="2"/>
              </a:rPr>
              <a:t>ε</a:t>
            </a:r>
            <a:r>
              <a:rPr lang="en-US" altLang="en-US">
                <a:solidFill>
                  <a:schemeClr val="accent2"/>
                </a:solidFill>
                <a:sym typeface="Wingdings" pitchFamily="2" charset="2"/>
              </a:rPr>
              <a:t> </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CSA | CAS | A  </a:t>
            </a:r>
            <a:endParaRPr lang="en-US" altLang="en-US">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anim calcmode="lin" valueType="num">
                                      <p:cBhvr additive="base">
                                        <p:cTn id="2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6">
                                            <p:txEl>
                                              <p:pRg st="0" end="0"/>
                                            </p:txEl>
                                          </p:spTgt>
                                        </p:tgtEl>
                                        <p:attrNameLst>
                                          <p:attrName>style.visibility</p:attrName>
                                        </p:attrNameLst>
                                      </p:cBhvr>
                                      <p:to>
                                        <p:strVal val="visible"/>
                                      </p:to>
                                    </p:set>
                                    <p:anim calcmode="lin" valueType="num">
                                      <p:cBhvr additive="base">
                                        <p:cTn id="35"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4" name="Rectangle 3"/>
          <p:cNvSpPr>
            <a:spLocks noChangeArrowheads="1"/>
          </p:cNvSpPr>
          <p:nvPr/>
        </p:nvSpPr>
        <p:spPr bwMode="auto">
          <a:xfrm>
            <a:off x="323850" y="2459038"/>
            <a:ext cx="8280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ym typeface="Wingdings" pitchFamily="2" charset="2"/>
              </a:rPr>
              <a:t>Does </a:t>
            </a:r>
            <a:r>
              <a:rPr lang="en-CA" altLang="en-US">
                <a:solidFill>
                  <a:schemeClr val="accent2"/>
                </a:solidFill>
                <a:sym typeface="Wingdings" pitchFamily="2" charset="2"/>
              </a:rPr>
              <a:t>G</a:t>
            </a:r>
            <a:r>
              <a:rPr lang="en-US" altLang="en-US" baseline="-25000">
                <a:solidFill>
                  <a:schemeClr val="accent2"/>
                </a:solidFill>
                <a:sym typeface="Wingdings" pitchFamily="2" charset="2"/>
              </a:rPr>
              <a:t>5</a:t>
            </a:r>
            <a:r>
              <a:rPr lang="en-CA" altLang="en-US">
                <a:sym typeface="Wingdings" pitchFamily="2" charset="2"/>
              </a:rPr>
              <a:t> generate </a:t>
            </a:r>
            <a:r>
              <a:rPr lang="el-GR" altLang="en-US">
                <a:solidFill>
                  <a:schemeClr val="accent2"/>
                </a:solidFill>
                <a:sym typeface="Wingdings" pitchFamily="2" charset="2"/>
              </a:rPr>
              <a:t>ε</a:t>
            </a:r>
            <a:r>
              <a:rPr lang="en-CA" altLang="en-US">
                <a:sym typeface="Wingdings" pitchFamily="2" charset="2"/>
              </a:rPr>
              <a:t>?</a:t>
            </a:r>
          </a:p>
          <a:p>
            <a:pPr marL="0" lvl="1" algn="l">
              <a:buFont typeface="Arial" pitchFamily="34" charset="0"/>
              <a:buChar char="•"/>
            </a:pPr>
            <a:r>
              <a:rPr lang="en-CA" altLang="en-US">
                <a:sym typeface="Wingdings" pitchFamily="2" charset="2"/>
              </a:rPr>
              <a:t>Yes using  </a:t>
            </a:r>
            <a:r>
              <a:rPr lang="en-US" altLang="en-US">
                <a:solidFill>
                  <a:schemeClr val="accent2"/>
                </a:solidFill>
                <a:sym typeface="Wingdings" pitchFamily="2" charset="2"/>
              </a:rPr>
              <a:t>S </a:t>
            </a:r>
            <a:r>
              <a:rPr lang="el-GR" altLang="en-US">
                <a:solidFill>
                  <a:schemeClr val="accent2"/>
                </a:solidFill>
                <a:sym typeface="Wingdings" pitchFamily="2" charset="2"/>
              </a:rPr>
              <a:t>ε</a:t>
            </a:r>
            <a:endParaRPr lang="en-CA" altLang="en-US">
              <a:solidFill>
                <a:schemeClr val="accent2"/>
              </a:solidFill>
              <a:sym typeface="Wingdings" pitchFamily="2" charset="2"/>
            </a:endParaRPr>
          </a:p>
          <a:p>
            <a:pPr marL="0" lvl="1" algn="l">
              <a:buFont typeface="Arial" pitchFamily="34" charset="0"/>
              <a:buChar char="•"/>
            </a:pPr>
            <a:r>
              <a:rPr lang="en-CA" altLang="en-US">
                <a:sym typeface="Wingdings" pitchFamily="2" charset="2"/>
              </a:rPr>
              <a:t>Hence, </a:t>
            </a:r>
            <a:r>
              <a:rPr lang="en-CA" altLang="en-US">
                <a:solidFill>
                  <a:schemeClr val="accent2"/>
                </a:solidFill>
                <a:sym typeface="Wingdings" pitchFamily="2" charset="2"/>
              </a:rPr>
              <a:t>G </a:t>
            </a:r>
            <a:r>
              <a:rPr lang="en-CA" altLang="en-US">
                <a:sym typeface="Wingdings" pitchFamily="2" charset="2"/>
              </a:rPr>
              <a:t>generates some string</a:t>
            </a:r>
            <a:r>
              <a:rPr lang="en-CA" altLang="en-US">
                <a:solidFill>
                  <a:srgbClr val="FF0000"/>
                </a:solidFill>
                <a:sym typeface="Wingdings" pitchFamily="2" charset="2"/>
              </a:rPr>
              <a:t>!</a:t>
            </a:r>
            <a:r>
              <a:rPr lang="en-CA" altLang="en-US">
                <a:sym typeface="Wingdings" pitchFamily="2" charset="2"/>
              </a:rPr>
              <a:t>  </a:t>
            </a:r>
          </a:p>
        </p:txBody>
      </p:sp>
      <p:sp>
        <p:nvSpPr>
          <p:cNvPr id="8" name="Rectangle 7"/>
          <p:cNvSpPr>
            <a:spLocks noChangeArrowheads="1"/>
          </p:cNvSpPr>
          <p:nvPr/>
        </p:nvSpPr>
        <p:spPr bwMode="auto">
          <a:xfrm>
            <a:off x="633413" y="819150"/>
            <a:ext cx="6173787"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5</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S | </a:t>
            </a:r>
            <a:r>
              <a:rPr lang="el-GR" altLang="en-US">
                <a:solidFill>
                  <a:schemeClr val="accent2"/>
                </a:solidFill>
                <a:sym typeface="Wingdings" pitchFamily="2" charset="2"/>
              </a:rPr>
              <a:t>ε </a:t>
            </a:r>
            <a:r>
              <a:rPr lang="en-US" altLang="en-US">
                <a:solidFill>
                  <a:schemeClr val="accent2"/>
                </a:solidFill>
                <a:sym typeface="Wingdings" pitchFamily="2" charset="2"/>
              </a:rPr>
              <a:t>| C </a:t>
            </a:r>
            <a:r>
              <a:rPr lang="en-CA" altLang="en-US">
                <a:solidFill>
                  <a:schemeClr val="accent2"/>
                </a:solidFill>
                <a:sym typeface="Wingdings" pitchFamily="2" charset="2"/>
              </a:rPr>
              <a:t> </a:t>
            </a:r>
          </a:p>
          <a:p>
            <a:pPr lvl="1" algn="l">
              <a:buFont typeface="Arial" pitchFamily="34" charset="0"/>
              <a:buChar char="•"/>
            </a:pPr>
            <a:r>
              <a:rPr lang="en-CA" altLang="en-US">
                <a:solidFill>
                  <a:schemeClr val="accent2"/>
                </a:solidFill>
                <a:sym typeface="Wingdings" pitchFamily="2" charset="2"/>
              </a:rPr>
              <a:t>C  CS | CS |</a:t>
            </a:r>
            <a:r>
              <a:rPr lang="el-GR" altLang="en-US">
                <a:solidFill>
                  <a:schemeClr val="accent2"/>
                </a:solidFill>
                <a:sym typeface="Wingdings" pitchFamily="2" charset="2"/>
              </a:rPr>
              <a:t> ε</a:t>
            </a:r>
            <a:r>
              <a:rPr lang="en-CA" altLang="en-US">
                <a:solidFill>
                  <a:schemeClr val="accent2"/>
                </a:solidFill>
                <a:sym typeface="Wingdings" pitchFamily="2" charset="2"/>
              </a:rPr>
              <a:t>   </a:t>
            </a:r>
            <a:endParaRPr lang="en-US" altLang="en-US">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anim calcmode="lin" valueType="num">
                                      <p:cBhvr additive="base">
                                        <p:cTn id="2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24" name="Rectangle 23"/>
          <p:cNvSpPr>
            <a:spLocks noChangeArrowheads="1"/>
          </p:cNvSpPr>
          <p:nvPr/>
        </p:nvSpPr>
        <p:spPr bwMode="auto">
          <a:xfrm>
            <a:off x="323850" y="457200"/>
            <a:ext cx="8569325"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a:t>Input: CFG G </a:t>
            </a:r>
          </a:p>
          <a:p>
            <a:pPr algn="l">
              <a:buFont typeface="Arial" pitchFamily="34" charset="0"/>
              <a:buChar char="•"/>
            </a:pPr>
            <a:r>
              <a:rPr lang="en-US" altLang="en-US"/>
              <a:t>Output: Whether generates any string</a:t>
            </a:r>
          </a:p>
          <a:p>
            <a:pPr algn="l">
              <a:buFont typeface="Arial" pitchFamily="34" charset="0"/>
              <a:buChar char="•"/>
            </a:pPr>
            <a:r>
              <a:rPr lang="en-US" altLang="en-US"/>
              <a:t>Algorithm by another example</a:t>
            </a:r>
          </a:p>
          <a:p>
            <a:pPr algn="l">
              <a:buFont typeface="Arial" pitchFamily="34" charset="0"/>
              <a:buChar char="•"/>
            </a:pPr>
            <a:r>
              <a:rPr lang="en-US" altLang="en-US">
                <a:solidFill>
                  <a:schemeClr val="accent2"/>
                </a:solidFill>
              </a:rPr>
              <a:t>G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abAcdSaaAef | acAadBddAa | cCdAe</a:t>
            </a:r>
          </a:p>
          <a:p>
            <a:pPr lvl="1" algn="l">
              <a:buFont typeface="Arial" pitchFamily="34" charset="0"/>
              <a:buChar char="•"/>
            </a:pPr>
            <a:r>
              <a:rPr lang="en-US" altLang="en-US">
                <a:solidFill>
                  <a:schemeClr val="accent2"/>
                </a:solidFill>
                <a:sym typeface="Wingdings" pitchFamily="2" charset="2"/>
              </a:rPr>
              <a:t>A aaAbbBb | baBcd </a:t>
            </a:r>
          </a:p>
          <a:p>
            <a:pPr lvl="1" algn="l">
              <a:buFont typeface="Arial" pitchFamily="34" charset="0"/>
              <a:buChar char="•"/>
            </a:pPr>
            <a:r>
              <a:rPr lang="en-US" altLang="en-US">
                <a:solidFill>
                  <a:schemeClr val="accent2"/>
                </a:solidFill>
                <a:sym typeface="Wingdings" pitchFamily="2" charset="2"/>
              </a:rPr>
              <a:t>B  aaBssSsa | </a:t>
            </a:r>
            <a:r>
              <a:rPr lang="en-CA" altLang="en-US">
                <a:solidFill>
                  <a:schemeClr val="accent2"/>
                </a:solidFill>
                <a:sym typeface="Wingdings" pitchFamily="2" charset="2"/>
              </a:rPr>
              <a:t>aAbCc</a:t>
            </a:r>
          </a:p>
          <a:p>
            <a:pPr lvl="1" algn="l">
              <a:buFont typeface="Arial" pitchFamily="34" charset="0"/>
              <a:buChar char="•"/>
            </a:pPr>
            <a:r>
              <a:rPr lang="en-CA" altLang="en-US">
                <a:solidFill>
                  <a:schemeClr val="accent2"/>
                </a:solidFill>
                <a:sym typeface="Wingdings" pitchFamily="2" charset="2"/>
              </a:rPr>
              <a:t>C  ccCcSdAd | efCghAqSr | bBbAbBb</a:t>
            </a:r>
          </a:p>
          <a:p>
            <a:pPr algn="l">
              <a:buFont typeface="Arial" pitchFamily="34" charset="0"/>
              <a:buChar char="•"/>
            </a:pPr>
            <a:r>
              <a:rPr lang="en-CA" altLang="en-US">
                <a:sym typeface="Wingdings" pitchFamily="2" charset="2"/>
              </a:rPr>
              <a:t>Does this </a:t>
            </a:r>
            <a:r>
              <a:rPr lang="en-CA" altLang="en-US">
                <a:solidFill>
                  <a:schemeClr val="accent2"/>
                </a:solidFill>
                <a:sym typeface="Wingdings" pitchFamily="2" charset="2"/>
              </a:rPr>
              <a:t>G</a:t>
            </a:r>
            <a:r>
              <a:rPr lang="en-CA" altLang="en-US">
                <a:sym typeface="Wingdings" pitchFamily="2" charset="2"/>
              </a:rPr>
              <a:t> generate any string?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2" end="2"/>
                                            </p:txEl>
                                          </p:spTgt>
                                        </p:tgtEl>
                                        <p:attrNameLst>
                                          <p:attrName>style.visibility</p:attrName>
                                        </p:attrNameLst>
                                      </p:cBhvr>
                                      <p:to>
                                        <p:strVal val="visible"/>
                                      </p:to>
                                    </p:set>
                                    <p:anim calcmode="lin" valueType="num">
                                      <p:cBhvr additive="base">
                                        <p:cTn id="7"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3" end="3"/>
                                            </p:txEl>
                                          </p:spTgt>
                                        </p:tgtEl>
                                        <p:attrNameLst>
                                          <p:attrName>style.visibility</p:attrName>
                                        </p:attrNameLst>
                                      </p:cBhvr>
                                      <p:to>
                                        <p:strVal val="visible"/>
                                      </p:to>
                                    </p:set>
                                    <p:anim calcmode="lin" valueType="num">
                                      <p:cBhvr additive="base">
                                        <p:cTn id="13"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3" end="3"/>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4">
                                            <p:txEl>
                                              <p:pRg st="4" end="4"/>
                                            </p:txEl>
                                          </p:spTgt>
                                        </p:tgtEl>
                                        <p:attrNameLst>
                                          <p:attrName>style.visibility</p:attrName>
                                        </p:attrNameLst>
                                      </p:cBhvr>
                                      <p:to>
                                        <p:strVal val="visible"/>
                                      </p:to>
                                    </p:set>
                                    <p:anim calcmode="lin" valueType="num">
                                      <p:cBhvr additive="base">
                                        <p:cTn id="17"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4">
                                            <p:txEl>
                                              <p:pRg st="4" end="4"/>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4">
                                            <p:txEl>
                                              <p:pRg st="5" end="5"/>
                                            </p:txEl>
                                          </p:spTgt>
                                        </p:tgtEl>
                                        <p:attrNameLst>
                                          <p:attrName>style.visibility</p:attrName>
                                        </p:attrNameLst>
                                      </p:cBhvr>
                                      <p:to>
                                        <p:strVal val="visible"/>
                                      </p:to>
                                    </p:set>
                                    <p:anim calcmode="lin" valueType="num">
                                      <p:cBhvr additive="base">
                                        <p:cTn id="21" dur="500" fill="hold"/>
                                        <p:tgtEl>
                                          <p:spTgt spid="24">
                                            <p:txEl>
                                              <p:pRg st="5" end="5"/>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4">
                                            <p:txEl>
                                              <p:pRg st="5" end="5"/>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4">
                                            <p:txEl>
                                              <p:pRg st="6" end="6"/>
                                            </p:txEl>
                                          </p:spTgt>
                                        </p:tgtEl>
                                        <p:attrNameLst>
                                          <p:attrName>style.visibility</p:attrName>
                                        </p:attrNameLst>
                                      </p:cBhvr>
                                      <p:to>
                                        <p:strVal val="visible"/>
                                      </p:to>
                                    </p:set>
                                    <p:anim calcmode="lin" valueType="num">
                                      <p:cBhvr additive="base">
                                        <p:cTn id="25" dur="500" fill="hold"/>
                                        <p:tgtEl>
                                          <p:spTgt spid="24">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4">
                                            <p:txEl>
                                              <p:pRg st="6" end="6"/>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4">
                                            <p:txEl>
                                              <p:pRg st="7" end="7"/>
                                            </p:txEl>
                                          </p:spTgt>
                                        </p:tgtEl>
                                        <p:attrNameLst>
                                          <p:attrName>style.visibility</p:attrName>
                                        </p:attrNameLst>
                                      </p:cBhvr>
                                      <p:to>
                                        <p:strVal val="visible"/>
                                      </p:to>
                                    </p:set>
                                    <p:anim calcmode="lin" valueType="num">
                                      <p:cBhvr additive="base">
                                        <p:cTn id="29" dur="500" fill="hold"/>
                                        <p:tgtEl>
                                          <p:spTgt spid="24">
                                            <p:txEl>
                                              <p:pRg st="7" end="7"/>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4">
                                            <p:txEl>
                                              <p:pRg st="8" end="8"/>
                                            </p:txEl>
                                          </p:spTgt>
                                        </p:tgtEl>
                                        <p:attrNameLst>
                                          <p:attrName>style.visibility</p:attrName>
                                        </p:attrNameLst>
                                      </p:cBhvr>
                                      <p:to>
                                        <p:strVal val="visible"/>
                                      </p:to>
                                    </p:set>
                                    <p:anim calcmode="lin" valueType="num">
                                      <p:cBhvr additive="base">
                                        <p:cTn id="35" dur="500" fill="hold"/>
                                        <p:tgtEl>
                                          <p:spTgt spid="24">
                                            <p:txEl>
                                              <p:pRg st="8" end="8"/>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4">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24" name="Rectangle 23"/>
          <p:cNvSpPr>
            <a:spLocks noChangeArrowheads="1"/>
          </p:cNvSpPr>
          <p:nvPr/>
        </p:nvSpPr>
        <p:spPr bwMode="auto">
          <a:xfrm>
            <a:off x="468313" y="333375"/>
            <a:ext cx="8567737"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abAcdSaaAef | acAadBddAa | cCdAe</a:t>
            </a:r>
          </a:p>
          <a:p>
            <a:pPr lvl="1" algn="l">
              <a:buFont typeface="Arial" pitchFamily="34" charset="0"/>
              <a:buChar char="•"/>
            </a:pPr>
            <a:r>
              <a:rPr lang="en-US" altLang="en-US">
                <a:solidFill>
                  <a:schemeClr val="accent2"/>
                </a:solidFill>
                <a:sym typeface="Wingdings" pitchFamily="2" charset="2"/>
              </a:rPr>
              <a:t>A aaAbbBb | baBcd </a:t>
            </a:r>
          </a:p>
          <a:p>
            <a:pPr lvl="1" algn="l">
              <a:buFont typeface="Arial" pitchFamily="34" charset="0"/>
              <a:buChar char="•"/>
            </a:pPr>
            <a:r>
              <a:rPr lang="en-US" altLang="en-US">
                <a:solidFill>
                  <a:schemeClr val="accent2"/>
                </a:solidFill>
                <a:sym typeface="Wingdings" pitchFamily="2" charset="2"/>
              </a:rPr>
              <a:t>B  aaBssSsa | </a:t>
            </a:r>
            <a:r>
              <a:rPr lang="en-CA" altLang="en-US">
                <a:solidFill>
                  <a:schemeClr val="accent2"/>
                </a:solidFill>
                <a:sym typeface="Wingdings" pitchFamily="2" charset="2"/>
              </a:rPr>
              <a:t>aAbCc</a:t>
            </a:r>
          </a:p>
          <a:p>
            <a:pPr lvl="1" algn="l">
              <a:buFont typeface="Arial" pitchFamily="34" charset="0"/>
              <a:buChar char="•"/>
            </a:pPr>
            <a:r>
              <a:rPr lang="en-CA" altLang="en-US">
                <a:solidFill>
                  <a:schemeClr val="accent2"/>
                </a:solidFill>
                <a:sym typeface="Wingdings" pitchFamily="2" charset="2"/>
              </a:rPr>
              <a:t>C  ccCcSdAd | efCghAqSr | bBbAbBb</a:t>
            </a:r>
          </a:p>
        </p:txBody>
      </p:sp>
      <p:sp>
        <p:nvSpPr>
          <p:cNvPr id="4" name="Rectangle 3"/>
          <p:cNvSpPr>
            <a:spLocks noChangeArrowheads="1"/>
          </p:cNvSpPr>
          <p:nvPr/>
        </p:nvSpPr>
        <p:spPr bwMode="auto">
          <a:xfrm>
            <a:off x="323850" y="2492375"/>
            <a:ext cx="653415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dirty="0">
                <a:sym typeface="Wingdings" pitchFamily="2" charset="2"/>
              </a:rPr>
              <a:t>We only care if </a:t>
            </a:r>
            <a:r>
              <a:rPr lang="en-CA" altLang="en-US" dirty="0">
                <a:solidFill>
                  <a:schemeClr val="accent2"/>
                </a:solidFill>
                <a:sym typeface="Wingdings" pitchFamily="2" charset="2"/>
              </a:rPr>
              <a:t>G</a:t>
            </a:r>
            <a:r>
              <a:rPr lang="en-CA" altLang="en-US" dirty="0">
                <a:sym typeface="Wingdings" pitchFamily="2" charset="2"/>
              </a:rPr>
              <a:t> generates some string. </a:t>
            </a:r>
            <a:br>
              <a:rPr lang="en-CA" altLang="en-US" dirty="0">
                <a:sym typeface="Wingdings" pitchFamily="2" charset="2"/>
              </a:rPr>
            </a:br>
            <a:r>
              <a:rPr lang="en-CA" altLang="en-US" dirty="0">
                <a:sym typeface="Wingdings" pitchFamily="2" charset="2"/>
              </a:rPr>
              <a:t>  We don’t care which. </a:t>
            </a:r>
          </a:p>
          <a:p>
            <a:pPr algn="l">
              <a:buFont typeface="Arial" pitchFamily="34" charset="0"/>
              <a:buChar char="•"/>
            </a:pPr>
            <a:r>
              <a:rPr lang="en-US" altLang="en-US" dirty="0"/>
              <a:t>Delete all terminals</a:t>
            </a:r>
            <a:endParaRPr lang="en-CA" altLang="en-US" dirty="0">
              <a:sym typeface="Wingdings" pitchFamily="2" charset="2"/>
            </a:endParaRPr>
          </a:p>
        </p:txBody>
      </p:sp>
      <p:sp>
        <p:nvSpPr>
          <p:cNvPr id="5" name="Rectangle 4"/>
          <p:cNvSpPr>
            <a:spLocks noChangeArrowheads="1"/>
          </p:cNvSpPr>
          <p:nvPr/>
        </p:nvSpPr>
        <p:spPr bwMode="auto">
          <a:xfrm>
            <a:off x="485775" y="3917950"/>
            <a:ext cx="61737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2</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BS </a:t>
            </a:r>
            <a:r>
              <a:rPr lang="en-CA" altLang="en-US">
                <a:solidFill>
                  <a:schemeClr val="accent2"/>
                </a:solidFill>
                <a:sym typeface="Wingdings" pitchFamily="2" charset="2"/>
              </a:rPr>
              <a:t>| AC</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
        <p:nvSpPr>
          <p:cNvPr id="6" name="Rectangle 5"/>
          <p:cNvSpPr>
            <a:spLocks noChangeArrowheads="1"/>
          </p:cNvSpPr>
          <p:nvPr/>
        </p:nvSpPr>
        <p:spPr bwMode="auto">
          <a:xfrm>
            <a:off x="414338" y="6073775"/>
            <a:ext cx="7902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solidFill>
                  <a:schemeClr val="accent2"/>
                </a:solidFill>
                <a:sym typeface="Wingdings" pitchFamily="2" charset="2"/>
              </a:rPr>
              <a:t>G</a:t>
            </a:r>
            <a:r>
              <a:rPr lang="en-CA" altLang="en-US">
                <a:sym typeface="Wingdings" pitchFamily="2" charset="2"/>
              </a:rPr>
              <a:t> generates some string   </a:t>
            </a:r>
            <a:r>
              <a:rPr lang="en-CA" altLang="en-US">
                <a:solidFill>
                  <a:srgbClr val="FF0000"/>
                </a:solidFill>
                <a:sym typeface="Wingdings" pitchFamily="2" charset="2"/>
              </a:rPr>
              <a:t>iff</a:t>
            </a:r>
            <a:r>
              <a:rPr lang="en-CA" altLang="en-US">
                <a:sym typeface="Wingdings" pitchFamily="2" charset="2"/>
              </a:rPr>
              <a:t>   </a:t>
            </a:r>
            <a:r>
              <a:rPr lang="en-CA" altLang="en-US">
                <a:solidFill>
                  <a:schemeClr val="accent2"/>
                </a:solidFill>
                <a:sym typeface="Wingdings" pitchFamily="2" charset="2"/>
              </a:rPr>
              <a:t>G</a:t>
            </a:r>
            <a:r>
              <a:rPr lang="en-US" altLang="en-US" baseline="-25000">
                <a:solidFill>
                  <a:schemeClr val="accent2"/>
                </a:solidFill>
              </a:rPr>
              <a:t>2</a:t>
            </a:r>
            <a:r>
              <a:rPr lang="en-CA" altLang="en-US">
                <a:sym typeface="Wingdings" pitchFamily="2" charset="2"/>
              </a:rPr>
              <a:t> generates </a:t>
            </a:r>
            <a:r>
              <a:rPr lang="el-GR" altLang="en-US">
                <a:solidFill>
                  <a:schemeClr val="accent2"/>
                </a:solidFill>
                <a:sym typeface="Wingdings" pitchFamily="2" charset="2"/>
              </a:rPr>
              <a:t>ε</a:t>
            </a:r>
            <a:r>
              <a:rPr lang="en-CA" altLang="en-US">
                <a:sym typeface="Wingdings" pitchFamily="2"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additive="base">
                                        <p:cTn id="19"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CA" dirty="0">
                <a:solidFill>
                  <a:schemeClr val="tx2"/>
                </a:solidFill>
                <a:effectLst>
                  <a:outerShdw blurRad="38100" dist="38100" dir="2700000" algn="tl">
                    <a:srgbClr val="000000"/>
                  </a:outerShdw>
                </a:effectLst>
              </a:rPr>
              <a:t>CFG G Generates Some String</a:t>
            </a:r>
            <a:endParaRPr lang="en-US" dirty="0">
              <a:solidFill>
                <a:schemeClr val="tx2"/>
              </a:solidFill>
              <a:effectLst>
                <a:outerShdw blurRad="38100" dist="38100" dir="2700000" algn="tl">
                  <a:srgbClr val="000000"/>
                </a:outerShdw>
              </a:effectLst>
            </a:endParaRPr>
          </a:p>
        </p:txBody>
      </p:sp>
      <p:sp>
        <p:nvSpPr>
          <p:cNvPr id="4" name="Rectangle 3"/>
          <p:cNvSpPr>
            <a:spLocks noChangeArrowheads="1"/>
          </p:cNvSpPr>
          <p:nvPr/>
        </p:nvSpPr>
        <p:spPr bwMode="auto">
          <a:xfrm>
            <a:off x="323850" y="2459038"/>
            <a:ext cx="82804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dirty="0">
                <a:sym typeface="Wingdings" pitchFamily="2" charset="2"/>
              </a:rPr>
              <a:t>Does </a:t>
            </a:r>
            <a:r>
              <a:rPr lang="en-CA" altLang="en-US" dirty="0">
                <a:solidFill>
                  <a:schemeClr val="accent2"/>
                </a:solidFill>
                <a:sym typeface="Wingdings" pitchFamily="2" charset="2"/>
              </a:rPr>
              <a:t>G</a:t>
            </a:r>
            <a:r>
              <a:rPr lang="en-US" altLang="en-US" baseline="-25000" dirty="0">
                <a:solidFill>
                  <a:schemeClr val="accent2"/>
                </a:solidFill>
              </a:rPr>
              <a:t>2</a:t>
            </a:r>
            <a:r>
              <a:rPr lang="en-CA" altLang="en-US" dirty="0">
                <a:sym typeface="Wingdings" pitchFamily="2" charset="2"/>
              </a:rPr>
              <a:t> generate </a:t>
            </a:r>
            <a:r>
              <a:rPr lang="el-GR" altLang="en-US" dirty="0">
                <a:solidFill>
                  <a:schemeClr val="accent2"/>
                </a:solidFill>
                <a:sym typeface="Wingdings" pitchFamily="2" charset="2"/>
              </a:rPr>
              <a:t>ε</a:t>
            </a:r>
            <a:r>
              <a:rPr lang="en-CA" altLang="en-US" dirty="0">
                <a:sym typeface="Wingdings" pitchFamily="2" charset="2"/>
              </a:rPr>
              <a:t>?</a:t>
            </a:r>
          </a:p>
          <a:p>
            <a:pPr algn="l">
              <a:buFont typeface="Arial" pitchFamily="34" charset="0"/>
              <a:buChar char="•"/>
            </a:pPr>
            <a:r>
              <a:rPr lang="en-CA" altLang="en-US" dirty="0">
                <a:sym typeface="Wingdings" pitchFamily="2" charset="2"/>
              </a:rPr>
              <a:t>The number non-terminals in our string </a:t>
            </a:r>
          </a:p>
          <a:p>
            <a:pPr algn="l"/>
            <a:r>
              <a:rPr lang="en-CA" altLang="en-US" dirty="0">
                <a:sym typeface="Wingdings" pitchFamily="2" charset="2"/>
              </a:rPr>
              <a:t>  never goes down</a:t>
            </a:r>
          </a:p>
          <a:p>
            <a:pPr algn="l">
              <a:buFont typeface="Arial" pitchFamily="34" charset="0"/>
              <a:buChar char="•"/>
            </a:pPr>
            <a:r>
              <a:rPr lang="en-CA" altLang="en-US" dirty="0">
                <a:solidFill>
                  <a:schemeClr val="accent2"/>
                </a:solidFill>
                <a:sym typeface="Wingdings" pitchFamily="2" charset="2"/>
              </a:rPr>
              <a:t>G</a:t>
            </a:r>
            <a:r>
              <a:rPr lang="en-US" altLang="en-US" baseline="-25000" dirty="0">
                <a:solidFill>
                  <a:schemeClr val="accent2"/>
                </a:solidFill>
              </a:rPr>
              <a:t>2</a:t>
            </a:r>
            <a:r>
              <a:rPr lang="en-CA" altLang="en-US" dirty="0">
                <a:sym typeface="Wingdings" pitchFamily="2" charset="2"/>
              </a:rPr>
              <a:t> does not generate </a:t>
            </a:r>
            <a:r>
              <a:rPr lang="el-GR" altLang="en-US" dirty="0">
                <a:solidFill>
                  <a:schemeClr val="accent2"/>
                </a:solidFill>
                <a:sym typeface="Wingdings" pitchFamily="2" charset="2"/>
              </a:rPr>
              <a:t>ε</a:t>
            </a:r>
            <a:r>
              <a:rPr lang="en-CA" altLang="en-US" dirty="0">
                <a:sym typeface="Wingdings" pitchFamily="2" charset="2"/>
              </a:rPr>
              <a:t>.</a:t>
            </a:r>
          </a:p>
          <a:p>
            <a:pPr marL="0" lvl="1" algn="l">
              <a:buFont typeface="Arial" pitchFamily="34" charset="0"/>
              <a:buChar char="•"/>
            </a:pPr>
            <a:r>
              <a:rPr lang="en-CA" altLang="en-US" dirty="0">
                <a:sym typeface="Wingdings" pitchFamily="2" charset="2"/>
              </a:rPr>
              <a:t>Hence, </a:t>
            </a:r>
            <a:r>
              <a:rPr lang="en-CA" altLang="en-US" dirty="0">
                <a:solidFill>
                  <a:schemeClr val="accent2"/>
                </a:solidFill>
                <a:sym typeface="Wingdings" pitchFamily="2" charset="2"/>
              </a:rPr>
              <a:t>G </a:t>
            </a:r>
            <a:r>
              <a:rPr lang="en-CA" altLang="en-US" dirty="0">
                <a:sym typeface="Wingdings" pitchFamily="2" charset="2"/>
              </a:rPr>
              <a:t>does not generate any strings</a:t>
            </a:r>
            <a:r>
              <a:rPr lang="en-CA" altLang="en-US" dirty="0">
                <a:solidFill>
                  <a:srgbClr val="FF0000"/>
                </a:solidFill>
                <a:sym typeface="Wingdings" pitchFamily="2" charset="2"/>
              </a:rPr>
              <a:t>!</a:t>
            </a:r>
            <a:r>
              <a:rPr lang="en-CA" altLang="en-US" dirty="0">
                <a:sym typeface="Wingdings" pitchFamily="2" charset="2"/>
              </a:rPr>
              <a:t>  </a:t>
            </a:r>
          </a:p>
        </p:txBody>
      </p:sp>
      <p:sp>
        <p:nvSpPr>
          <p:cNvPr id="5" name="Rectangle 4"/>
          <p:cNvSpPr>
            <a:spLocks noChangeArrowheads="1"/>
          </p:cNvSpPr>
          <p:nvPr/>
        </p:nvSpPr>
        <p:spPr bwMode="auto">
          <a:xfrm>
            <a:off x="485775" y="317500"/>
            <a:ext cx="61737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accent2"/>
                </a:solidFill>
              </a:rPr>
              <a:t>G</a:t>
            </a:r>
            <a:r>
              <a:rPr lang="en-US" altLang="en-US" baseline="-25000">
                <a:solidFill>
                  <a:schemeClr val="accent2"/>
                </a:solidFill>
              </a:rPr>
              <a:t>2</a:t>
            </a:r>
            <a:r>
              <a:rPr lang="en-US" altLang="en-US">
                <a:solidFill>
                  <a:schemeClr val="accent2"/>
                </a:solidFill>
              </a:rPr>
              <a:t> = </a:t>
            </a:r>
          </a:p>
          <a:p>
            <a:pPr lvl="1" algn="l">
              <a:buFont typeface="Arial" pitchFamily="34" charset="0"/>
              <a:buChar char="•"/>
            </a:pPr>
            <a:r>
              <a:rPr lang="en-US" altLang="en-US">
                <a:solidFill>
                  <a:schemeClr val="accent2"/>
                </a:solidFill>
              </a:rPr>
              <a:t>S </a:t>
            </a:r>
            <a:r>
              <a:rPr lang="en-US" altLang="en-US">
                <a:solidFill>
                  <a:schemeClr val="accent2"/>
                </a:solidFill>
                <a:sym typeface="Wingdings" pitchFamily="2" charset="2"/>
              </a:rPr>
              <a:t> ASA | ABA | CA</a:t>
            </a:r>
          </a:p>
          <a:p>
            <a:pPr lvl="1" algn="l">
              <a:buFont typeface="Arial" pitchFamily="34" charset="0"/>
              <a:buChar char="•"/>
            </a:pPr>
            <a:r>
              <a:rPr lang="en-US" altLang="en-US">
                <a:solidFill>
                  <a:schemeClr val="accent2"/>
                </a:solidFill>
                <a:sym typeface="Wingdings" pitchFamily="2" charset="2"/>
              </a:rPr>
              <a:t>A AB | B </a:t>
            </a:r>
          </a:p>
          <a:p>
            <a:pPr lvl="1" algn="l">
              <a:buFont typeface="Arial" pitchFamily="34" charset="0"/>
              <a:buChar char="•"/>
            </a:pPr>
            <a:r>
              <a:rPr lang="en-US" altLang="en-US">
                <a:solidFill>
                  <a:schemeClr val="accent2"/>
                </a:solidFill>
                <a:sym typeface="Wingdings" pitchFamily="2" charset="2"/>
              </a:rPr>
              <a:t>B  BS |</a:t>
            </a:r>
            <a:r>
              <a:rPr lang="en-CA" altLang="en-US">
                <a:solidFill>
                  <a:schemeClr val="accent2"/>
                </a:solidFill>
                <a:sym typeface="Wingdings" pitchFamily="2" charset="2"/>
              </a:rPr>
              <a:t> AC</a:t>
            </a:r>
          </a:p>
          <a:p>
            <a:pPr lvl="1" algn="l">
              <a:buFont typeface="Arial" pitchFamily="34" charset="0"/>
              <a:buChar char="•"/>
            </a:pPr>
            <a:r>
              <a:rPr lang="en-CA" altLang="en-US">
                <a:solidFill>
                  <a:schemeClr val="accent2"/>
                </a:solidFill>
                <a:sym typeface="Wingdings" pitchFamily="2" charset="2"/>
              </a:rPr>
              <a:t>C  CSA | CAS | BAB  </a:t>
            </a:r>
            <a:endParaRPr lang="en-US" altLang="en-US">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anim calcmode="lin" valueType="num">
                                      <p:cBhvr additive="base">
                                        <p:cTn id="2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 calcmode="lin" valueType="num">
                                      <p:cBhvr additive="base">
                                        <p:cTn id="2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additive="base">
                                        <p:cTn id="3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189443"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a:t>
            </a:r>
            <a:r>
              <a:rPr lang="en-US" altLang="en-US" sz="2400" dirty="0">
                <a:sym typeface="Symbol" pitchFamily="18" charset="2"/>
              </a:rPr>
              <a:t></a:t>
            </a:r>
            <a:r>
              <a:rPr lang="en-US" altLang="en-US" sz="2400" dirty="0"/>
              <a:t>“G”,I</a:t>
            </a:r>
            <a:r>
              <a:rPr lang="en-US" altLang="en-US" sz="2400" dirty="0">
                <a:sym typeface="Symbol" pitchFamily="18" charset="2"/>
              </a:rPr>
              <a:t></a:t>
            </a:r>
            <a:r>
              <a:rPr lang="en-US" altLang="en-US" sz="2400" dirty="0"/>
              <a: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{&lt;G,G'&gt; | L(G) = L(G')}</a:t>
            </a:r>
          </a:p>
        </p:txBody>
      </p:sp>
      <p:sp>
        <p:nvSpPr>
          <p:cNvPr id="189444" name="Rectangle 18"/>
          <p:cNvSpPr>
            <a:spLocks noChangeArrowheads="1"/>
          </p:cNvSpPr>
          <p:nvPr/>
        </p:nvSpPr>
        <p:spPr bwMode="auto">
          <a:xfrm>
            <a:off x="179388" y="1417638"/>
            <a:ext cx="2025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189445" name="Rectangle 20"/>
          <p:cNvSpPr>
            <a:spLocks noChangeArrowheads="1"/>
          </p:cNvSpPr>
          <p:nvPr/>
        </p:nvSpPr>
        <p:spPr bwMode="auto">
          <a:xfrm>
            <a:off x="1908175" y="501332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189446" name="Text Box 6"/>
          <p:cNvSpPr txBox="1">
            <a:spLocks noChangeArrowheads="1"/>
          </p:cNvSpPr>
          <p:nvPr/>
        </p:nvSpPr>
        <p:spPr bwMode="auto">
          <a:xfrm>
            <a:off x="1239838" y="56610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189447" name="TextBox 7"/>
          <p:cNvSpPr txBox="1">
            <a:spLocks noChangeArrowheads="1"/>
          </p:cNvSpPr>
          <p:nvPr/>
        </p:nvSpPr>
        <p:spPr bwMode="auto">
          <a:xfrm>
            <a:off x="8243888" y="2874963"/>
            <a:ext cx="36036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4400">
                <a:solidFill>
                  <a:srgbClr val="FF0000"/>
                </a:solidFill>
              </a:rPr>
              <a:t>?</a:t>
            </a:r>
          </a:p>
        </p:txBody>
      </p:sp>
      <p:sp>
        <p:nvSpPr>
          <p:cNvPr id="189448" name="TextBox 8"/>
          <p:cNvSpPr txBox="1">
            <a:spLocks noChangeArrowheads="1"/>
          </p:cNvSpPr>
          <p:nvPr/>
        </p:nvSpPr>
        <p:spPr bwMode="auto">
          <a:xfrm>
            <a:off x="6084888" y="1844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
        <p:nvSpPr>
          <p:cNvPr id="189449" name="TextBox 9"/>
          <p:cNvSpPr txBox="1">
            <a:spLocks noChangeArrowheads="1"/>
          </p:cNvSpPr>
          <p:nvPr/>
        </p:nvSpPr>
        <p:spPr bwMode="auto">
          <a:xfrm>
            <a:off x="6075363" y="2222500"/>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1" name="TextBox 10"/>
          <p:cNvSpPr txBox="1">
            <a:spLocks noChangeArrowheads="1"/>
          </p:cNvSpPr>
          <p:nvPr/>
        </p:nvSpPr>
        <p:spPr bwMode="auto">
          <a:xfrm>
            <a:off x="6084888" y="2606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 time</a:t>
            </a:r>
          </a:p>
        </p:txBody>
      </p:sp>
      <p:sp>
        <p:nvSpPr>
          <p:cNvPr id="12" name="TextBox 11"/>
          <p:cNvSpPr txBox="1">
            <a:spLocks noChangeArrowheads="1"/>
          </p:cNvSpPr>
          <p:nvPr/>
        </p:nvSpPr>
        <p:spPr bwMode="auto">
          <a:xfrm>
            <a:off x="6046788" y="2976563"/>
            <a:ext cx="1800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L(G) = L(G')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1+#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1+#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9048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90488"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a:t>
            </a:r>
          </a:p>
        </p:txBody>
      </p:sp>
      <p:grpSp>
        <p:nvGrpSpPr>
          <p:cNvPr id="3" name="Group 32"/>
          <p:cNvGrpSpPr>
            <a:grpSpLocks/>
          </p:cNvGrpSpPr>
          <p:nvPr/>
        </p:nvGrpSpPr>
        <p:grpSpPr bwMode="auto">
          <a:xfrm>
            <a:off x="1905000" y="2513013"/>
            <a:ext cx="1800225" cy="2903537"/>
            <a:chOff x="4194" y="1993"/>
            <a:chExt cx="1422" cy="2198"/>
          </a:xfrm>
        </p:grpSpPr>
        <p:pic>
          <p:nvPicPr>
            <p:cNvPr id="19048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90486"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a:t>
            </a:r>
            <a:br>
              <a:rPr lang="en-US" altLang="en-US" sz="2400"/>
            </a:br>
            <a:r>
              <a:rPr lang="en-US" altLang="en-US" sz="2400"/>
              <a:t>            every string}</a:t>
            </a:r>
            <a:endParaRPr lang="en-US" altLang="en-US" sz="2400">
              <a:cs typeface="Times New Roman" pitchFamily="18" charset="0"/>
            </a:endParaRPr>
          </a:p>
        </p:txBody>
      </p:sp>
      <p:sp>
        <p:nvSpPr>
          <p:cNvPr id="50190" name="Rectangle 14"/>
          <p:cNvSpPr>
            <a:spLocks noChangeArrowheads="1"/>
          </p:cNvSpPr>
          <p:nvPr/>
        </p:nvSpPr>
        <p:spPr bwMode="auto">
          <a:xfrm>
            <a:off x="5768975" y="5589588"/>
            <a:ext cx="36493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{&lt;G,G'&gt; | L(G) = L(G')}</a:t>
            </a:r>
          </a:p>
        </p:txBody>
      </p:sp>
      <p:sp>
        <p:nvSpPr>
          <p:cNvPr id="5" name="Text Box 6"/>
          <p:cNvSpPr txBox="1">
            <a:spLocks noChangeArrowheads="1"/>
          </p:cNvSpPr>
          <p:nvPr/>
        </p:nvSpPr>
        <p:spPr bwMode="auto">
          <a:xfrm>
            <a:off x="-44450" y="533400"/>
            <a:ext cx="6129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endParaRPr lang="en-US" altLang="en-US" sz="2400">
              <a:cs typeface="Times New Roman" pitchFamily="18" charset="0"/>
            </a:endParaRPr>
          </a:p>
        </p:txBody>
      </p:sp>
      <p:sp>
        <p:nvSpPr>
          <p:cNvPr id="50192" name="Rectangle 16"/>
          <p:cNvSpPr>
            <a:spLocks noChangeArrowheads="1"/>
          </p:cNvSpPr>
          <p:nvPr/>
        </p:nvSpPr>
        <p:spPr bwMode="auto">
          <a:xfrm>
            <a:off x="4802188" y="549275"/>
            <a:ext cx="40179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cs typeface="Times New Roman" pitchFamily="18" charset="0"/>
              </a:rPr>
              <a:t>≤  </a:t>
            </a:r>
            <a:r>
              <a:rPr lang="en-US" altLang="en-US" sz="2400" dirty="0"/>
              <a:t>{&lt;G,G'&gt; | L(G) = L(G')}</a:t>
            </a:r>
          </a:p>
        </p:txBody>
      </p:sp>
      <p:grpSp>
        <p:nvGrpSpPr>
          <p:cNvPr id="6" name="Group 17"/>
          <p:cNvGrpSpPr>
            <a:grpSpLocks/>
          </p:cNvGrpSpPr>
          <p:nvPr/>
        </p:nvGrpSpPr>
        <p:grpSpPr bwMode="auto">
          <a:xfrm>
            <a:off x="1258888" y="1470025"/>
            <a:ext cx="4105275" cy="1385888"/>
            <a:chOff x="793" y="926"/>
            <a:chExt cx="2586" cy="873"/>
          </a:xfrm>
        </p:grpSpPr>
        <p:sp>
          <p:nvSpPr>
            <p:cNvPr id="190483"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90484" name="Rectangle 19"/>
            <p:cNvSpPr>
              <a:spLocks noChangeArrowheads="1"/>
            </p:cNvSpPr>
            <p:nvPr/>
          </p:nvSpPr>
          <p:spPr bwMode="auto">
            <a:xfrm>
              <a:off x="793" y="926"/>
              <a:ext cx="2586"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Yes</a:t>
              </a:r>
              <a:r>
                <a:rPr lang="en-US" altLang="en-US" sz="2400"/>
                <a:t>, G generates every string</a:t>
              </a:r>
            </a:p>
          </p:txBody>
        </p:sp>
      </p:grpSp>
      <p:grpSp>
        <p:nvGrpSpPr>
          <p:cNvPr id="7" name="Group 24"/>
          <p:cNvGrpSpPr>
            <a:grpSpLocks/>
          </p:cNvGrpSpPr>
          <p:nvPr/>
        </p:nvGrpSpPr>
        <p:grpSpPr bwMode="auto">
          <a:xfrm>
            <a:off x="3968750" y="2606675"/>
            <a:ext cx="2971800" cy="1612900"/>
            <a:chOff x="3969173" y="2606675"/>
            <a:chExt cx="2971052" cy="1612900"/>
          </a:xfrm>
        </p:grpSpPr>
        <p:sp>
          <p:nvSpPr>
            <p:cNvPr id="190481" name="Text Box 35"/>
            <p:cNvSpPr txBox="1">
              <a:spLocks noChangeArrowheads="1"/>
            </p:cNvSpPr>
            <p:nvPr/>
          </p:nvSpPr>
          <p:spPr bwMode="auto">
            <a:xfrm>
              <a:off x="4503919" y="2606675"/>
              <a:ext cx="15254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&lt;G,G'&gt;</a:t>
              </a:r>
            </a:p>
          </p:txBody>
        </p:sp>
        <p:sp>
          <p:nvSpPr>
            <p:cNvPr id="190482" name="Line 36"/>
            <p:cNvSpPr>
              <a:spLocks noChangeShapeType="1"/>
            </p:cNvSpPr>
            <p:nvPr/>
          </p:nvSpPr>
          <p:spPr bwMode="auto">
            <a:xfrm>
              <a:off x="3969173" y="4219575"/>
              <a:ext cx="2971052"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57362" name="Text Box 35"/>
          <p:cNvSpPr txBox="1">
            <a:spLocks noChangeArrowheads="1"/>
          </p:cNvSpPr>
          <p:nvPr/>
        </p:nvSpPr>
        <p:spPr bwMode="auto">
          <a:xfrm>
            <a:off x="3484563" y="2947988"/>
            <a:ext cx="24717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G' =</a:t>
            </a:r>
          </a:p>
          <a:p>
            <a:pPr lvl="1" algn="l">
              <a:buFont typeface="Arial" pitchFamily="34" charset="0"/>
              <a:buChar char="•"/>
            </a:pPr>
            <a:r>
              <a:rPr lang="en-US" altLang="en-US" sz="2400" dirty="0"/>
              <a:t>S </a:t>
            </a:r>
            <a:r>
              <a:rPr lang="en-US" altLang="en-US" sz="2400" dirty="0">
                <a:sym typeface="Wingdings" pitchFamily="2" charset="2"/>
              </a:rPr>
              <a:t> AS | </a:t>
            </a:r>
            <a:r>
              <a:rPr lang="el-GR" altLang="en-US" sz="2400" dirty="0">
                <a:sym typeface="Wingdings" pitchFamily="2" charset="2"/>
              </a:rPr>
              <a:t>ε</a:t>
            </a:r>
            <a:endParaRPr lang="en-CA" altLang="en-US" sz="2400" dirty="0">
              <a:sym typeface="Wingdings" pitchFamily="2" charset="2"/>
            </a:endParaRPr>
          </a:p>
          <a:p>
            <a:pPr lvl="1" algn="l">
              <a:buFont typeface="Arial" pitchFamily="34" charset="0"/>
              <a:buChar char="•"/>
            </a:pPr>
            <a:r>
              <a:rPr lang="en-CA" altLang="en-US" sz="2400" dirty="0">
                <a:sym typeface="Wingdings" pitchFamily="2" charset="2"/>
              </a:rPr>
              <a:t>A  0| 1</a:t>
            </a:r>
          </a:p>
        </p:txBody>
      </p:sp>
      <p:grpSp>
        <p:nvGrpSpPr>
          <p:cNvPr id="8" name="Group 23"/>
          <p:cNvGrpSpPr>
            <a:grpSpLocks/>
          </p:cNvGrpSpPr>
          <p:nvPr/>
        </p:nvGrpSpPr>
        <p:grpSpPr bwMode="auto">
          <a:xfrm>
            <a:off x="3683000" y="4349750"/>
            <a:ext cx="3257550" cy="519113"/>
            <a:chOff x="3683000" y="4855321"/>
            <a:chExt cx="3257815" cy="519110"/>
          </a:xfrm>
        </p:grpSpPr>
        <p:sp>
          <p:nvSpPr>
            <p:cNvPr id="190479"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90480" name="Rectangle 23"/>
            <p:cNvSpPr>
              <a:spLocks noChangeArrowheads="1"/>
            </p:cNvSpPr>
            <p:nvPr/>
          </p:nvSpPr>
          <p:spPr bwMode="auto">
            <a:xfrm>
              <a:off x="3707904" y="4855321"/>
              <a:ext cx="2768838"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0000"/>
                  </a:solidFill>
                </a:rPr>
                <a:t>Yes</a:t>
              </a:r>
              <a:r>
                <a:rPr lang="en-US" altLang="en-US" sz="2400" dirty="0"/>
                <a:t>, L(G) = L(G')</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L(G) = L(G')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0192"/>
                                        </p:tgtEl>
                                        <p:attrNameLst>
                                          <p:attrName>style.visibility</p:attrName>
                                        </p:attrNameLst>
                                      </p:cBhvr>
                                      <p:to>
                                        <p:strVal val="visible"/>
                                      </p:to>
                                    </p:set>
                                    <p:anim calcmode="lin" valueType="num">
                                      <p:cBhvr additive="base">
                                        <p:cTn id="7" dur="500" fill="hold"/>
                                        <p:tgtEl>
                                          <p:spTgt spid="50192"/>
                                        </p:tgtEl>
                                        <p:attrNameLst>
                                          <p:attrName>ppt_x</p:attrName>
                                        </p:attrNameLst>
                                      </p:cBhvr>
                                      <p:tavLst>
                                        <p:tav tm="0">
                                          <p:val>
                                            <p:strVal val="1+#ppt_w/2"/>
                                          </p:val>
                                        </p:tav>
                                        <p:tav tm="100000">
                                          <p:val>
                                            <p:strVal val="#ppt_x"/>
                                          </p:val>
                                        </p:tav>
                                      </p:tavLst>
                                    </p:anim>
                                    <p:anim calcmode="lin" valueType="num">
                                      <p:cBhvr additive="base">
                                        <p:cTn id="8"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0190"/>
                                        </p:tgtEl>
                                        <p:attrNameLst>
                                          <p:attrName>style.visibility</p:attrName>
                                        </p:attrNameLst>
                                      </p:cBhvr>
                                      <p:to>
                                        <p:strVal val="visible"/>
                                      </p:to>
                                    </p:set>
                                    <p:anim calcmode="lin" valueType="num">
                                      <p:cBhvr additive="base">
                                        <p:cTn id="23" dur="500" fill="hold"/>
                                        <p:tgtEl>
                                          <p:spTgt spid="50190"/>
                                        </p:tgtEl>
                                        <p:attrNameLst>
                                          <p:attrName>ppt_x</p:attrName>
                                        </p:attrNameLst>
                                      </p:cBhvr>
                                      <p:tavLst>
                                        <p:tav tm="0">
                                          <p:val>
                                            <p:strVal val="#ppt_x"/>
                                          </p:val>
                                        </p:tav>
                                        <p:tav tm="100000">
                                          <p:val>
                                            <p:strVal val="#ppt_x"/>
                                          </p:val>
                                        </p:tav>
                                      </p:tavLst>
                                    </p:anim>
                                    <p:anim calcmode="lin" valueType="num">
                                      <p:cBhvr additive="base">
                                        <p:cTn id="24"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9" fill="hold" grpId="0" nodeType="clickEffect">
                                  <p:stCondLst>
                                    <p:cond delay="0"/>
                                  </p:stCondLst>
                                  <p:childTnLst>
                                    <p:set>
                                      <p:cBhvr>
                                        <p:cTn id="38" dur="1" fill="hold">
                                          <p:stCondLst>
                                            <p:cond delay="0"/>
                                          </p:stCondLst>
                                        </p:cTn>
                                        <p:tgtEl>
                                          <p:spTgt spid="376838"/>
                                        </p:tgtEl>
                                        <p:attrNameLst>
                                          <p:attrName>style.visibility</p:attrName>
                                        </p:attrNameLst>
                                      </p:cBhvr>
                                      <p:to>
                                        <p:strVal val="visible"/>
                                      </p:to>
                                    </p:set>
                                    <p:anim calcmode="lin" valueType="num">
                                      <p:cBhvr additive="base">
                                        <p:cTn id="39" dur="500" fill="hold"/>
                                        <p:tgtEl>
                                          <p:spTgt spid="376838"/>
                                        </p:tgtEl>
                                        <p:attrNameLst>
                                          <p:attrName>ppt_x</p:attrName>
                                        </p:attrNameLst>
                                      </p:cBhvr>
                                      <p:tavLst>
                                        <p:tav tm="0">
                                          <p:val>
                                            <p:strVal val="0-#ppt_w/2"/>
                                          </p:val>
                                        </p:tav>
                                        <p:tav tm="100000">
                                          <p:val>
                                            <p:strVal val="#ppt_x"/>
                                          </p:val>
                                        </p:tav>
                                      </p:tavLst>
                                    </p:anim>
                                    <p:anim calcmode="lin" valueType="num">
                                      <p:cBhvr additive="base">
                                        <p:cTn id="40" dur="500" fill="hold"/>
                                        <p:tgtEl>
                                          <p:spTgt spid="376838"/>
                                        </p:tgtEl>
                                        <p:attrNameLst>
                                          <p:attrName>ppt_y</p:attrName>
                                        </p:attrNameLst>
                                      </p:cBhvr>
                                      <p:tavLst>
                                        <p:tav tm="0">
                                          <p:val>
                                            <p:strVal val="0-#ppt_h/2"/>
                                          </p:val>
                                        </p:tav>
                                        <p:tav tm="100000">
                                          <p:val>
                                            <p:strVal val="#ppt_y"/>
                                          </p:val>
                                        </p:tav>
                                      </p:tavLst>
                                    </p:anim>
                                  </p:childTnLst>
                                </p:cTn>
                              </p:par>
                              <p:par>
                                <p:cTn id="41" presetID="2" presetClass="entr" presetSubtype="9" fill="hold" grpId="0" nodeType="withEffect">
                                  <p:stCondLst>
                                    <p:cond delay="0"/>
                                  </p:stCondLst>
                                  <p:childTnLst>
                                    <p:set>
                                      <p:cBhvr>
                                        <p:cTn id="42" dur="1" fill="hold">
                                          <p:stCondLst>
                                            <p:cond delay="0"/>
                                          </p:stCondLst>
                                        </p:cTn>
                                        <p:tgtEl>
                                          <p:spTgt spid="376871"/>
                                        </p:tgtEl>
                                        <p:attrNameLst>
                                          <p:attrName>style.visibility</p:attrName>
                                        </p:attrNameLst>
                                      </p:cBhvr>
                                      <p:to>
                                        <p:strVal val="visible"/>
                                      </p:to>
                                    </p:set>
                                    <p:anim calcmode="lin" valueType="num">
                                      <p:cBhvr additive="base">
                                        <p:cTn id="43" dur="500" fill="hold"/>
                                        <p:tgtEl>
                                          <p:spTgt spid="376871"/>
                                        </p:tgtEl>
                                        <p:attrNameLst>
                                          <p:attrName>ppt_x</p:attrName>
                                        </p:attrNameLst>
                                      </p:cBhvr>
                                      <p:tavLst>
                                        <p:tav tm="0">
                                          <p:val>
                                            <p:strVal val="0-#ppt_w/2"/>
                                          </p:val>
                                        </p:tav>
                                        <p:tav tm="100000">
                                          <p:val>
                                            <p:strVal val="#ppt_x"/>
                                          </p:val>
                                        </p:tav>
                                      </p:tavLst>
                                    </p:anim>
                                    <p:anim calcmode="lin" valueType="num">
                                      <p:cBhvr additive="base">
                                        <p:cTn id="44"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7362"/>
                                        </p:tgtEl>
                                        <p:attrNameLst>
                                          <p:attrName>style.visibility</p:attrName>
                                        </p:attrNameLst>
                                      </p:cBhvr>
                                      <p:to>
                                        <p:strVal val="visible"/>
                                      </p:to>
                                    </p:set>
                                    <p:anim calcmode="lin" valueType="num">
                                      <p:cBhvr additive="base">
                                        <p:cTn id="55" dur="500" fill="hold"/>
                                        <p:tgtEl>
                                          <p:spTgt spid="57362"/>
                                        </p:tgtEl>
                                        <p:attrNameLst>
                                          <p:attrName>ppt_x</p:attrName>
                                        </p:attrNameLst>
                                      </p:cBhvr>
                                      <p:tavLst>
                                        <p:tav tm="0">
                                          <p:val>
                                            <p:strVal val="0-#ppt_w/2"/>
                                          </p:val>
                                        </p:tav>
                                        <p:tav tm="100000">
                                          <p:val>
                                            <p:strVal val="#ppt_x"/>
                                          </p:val>
                                        </p:tav>
                                      </p:tavLst>
                                    </p:anim>
                                    <p:anim calcmode="lin" valueType="num">
                                      <p:cBhvr additive="base">
                                        <p:cTn id="56" dur="500" fill="hold"/>
                                        <p:tgtEl>
                                          <p:spTgt spid="57362"/>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additive="base">
                                        <p:cTn id="61" dur="500" fill="hold"/>
                                        <p:tgtEl>
                                          <p:spTgt spid="8"/>
                                        </p:tgtEl>
                                        <p:attrNameLst>
                                          <p:attrName>ppt_x</p:attrName>
                                        </p:attrNameLst>
                                      </p:cBhvr>
                                      <p:tavLst>
                                        <p:tav tm="0">
                                          <p:val>
                                            <p:strVal val="1+#ppt_w/2"/>
                                          </p:val>
                                        </p:tav>
                                        <p:tav tm="100000">
                                          <p:val>
                                            <p:strVal val="#ppt_x"/>
                                          </p:val>
                                        </p:tav>
                                      </p:tavLst>
                                    </p:anim>
                                    <p:anim calcmode="lin" valueType="num">
                                      <p:cBhvr additive="base">
                                        <p:cTn id="6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6"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1+#ppt_w/2"/>
                                          </p:val>
                                        </p:tav>
                                        <p:tav tm="100000">
                                          <p:val>
                                            <p:strVal val="#ppt_x"/>
                                          </p:val>
                                        </p:tav>
                                      </p:tavLst>
                                    </p:anim>
                                    <p:anim calcmode="lin" valueType="num">
                                      <p:cBhvr additive="base">
                                        <p:cTn id="6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P spid="5736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32" name="Rectangle 16"/>
          <p:cNvSpPr>
            <a:spLocks noChangeArrowheads="1"/>
          </p:cNvSpPr>
          <p:nvPr/>
        </p:nvSpPr>
        <p:spPr bwMode="auto">
          <a:xfrm>
            <a:off x="4248150" y="506413"/>
            <a:ext cx="45935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26" name="Group 5"/>
          <p:cNvGrpSpPr>
            <a:grpSpLocks/>
          </p:cNvGrpSpPr>
          <p:nvPr/>
        </p:nvGrpSpPr>
        <p:grpSpPr bwMode="auto">
          <a:xfrm>
            <a:off x="120744"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pic>
        <p:nvPicPr>
          <p:cNvPr id="3074" name="Picture 2" descr="Image result for software engineer subroutines">
            <a:extLst>
              <a:ext uri="{FF2B5EF4-FFF2-40B4-BE49-F238E27FC236}">
                <a16:creationId xmlns:a16="http://schemas.microsoft.com/office/drawing/2014/main" id="{1A401663-0013-4F83-B268-4F08AFCF1E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91608" y="2974037"/>
            <a:ext cx="2786116" cy="2177879"/>
          </a:xfrm>
          <a:prstGeom prst="rect">
            <a:avLst/>
          </a:prstGeom>
          <a:noFill/>
          <a:extLst>
            <a:ext uri="{909E8E84-426E-40DD-AFC4-6F175D3DCCD1}">
              <a14:hiddenFill xmlns:a14="http://schemas.microsoft.com/office/drawing/2010/main">
                <a:solidFill>
                  <a:srgbClr val="FFFFFF"/>
                </a:solidFill>
              </a14:hiddenFill>
            </a:ext>
          </a:extLst>
        </p:spPr>
      </p:pic>
      <p:sp>
        <p:nvSpPr>
          <p:cNvPr id="33" name="AutoShape 38">
            <a:extLst>
              <a:ext uri="{FF2B5EF4-FFF2-40B4-BE49-F238E27FC236}">
                <a16:creationId xmlns:a16="http://schemas.microsoft.com/office/drawing/2014/main" id="{F3035238-368C-4573-BDF6-848277EA9666}"/>
              </a:ext>
            </a:extLst>
          </p:cNvPr>
          <p:cNvSpPr>
            <a:spLocks noChangeArrowheads="1"/>
          </p:cNvSpPr>
          <p:nvPr/>
        </p:nvSpPr>
        <p:spPr bwMode="auto">
          <a:xfrm>
            <a:off x="1835151" y="1792288"/>
            <a:ext cx="4281744" cy="557212"/>
          </a:xfrm>
          <a:prstGeom prst="wedgeRoundRectCallout">
            <a:avLst>
              <a:gd name="adj1" fmla="val -60602"/>
              <a:gd name="adj2" fmla="val 1277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Goal: Prove P</a:t>
            </a:r>
            <a:r>
              <a:rPr lang="en-US" altLang="en-US" sz="2400" baseline="-25000" dirty="0">
                <a:latin typeface="Times New Roman" pitchFamily="18" charset="0"/>
              </a:rPr>
              <a:t>hi</a:t>
            </a:r>
            <a:r>
              <a:rPr lang="en-US" altLang="en-US" sz="2400" dirty="0">
                <a:latin typeface="Times New Roman" pitchFamily="18" charset="0"/>
              </a:rPr>
              <a:t> is undecidable.</a:t>
            </a:r>
          </a:p>
        </p:txBody>
      </p:sp>
      <p:sp>
        <p:nvSpPr>
          <p:cNvPr id="34" name="AutoShape 38">
            <a:extLst>
              <a:ext uri="{FF2B5EF4-FFF2-40B4-BE49-F238E27FC236}">
                <a16:creationId xmlns:a16="http://schemas.microsoft.com/office/drawing/2014/main" id="{FAB90348-FBDB-4DC9-9FB0-DD6591F16DC6}"/>
              </a:ext>
            </a:extLst>
          </p:cNvPr>
          <p:cNvSpPr>
            <a:spLocks noChangeArrowheads="1"/>
          </p:cNvSpPr>
          <p:nvPr/>
        </p:nvSpPr>
        <p:spPr bwMode="auto">
          <a:xfrm>
            <a:off x="614619" y="3087812"/>
            <a:ext cx="5502275" cy="2177732"/>
          </a:xfrm>
          <a:prstGeom prst="wedgeRoundRectCallout">
            <a:avLst>
              <a:gd name="adj1" fmla="val -43522"/>
              <a:gd name="adj2" fmla="val -5535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ts val="0"/>
              </a:spcBef>
            </a:pPr>
            <a:r>
              <a:rPr lang="en-US" altLang="en-US" sz="2400" dirty="0">
                <a:latin typeface="Times New Roman" pitchFamily="18" charset="0"/>
              </a:rPr>
              <a:t>There are many steps to the proof.</a:t>
            </a:r>
          </a:p>
          <a:p>
            <a:pPr algn="ctr" eaLnBrk="1" hangingPunct="1">
              <a:spcBef>
                <a:spcPts val="0"/>
              </a:spcBef>
            </a:pPr>
            <a:r>
              <a:rPr lang="en-US" altLang="en-US" sz="2400" dirty="0">
                <a:latin typeface="Times New Roman" pitchFamily="18" charset="0"/>
              </a:rPr>
              <a:t>If you try to think about them all at once</a:t>
            </a:r>
          </a:p>
          <a:p>
            <a:pPr algn="ctr" eaLnBrk="1" hangingPunct="1">
              <a:spcBef>
                <a:spcPts val="0"/>
              </a:spcBef>
            </a:pPr>
            <a:r>
              <a:rPr lang="en-US" altLang="en-US" sz="2400" dirty="0">
                <a:latin typeface="Times New Roman" pitchFamily="18" charset="0"/>
              </a:rPr>
              <a:t>you will panic and drown.</a:t>
            </a:r>
          </a:p>
          <a:p>
            <a:pPr algn="ctr" eaLnBrk="1" hangingPunct="1">
              <a:spcBef>
                <a:spcPts val="0"/>
              </a:spcBef>
            </a:pPr>
            <a:r>
              <a:rPr lang="en-US" altLang="en-US" sz="2400" dirty="0">
                <a:latin typeface="Times New Roman" pitchFamily="18" charset="0"/>
              </a:rPr>
              <a:t>Understand each by itself.</a:t>
            </a:r>
          </a:p>
          <a:p>
            <a:pPr algn="ctr" eaLnBrk="1" hangingPunct="1">
              <a:spcBef>
                <a:spcPts val="0"/>
              </a:spcBef>
            </a:pPr>
            <a:r>
              <a:rPr lang="en-US" altLang="en-US" sz="2400" dirty="0">
                <a:latin typeface="Times New Roman" pitchFamily="18" charset="0"/>
              </a:rPr>
              <a:t>Each is simple.</a:t>
            </a:r>
          </a:p>
          <a:p>
            <a:pPr algn="ctr" eaLnBrk="1" hangingPunct="1">
              <a:spcBef>
                <a:spcPts val="0"/>
              </a:spcBef>
            </a:pPr>
            <a:endParaRPr lang="en-US" altLang="en-US" sz="2400" dirty="0">
              <a:latin typeface="Times New Roman" pitchFamily="18" charset="0"/>
            </a:endParaRPr>
          </a:p>
        </p:txBody>
      </p:sp>
      <p:sp>
        <p:nvSpPr>
          <p:cNvPr id="2" name="Rectangle 1">
            <a:extLst>
              <a:ext uri="{FF2B5EF4-FFF2-40B4-BE49-F238E27FC236}">
                <a16:creationId xmlns:a16="http://schemas.microsoft.com/office/drawing/2014/main" id="{5CEE5B6B-2912-4FE1-AFA1-1F5E41B5099B}"/>
              </a:ext>
            </a:extLst>
          </p:cNvPr>
          <p:cNvSpPr/>
          <p:nvPr/>
        </p:nvSpPr>
        <p:spPr>
          <a:xfrm>
            <a:off x="3831092" y="502305"/>
            <a:ext cx="740908" cy="461665"/>
          </a:xfrm>
          <a:prstGeom prst="rect">
            <a:avLst/>
          </a:prstGeom>
        </p:spPr>
        <p:txBody>
          <a:bodyPr wrap="none">
            <a:spAutoFit/>
          </a:bodyPr>
          <a:lstStyle/>
          <a:p>
            <a:r>
              <a:rPr lang="en-US" altLang="en-US" sz="2400" dirty="0"/>
              <a:t>P</a:t>
            </a:r>
            <a:r>
              <a:rPr lang="en-US" altLang="en-US" sz="2400" baseline="-25000" dirty="0"/>
              <a:t>hi </a:t>
            </a:r>
            <a:r>
              <a:rPr lang="en-US" altLang="en-US" sz="2400" dirty="0"/>
              <a:t>=</a:t>
            </a:r>
            <a:endParaRPr lang="en-US" sz="2400" dirty="0"/>
          </a:p>
        </p:txBody>
      </p:sp>
      <p:grpSp>
        <p:nvGrpSpPr>
          <p:cNvPr id="35" name="Group 29">
            <a:extLst>
              <a:ext uri="{FF2B5EF4-FFF2-40B4-BE49-F238E27FC236}">
                <a16:creationId xmlns:a16="http://schemas.microsoft.com/office/drawing/2014/main" id="{62A68CBB-C0BA-4E30-AEE2-26B78F2331FD}"/>
              </a:ext>
            </a:extLst>
          </p:cNvPr>
          <p:cNvGrpSpPr>
            <a:grpSpLocks/>
          </p:cNvGrpSpPr>
          <p:nvPr/>
        </p:nvGrpSpPr>
        <p:grpSpPr bwMode="auto">
          <a:xfrm>
            <a:off x="8588035" y="6290325"/>
            <a:ext cx="520469" cy="523051"/>
            <a:chOff x="2065" y="1551"/>
            <a:chExt cx="1628" cy="1988"/>
          </a:xfrm>
        </p:grpSpPr>
        <p:sp>
          <p:nvSpPr>
            <p:cNvPr id="36" name="Freeform 30">
              <a:extLst>
                <a:ext uri="{FF2B5EF4-FFF2-40B4-BE49-F238E27FC236}">
                  <a16:creationId xmlns:a16="http://schemas.microsoft.com/office/drawing/2014/main" id="{26B025EA-3BF2-4B3C-9698-97F36AAE14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1">
              <a:extLst>
                <a:ext uri="{FF2B5EF4-FFF2-40B4-BE49-F238E27FC236}">
                  <a16:creationId xmlns:a16="http://schemas.microsoft.com/office/drawing/2014/main" id="{CE2CC720-C159-4532-AF94-94C55017A8D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2">
              <a:extLst>
                <a:ext uri="{FF2B5EF4-FFF2-40B4-BE49-F238E27FC236}">
                  <a16:creationId xmlns:a16="http://schemas.microsoft.com/office/drawing/2014/main" id="{6C7F4828-B63D-4163-BC8F-3FDF5A8F768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3">
              <a:extLst>
                <a:ext uri="{FF2B5EF4-FFF2-40B4-BE49-F238E27FC236}">
                  <a16:creationId xmlns:a16="http://schemas.microsoft.com/office/drawing/2014/main" id="{3A68047D-DCEC-4FE6-8561-195AD2FB4F0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4">
              <a:extLst>
                <a:ext uri="{FF2B5EF4-FFF2-40B4-BE49-F238E27FC236}">
                  <a16:creationId xmlns:a16="http://schemas.microsoft.com/office/drawing/2014/main" id="{102AE158-72EC-4D43-BF0D-8C4D3933672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5">
              <a:extLst>
                <a:ext uri="{FF2B5EF4-FFF2-40B4-BE49-F238E27FC236}">
                  <a16:creationId xmlns:a16="http://schemas.microsoft.com/office/drawing/2014/main" id="{EC440C93-CEAA-4C31-B5AB-C23D889B5AA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6">
              <a:extLst>
                <a:ext uri="{FF2B5EF4-FFF2-40B4-BE49-F238E27FC236}">
                  <a16:creationId xmlns:a16="http://schemas.microsoft.com/office/drawing/2014/main" id="{6B9991EF-C9B7-4283-9542-4A48056B267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7">
              <a:extLst>
                <a:ext uri="{FF2B5EF4-FFF2-40B4-BE49-F238E27FC236}">
                  <a16:creationId xmlns:a16="http://schemas.microsoft.com/office/drawing/2014/main" id="{071D83DB-ADDF-4004-AD64-3F00D7954CB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8">
              <a:extLst>
                <a:ext uri="{FF2B5EF4-FFF2-40B4-BE49-F238E27FC236}">
                  <a16:creationId xmlns:a16="http://schemas.microsoft.com/office/drawing/2014/main" id="{BD968024-9029-46D7-BF4D-BF91DB9C7CD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9">
              <a:extLst>
                <a:ext uri="{FF2B5EF4-FFF2-40B4-BE49-F238E27FC236}">
                  <a16:creationId xmlns:a16="http://schemas.microsoft.com/office/drawing/2014/main" id="{C5D30266-118D-439D-973A-FFB18E1D94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0">
              <a:extLst>
                <a:ext uri="{FF2B5EF4-FFF2-40B4-BE49-F238E27FC236}">
                  <a16:creationId xmlns:a16="http://schemas.microsoft.com/office/drawing/2014/main" id="{97E72B8F-6323-440F-BF8F-4AAB9655788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1">
              <a:extLst>
                <a:ext uri="{FF2B5EF4-FFF2-40B4-BE49-F238E27FC236}">
                  <a16:creationId xmlns:a16="http://schemas.microsoft.com/office/drawing/2014/main" id="{8AA5E7CD-6495-4800-A62A-62DE90B94DA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2">
              <a:extLst>
                <a:ext uri="{FF2B5EF4-FFF2-40B4-BE49-F238E27FC236}">
                  <a16:creationId xmlns:a16="http://schemas.microsoft.com/office/drawing/2014/main" id="{DA580C90-1918-4E4B-8DEB-86182F7212A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3">
              <a:extLst>
                <a:ext uri="{FF2B5EF4-FFF2-40B4-BE49-F238E27FC236}">
                  <a16:creationId xmlns:a16="http://schemas.microsoft.com/office/drawing/2014/main" id="{86D0C501-8B07-4BA0-88C6-1D35D948E1B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44">
              <a:extLst>
                <a:ext uri="{FF2B5EF4-FFF2-40B4-BE49-F238E27FC236}">
                  <a16:creationId xmlns:a16="http://schemas.microsoft.com/office/drawing/2014/main" id="{FA066134-FEC3-4982-9264-ED70A5F82CC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45">
              <a:extLst>
                <a:ext uri="{FF2B5EF4-FFF2-40B4-BE49-F238E27FC236}">
                  <a16:creationId xmlns:a16="http://schemas.microsoft.com/office/drawing/2014/main" id="{873209CD-1122-4A26-8317-3624C0AED10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46">
              <a:extLst>
                <a:ext uri="{FF2B5EF4-FFF2-40B4-BE49-F238E27FC236}">
                  <a16:creationId xmlns:a16="http://schemas.microsoft.com/office/drawing/2014/main" id="{179E624D-DCE3-436F-B1EE-959E6AE5B2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3" name="AutoShape 35">
            <a:extLst>
              <a:ext uri="{FF2B5EF4-FFF2-40B4-BE49-F238E27FC236}">
                <a16:creationId xmlns:a16="http://schemas.microsoft.com/office/drawing/2014/main" id="{70FA78A9-6F77-4386-A8FD-355F01A0B2B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Tree>
    <p:extLst>
      <p:ext uri="{BB962C8B-B14F-4D97-AF65-F5344CB8AC3E}">
        <p14:creationId xmlns:p14="http://schemas.microsoft.com/office/powerpoint/2010/main" val="116447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650"/>
                                        </p:tgtEl>
                                        <p:attrNameLst>
                                          <p:attrName>style.visibility</p:attrName>
                                        </p:attrNameLst>
                                      </p:cBhvr>
                                      <p:to>
                                        <p:strVal val="visible"/>
                                      </p:to>
                                    </p:set>
                                    <p:anim calcmode="lin" valueType="num">
                                      <p:cBhvr additive="base">
                                        <p:cTn id="7" dur="500" fill="hold"/>
                                        <p:tgtEl>
                                          <p:spTgt spid="27650"/>
                                        </p:tgtEl>
                                        <p:attrNameLst>
                                          <p:attrName>ppt_x</p:attrName>
                                        </p:attrNameLst>
                                      </p:cBhvr>
                                      <p:tavLst>
                                        <p:tav tm="0">
                                          <p:val>
                                            <p:strVal val="#ppt_x"/>
                                          </p:val>
                                        </p:tav>
                                        <p:tav tm="100000">
                                          <p:val>
                                            <p:strVal val="#ppt_x"/>
                                          </p:val>
                                        </p:tav>
                                      </p:tavLst>
                                    </p:anim>
                                    <p:anim calcmode="lin" valueType="num">
                                      <p:cBhvr additive="base">
                                        <p:cTn id="8" dur="500" fill="hold"/>
                                        <p:tgtEl>
                                          <p:spTgt spid="276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1+#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500" fill="hold"/>
                                        <p:tgtEl>
                                          <p:spTgt spid="33"/>
                                        </p:tgtEl>
                                        <p:attrNameLst>
                                          <p:attrName>ppt_x</p:attrName>
                                        </p:attrNameLst>
                                      </p:cBhvr>
                                      <p:tavLst>
                                        <p:tav tm="0">
                                          <p:val>
                                            <p:strVal val="0-#ppt_w/2"/>
                                          </p:val>
                                        </p:tav>
                                        <p:tav tm="100000">
                                          <p:val>
                                            <p:strVal val="#ppt_x"/>
                                          </p:val>
                                        </p:tav>
                                      </p:tavLst>
                                    </p:anim>
                                    <p:anim calcmode="lin" valueType="num">
                                      <p:cBhvr additive="base">
                                        <p:cTn id="2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0-#ppt_w/2"/>
                                          </p:val>
                                        </p:tav>
                                        <p:tav tm="100000">
                                          <p:val>
                                            <p:strVal val="#ppt_x"/>
                                          </p:val>
                                        </p:tav>
                                      </p:tavLst>
                                    </p:anim>
                                    <p:anim calcmode="lin" valueType="num">
                                      <p:cBhvr additive="base">
                                        <p:cTn id="30" dur="500" fill="hold"/>
                                        <p:tgtEl>
                                          <p:spTgt spid="34"/>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0-#ppt_w/2"/>
                                          </p:val>
                                        </p:tav>
                                        <p:tav tm="100000">
                                          <p:val>
                                            <p:strVal val="#ppt_x"/>
                                          </p:val>
                                        </p:tav>
                                      </p:tavLst>
                                    </p:anim>
                                    <p:anim calcmode="lin" valueType="num">
                                      <p:cBhvr additive="base">
                                        <p:cTn id="34" dur="500" fill="hold"/>
                                        <p:tgtEl>
                                          <p:spTgt spid="26"/>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anim calcmode="lin" valueType="num">
                                      <p:cBhvr additive="base">
                                        <p:cTn id="3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074"/>
                                        </p:tgtEl>
                                        <p:attrNameLst>
                                          <p:attrName>style.visibility</p:attrName>
                                        </p:attrNameLst>
                                      </p:cBhvr>
                                      <p:to>
                                        <p:strVal val="visible"/>
                                      </p:to>
                                    </p:set>
                                    <p:anim calcmode="lin" valueType="num">
                                      <p:cBhvr additive="base">
                                        <p:cTn id="43" dur="500" fill="hold"/>
                                        <p:tgtEl>
                                          <p:spTgt spid="3074"/>
                                        </p:tgtEl>
                                        <p:attrNameLst>
                                          <p:attrName>ppt_x</p:attrName>
                                        </p:attrNameLst>
                                      </p:cBhvr>
                                      <p:tavLst>
                                        <p:tav tm="0">
                                          <p:val>
                                            <p:strVal val="0-#ppt_w/2"/>
                                          </p:val>
                                        </p:tav>
                                        <p:tav tm="100000">
                                          <p:val>
                                            <p:strVal val="#ppt_x"/>
                                          </p:val>
                                        </p:tav>
                                      </p:tavLst>
                                    </p:anim>
                                    <p:anim calcmode="lin" valueType="num">
                                      <p:cBhvr additive="base">
                                        <p:cTn id="44"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4">
                                            <p:txEl>
                                              <p:pRg st="1" end="1"/>
                                            </p:txEl>
                                          </p:spTgt>
                                        </p:tgtEl>
                                        <p:attrNameLst>
                                          <p:attrName>style.visibility</p:attrName>
                                        </p:attrNameLst>
                                      </p:cBhvr>
                                      <p:to>
                                        <p:strVal val="visible"/>
                                      </p:to>
                                    </p:set>
                                    <p:anim calcmode="lin" valueType="num">
                                      <p:cBhvr additive="base">
                                        <p:cTn id="49"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4">
                                            <p:txEl>
                                              <p:pRg st="2" end="2"/>
                                            </p:txEl>
                                          </p:spTgt>
                                        </p:tgtEl>
                                        <p:attrNameLst>
                                          <p:attrName>style.visibility</p:attrName>
                                        </p:attrNameLst>
                                      </p:cBhvr>
                                      <p:to>
                                        <p:strVal val="visible"/>
                                      </p:to>
                                    </p:set>
                                    <p:anim calcmode="lin" valueType="num">
                                      <p:cBhvr additive="base">
                                        <p:cTn id="55"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4">
                                            <p:txEl>
                                              <p:pRg st="3" end="3"/>
                                            </p:txEl>
                                          </p:spTgt>
                                        </p:tgtEl>
                                        <p:attrNameLst>
                                          <p:attrName>style.visibility</p:attrName>
                                        </p:attrNameLst>
                                      </p:cBhvr>
                                      <p:to>
                                        <p:strVal val="visible"/>
                                      </p:to>
                                    </p:set>
                                    <p:anim calcmode="lin" valueType="num">
                                      <p:cBhvr additive="base">
                                        <p:cTn id="61"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4">
                                            <p:txEl>
                                              <p:pRg st="4" end="4"/>
                                            </p:txEl>
                                          </p:spTgt>
                                        </p:tgtEl>
                                        <p:attrNameLst>
                                          <p:attrName>style.visibility</p:attrName>
                                        </p:attrNameLst>
                                      </p:cBhvr>
                                      <p:to>
                                        <p:strVal val="visible"/>
                                      </p:to>
                                    </p:set>
                                    <p:anim calcmode="lin" valueType="num">
                                      <p:cBhvr additive="base">
                                        <p:cTn id="67" dur="500" fill="hold"/>
                                        <p:tgtEl>
                                          <p:spTgt spid="34">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fill="hold"/>
                                        <p:tgtEl>
                                          <p:spTgt spid="35"/>
                                        </p:tgtEl>
                                        <p:attrNameLst>
                                          <p:attrName>ppt_x</p:attrName>
                                        </p:attrNameLst>
                                      </p:cBhvr>
                                      <p:tavLst>
                                        <p:tav tm="0">
                                          <p:val>
                                            <p:strVal val="#ppt_x"/>
                                          </p:val>
                                        </p:tav>
                                        <p:tav tm="100000">
                                          <p:val>
                                            <p:strVal val="#ppt_x"/>
                                          </p:val>
                                        </p:tav>
                                      </p:tavLst>
                                    </p:anim>
                                    <p:anim calcmode="lin" valueType="num">
                                      <p:cBhvr additive="base">
                                        <p:cTn id="74" dur="500" fill="hold"/>
                                        <p:tgtEl>
                                          <p:spTgt spid="3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additive="base">
                                        <p:cTn id="77" dur="500" fill="hold"/>
                                        <p:tgtEl>
                                          <p:spTgt spid="53"/>
                                        </p:tgtEl>
                                        <p:attrNameLst>
                                          <p:attrName>ppt_x</p:attrName>
                                        </p:attrNameLst>
                                      </p:cBhvr>
                                      <p:tavLst>
                                        <p:tav tm="0">
                                          <p:val>
                                            <p:strVal val="#ppt_x"/>
                                          </p:val>
                                        </p:tav>
                                        <p:tav tm="100000">
                                          <p:val>
                                            <p:strVal val="#ppt_x"/>
                                          </p:val>
                                        </p:tav>
                                      </p:tavLst>
                                    </p:anim>
                                    <p:anim calcmode="lin" valueType="num">
                                      <p:cBhvr additive="base">
                                        <p:cTn id="78" dur="500" fill="hold"/>
                                        <p:tgtEl>
                                          <p:spTgt spid="53"/>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53">
                                            <p:txEl>
                                              <p:pRg st="0" end="0"/>
                                            </p:txEl>
                                          </p:spTgt>
                                        </p:tgtEl>
                                        <p:attrNameLst>
                                          <p:attrName>style.visibility</p:attrName>
                                        </p:attrNameLst>
                                      </p:cBhvr>
                                      <p:to>
                                        <p:strVal val="visible"/>
                                      </p:to>
                                    </p:set>
                                    <p:anim calcmode="lin" valueType="num">
                                      <p:cBhvr additive="base">
                                        <p:cTn id="81"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53">
                                            <p:txEl>
                                              <p:pRg st="1" end="1"/>
                                            </p:txEl>
                                          </p:spTgt>
                                        </p:tgtEl>
                                        <p:attrNameLst>
                                          <p:attrName>style.visibility</p:attrName>
                                        </p:attrNameLst>
                                      </p:cBhvr>
                                      <p:to>
                                        <p:strVal val="visible"/>
                                      </p:to>
                                    </p:set>
                                    <p:anim calcmode="lin" valueType="num">
                                      <p:cBhvr additive="base">
                                        <p:cTn id="85"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5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p:bldP spid="32" grpId="0"/>
      <p:bldP spid="33" grpId="0" animBg="1" autoUpdateAnimBg="0"/>
      <p:bldP spid="34" grpId="0" animBg="1" autoUpdateAnimBg="0"/>
      <p:bldP spid="2" grpId="0"/>
      <p:bldP spid="5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1"/>
          <p:cNvGrpSpPr>
            <a:grpSpLocks/>
          </p:cNvGrpSpPr>
          <p:nvPr/>
        </p:nvGrpSpPr>
        <p:grpSpPr bwMode="auto">
          <a:xfrm>
            <a:off x="6175375" y="333375"/>
            <a:ext cx="2357438" cy="2735263"/>
            <a:chOff x="1192368" y="3789040"/>
            <a:chExt cx="2357281" cy="2736304"/>
          </a:xfrm>
        </p:grpSpPr>
        <p:sp>
          <p:nvSpPr>
            <p:cNvPr id="12332" name="Rectangle 19"/>
            <p:cNvSpPr>
              <a:spLocks noChangeArrowheads="1"/>
            </p:cNvSpPr>
            <p:nvPr/>
          </p:nvSpPr>
          <p:spPr bwMode="auto">
            <a:xfrm>
              <a:off x="1192368" y="3789040"/>
              <a:ext cx="1208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2333"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334"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335"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2336"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2337"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12292" name="Group 46"/>
          <p:cNvGrpSpPr>
            <a:grpSpLocks/>
          </p:cNvGrpSpPr>
          <p:nvPr/>
        </p:nvGrpSpPr>
        <p:grpSpPr bwMode="auto">
          <a:xfrm>
            <a:off x="468313" y="188913"/>
            <a:ext cx="2355850" cy="2735262"/>
            <a:chOff x="1192368" y="3789040"/>
            <a:chExt cx="2357281" cy="2736304"/>
          </a:xfrm>
        </p:grpSpPr>
        <p:sp>
          <p:nvSpPr>
            <p:cNvPr id="12326" name="Rectangle 19"/>
            <p:cNvSpPr>
              <a:spLocks noChangeArrowheads="1"/>
            </p:cNvSpPr>
            <p:nvPr/>
          </p:nvSpPr>
          <p:spPr bwMode="auto">
            <a:xfrm>
              <a:off x="1192368" y="3789040"/>
              <a:ext cx="11599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2327"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328"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2329"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2330"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2331"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12293" name="Group 5"/>
          <p:cNvGrpSpPr>
            <a:grpSpLocks/>
          </p:cNvGrpSpPr>
          <p:nvPr/>
        </p:nvGrpSpPr>
        <p:grpSpPr bwMode="auto">
          <a:xfrm>
            <a:off x="107950" y="4679950"/>
            <a:ext cx="1447800" cy="2133600"/>
            <a:chOff x="2013" y="2206"/>
            <a:chExt cx="679" cy="1010"/>
          </a:xfrm>
        </p:grpSpPr>
        <p:sp>
          <p:nvSpPr>
            <p:cNvPr id="1231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312" name="Group 7"/>
            <p:cNvGrpSpPr>
              <a:grpSpLocks/>
            </p:cNvGrpSpPr>
            <p:nvPr/>
          </p:nvGrpSpPr>
          <p:grpSpPr bwMode="auto">
            <a:xfrm>
              <a:off x="2013" y="2206"/>
              <a:ext cx="339" cy="1010"/>
              <a:chOff x="240" y="2880"/>
              <a:chExt cx="339" cy="1010"/>
            </a:xfrm>
          </p:grpSpPr>
          <p:sp>
            <p:nvSpPr>
              <p:cNvPr id="1231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232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232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232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232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232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2111375" y="5583238"/>
            <a:ext cx="6121400" cy="719137"/>
          </a:xfrm>
          <a:prstGeom prst="wedgeRoundRectCallout">
            <a:avLst>
              <a:gd name="adj1" fmla="val -56977"/>
              <a:gd name="adj2" fmla="val -4273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dirty="0">
                <a:latin typeface="Times New Roman" pitchFamily="18" charset="0"/>
                <a:cs typeface="Times New Roman" pitchFamily="18" charset="0"/>
              </a:rPr>
              <a:t>We want machines that decide them.</a:t>
            </a:r>
          </a:p>
        </p:txBody>
      </p:sp>
      <p:grpSp>
        <p:nvGrpSpPr>
          <p:cNvPr id="5" name="Group 4"/>
          <p:cNvGrpSpPr>
            <a:grpSpLocks/>
          </p:cNvGrpSpPr>
          <p:nvPr/>
        </p:nvGrpSpPr>
        <p:grpSpPr bwMode="auto">
          <a:xfrm>
            <a:off x="5003800" y="3427413"/>
            <a:ext cx="4392613" cy="1157287"/>
            <a:chOff x="5004048" y="3427829"/>
            <a:chExt cx="4392488" cy="1156534"/>
          </a:xfrm>
        </p:grpSpPr>
        <p:grpSp>
          <p:nvGrpSpPr>
            <p:cNvPr id="12304" name="Group 2"/>
            <p:cNvGrpSpPr>
              <a:grpSpLocks/>
            </p:cNvGrpSpPr>
            <p:nvPr/>
          </p:nvGrpSpPr>
          <p:grpSpPr bwMode="auto">
            <a:xfrm>
              <a:off x="6366415" y="3427829"/>
              <a:ext cx="959888" cy="1156534"/>
              <a:chOff x="6357480" y="3212777"/>
              <a:chExt cx="1194641" cy="1707338"/>
            </a:xfrm>
          </p:grpSpPr>
          <p:pic>
            <p:nvPicPr>
              <p:cNvPr id="12309" name="Picture 35"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2310" name="Text Box 4"/>
              <p:cNvSpPr txBox="1">
                <a:spLocks noChangeArrowheads="1"/>
              </p:cNvSpPr>
              <p:nvPr/>
            </p:nvSpPr>
            <p:spPr bwMode="auto">
              <a:xfrm>
                <a:off x="6357480" y="4511194"/>
                <a:ext cx="1194641" cy="40892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accent2"/>
                    </a:solidFill>
                  </a:rPr>
                  <a:t>Alg</a:t>
                </a:r>
                <a:r>
                  <a:rPr lang="en-US" altLang="en-US" sz="1800" baseline="-25000">
                    <a:solidFill>
                      <a:schemeClr val="accent2"/>
                    </a:solidFill>
                  </a:rPr>
                  <a:t>harder</a:t>
                </a:r>
                <a:endParaRPr lang="en-US" altLang="en-US" sz="1800">
                  <a:solidFill>
                    <a:schemeClr val="accent2"/>
                  </a:solidFill>
                </a:endParaRPr>
              </a:p>
            </p:txBody>
          </p:sp>
        </p:grpSp>
        <p:cxnSp>
          <p:nvCxnSpPr>
            <p:cNvPr id="12305" name="Straight Arrow Connector 42"/>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2306" name="Straight Arrow Connector 45"/>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2307" name="Rectangle 70"/>
            <p:cNvSpPr>
              <a:spLocks noChangeArrowheads="1"/>
            </p:cNvSpPr>
            <p:nvPr/>
          </p:nvSpPr>
          <p:spPr bwMode="auto">
            <a:xfrm>
              <a:off x="7572960" y="3789040"/>
              <a:ext cx="18235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harder</a:t>
              </a:r>
              <a:r>
                <a:rPr lang="en-US" altLang="en-US" sz="2000" i="1">
                  <a:solidFill>
                    <a:schemeClr val="accent2"/>
                  </a:solidFill>
                  <a:sym typeface="Wingdings" pitchFamily="2" charset="2"/>
                </a:rPr>
                <a:t>(I</a:t>
              </a:r>
              <a:r>
                <a:rPr lang="en-US" altLang="en-US" sz="2000" baseline="-25000">
                  <a:solidFill>
                    <a:schemeClr val="accent2"/>
                  </a:solidFill>
                </a:rPr>
                <a:t>harder</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2308" name="Rectangle 71"/>
            <p:cNvSpPr>
              <a:spLocks noChangeArrowheads="1"/>
            </p:cNvSpPr>
            <p:nvPr/>
          </p:nvSpPr>
          <p:spPr bwMode="auto">
            <a:xfrm>
              <a:off x="5004048" y="3806041"/>
              <a:ext cx="977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rPr>
                <a:t>harder</a:t>
              </a:r>
              <a:endParaRPr lang="en-US" altLang="en-US" sz="2000" i="1" baseline="30000">
                <a:solidFill>
                  <a:schemeClr val="accent2"/>
                </a:solidFill>
                <a:sym typeface="Wingdings" pitchFamily="2" charset="2"/>
              </a:endParaRPr>
            </a:p>
          </p:txBody>
        </p:sp>
      </p:grpSp>
      <p:grpSp>
        <p:nvGrpSpPr>
          <p:cNvPr id="6" name="Group 5"/>
          <p:cNvGrpSpPr>
            <a:grpSpLocks/>
          </p:cNvGrpSpPr>
          <p:nvPr/>
        </p:nvGrpSpPr>
        <p:grpSpPr bwMode="auto">
          <a:xfrm>
            <a:off x="-180975" y="3427413"/>
            <a:ext cx="5122863" cy="1157287"/>
            <a:chOff x="-180528" y="3427829"/>
            <a:chExt cx="5122079" cy="1156534"/>
          </a:xfrm>
        </p:grpSpPr>
        <p:cxnSp>
          <p:nvCxnSpPr>
            <p:cNvPr id="12297" name="Straight Arrow Connector 76"/>
            <p:cNvCxnSpPr>
              <a:cxnSpLocks noChangeShapeType="1"/>
            </p:cNvCxnSpPr>
            <p:nvPr/>
          </p:nvCxnSpPr>
          <p:spPr bwMode="auto">
            <a:xfrm>
              <a:off x="2313626"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2298" name="Straight Arrow Connector 77"/>
            <p:cNvCxnSpPr>
              <a:cxnSpLocks noChangeShapeType="1"/>
            </p:cNvCxnSpPr>
            <p:nvPr/>
          </p:nvCxnSpPr>
          <p:spPr bwMode="auto">
            <a:xfrm>
              <a:off x="740856"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2299" name="Rectangle 78"/>
            <p:cNvSpPr>
              <a:spLocks noChangeArrowheads="1"/>
            </p:cNvSpPr>
            <p:nvPr/>
          </p:nvSpPr>
          <p:spPr bwMode="auto">
            <a:xfrm>
              <a:off x="2516587" y="3806041"/>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easier</a:t>
              </a:r>
              <a:r>
                <a:rPr lang="en-US" altLang="en-US" sz="2000" i="1">
                  <a:solidFill>
                    <a:schemeClr val="accent2"/>
                  </a:solidFill>
                  <a:sym typeface="Wingdings" pitchFamily="2" charset="2"/>
                </a:rPr>
                <a:t>(I</a:t>
              </a:r>
              <a:r>
                <a:rPr lang="en-US" altLang="en-US" sz="2000" baseline="-25000">
                  <a:solidFill>
                    <a:schemeClr val="accent2"/>
                  </a:solidFill>
                </a:rPr>
                <a:t>easier</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2300" name="Rectangle 79"/>
            <p:cNvSpPr>
              <a:spLocks noChangeArrowheads="1"/>
            </p:cNvSpPr>
            <p:nvPr/>
          </p:nvSpPr>
          <p:spPr bwMode="auto">
            <a:xfrm>
              <a:off x="-180528" y="3824228"/>
              <a:ext cx="1038105"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rPr>
                <a:t>easier</a:t>
              </a:r>
              <a:endParaRPr lang="en-US" altLang="en-US" sz="2000" i="1" baseline="30000">
                <a:solidFill>
                  <a:schemeClr val="accent2"/>
                </a:solidFill>
                <a:sym typeface="Wingdings" pitchFamily="2" charset="2"/>
              </a:endParaRPr>
            </a:p>
          </p:txBody>
        </p:sp>
        <p:grpSp>
          <p:nvGrpSpPr>
            <p:cNvPr id="12301" name="Group 83"/>
            <p:cNvGrpSpPr>
              <a:grpSpLocks/>
            </p:cNvGrpSpPr>
            <p:nvPr/>
          </p:nvGrpSpPr>
          <p:grpSpPr bwMode="auto">
            <a:xfrm>
              <a:off x="1187624" y="3427829"/>
              <a:ext cx="959888" cy="1156534"/>
              <a:chOff x="6357480" y="3212777"/>
              <a:chExt cx="1194641" cy="1707338"/>
            </a:xfrm>
          </p:grpSpPr>
          <p:pic>
            <p:nvPicPr>
              <p:cNvPr id="12302" name="Picture 84"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2303" name="Text Box 4"/>
              <p:cNvSpPr txBox="1">
                <a:spLocks noChangeArrowheads="1"/>
              </p:cNvSpPr>
              <p:nvPr/>
            </p:nvSpPr>
            <p:spPr bwMode="auto">
              <a:xfrm>
                <a:off x="6357480" y="4511194"/>
                <a:ext cx="1194641" cy="40892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accent2"/>
                    </a:solidFill>
                  </a:rPr>
                  <a:t>Alg</a:t>
                </a:r>
                <a:r>
                  <a:rPr lang="en-US" altLang="en-US" sz="1800" baseline="-25000">
                    <a:solidFill>
                      <a:schemeClr val="accent2"/>
                    </a:solidFill>
                  </a:rPr>
                  <a:t>easier</a:t>
                </a:r>
                <a:endParaRPr lang="en-US" altLang="en-US" sz="1800">
                  <a:solidFill>
                    <a:schemeClr val="accent2"/>
                  </a:solidFill>
                </a:endParaRPr>
              </a:p>
            </p:txBody>
          </p:sp>
        </p:grpSp>
      </p:grpSp>
      <p:sp>
        <p:nvSpPr>
          <p:cNvPr id="50" name="Rectangle 2">
            <a:extLst>
              <a:ext uri="{FF2B5EF4-FFF2-40B4-BE49-F238E27FC236}">
                <a16:creationId xmlns:a16="http://schemas.microsoft.com/office/drawing/2014/main" id="{E8B532AE-092E-4EFD-8C65-AF7B2C4D88D9}"/>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Text Box 3"/>
          <p:cNvSpPr txBox="1">
            <a:spLocks noChangeArrowheads="1"/>
          </p:cNvSpPr>
          <p:nvPr/>
        </p:nvSpPr>
        <p:spPr bwMode="auto">
          <a:xfrm>
            <a:off x="2527300" y="115888"/>
            <a:ext cx="4110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Context Free Grammars</a:t>
            </a:r>
          </a:p>
        </p:txBody>
      </p:sp>
      <p:sp>
        <p:nvSpPr>
          <p:cNvPr id="191491"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191492"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{&lt;G,I&gt;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“G”,“G'”</a:t>
            </a:r>
            <a:r>
              <a:rPr lang="en-US" altLang="en-US" sz="2400" dirty="0">
                <a:sym typeface="Symbol" pitchFamily="18" charset="2"/>
              </a:rPr>
              <a:t></a:t>
            </a:r>
            <a:r>
              <a:rPr lang="en-US" altLang="en-US" sz="2400" dirty="0"/>
              <a:t> | L(G) = L(G')}</a:t>
            </a:r>
          </a:p>
        </p:txBody>
      </p:sp>
      <p:sp>
        <p:nvSpPr>
          <p:cNvPr id="191493" name="Rectangle 18"/>
          <p:cNvSpPr>
            <a:spLocks noChangeArrowheads="1"/>
          </p:cNvSpPr>
          <p:nvPr/>
        </p:nvSpPr>
        <p:spPr bwMode="auto">
          <a:xfrm>
            <a:off x="179388" y="1417638"/>
            <a:ext cx="2025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Will prove: </a:t>
            </a:r>
          </a:p>
        </p:txBody>
      </p:sp>
      <p:sp>
        <p:nvSpPr>
          <p:cNvPr id="191494" name="Rectangle 20"/>
          <p:cNvSpPr>
            <a:spLocks noChangeArrowheads="1"/>
          </p:cNvSpPr>
          <p:nvPr/>
        </p:nvSpPr>
        <p:spPr bwMode="auto">
          <a:xfrm>
            <a:off x="1908175" y="5013325"/>
            <a:ext cx="4808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cs typeface="Times New Roman" pitchFamily="18" charset="0"/>
              </a:rPr>
              <a:t>≥</a:t>
            </a:r>
            <a:r>
              <a:rPr lang="en-US" altLang="en-US" sz="2400" baseline="-25000"/>
              <a:t>comp</a:t>
            </a:r>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191495" name="Text Box 6"/>
          <p:cNvSpPr txBox="1">
            <a:spLocks noChangeArrowheads="1"/>
          </p:cNvSpPr>
          <p:nvPr/>
        </p:nvSpPr>
        <p:spPr bwMode="auto">
          <a:xfrm>
            <a:off x="1239838" y="5661025"/>
            <a:ext cx="683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Hence, all are undecidable!</a:t>
            </a:r>
          </a:p>
        </p:txBody>
      </p:sp>
      <p:sp>
        <p:nvSpPr>
          <p:cNvPr id="191496" name="TextBox 8"/>
          <p:cNvSpPr txBox="1">
            <a:spLocks noChangeArrowheads="1"/>
          </p:cNvSpPr>
          <p:nvPr/>
        </p:nvSpPr>
        <p:spPr bwMode="auto">
          <a:xfrm>
            <a:off x="6084888" y="1844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
        <p:nvSpPr>
          <p:cNvPr id="191497" name="TextBox 9"/>
          <p:cNvSpPr txBox="1">
            <a:spLocks noChangeArrowheads="1"/>
          </p:cNvSpPr>
          <p:nvPr/>
        </p:nvSpPr>
        <p:spPr bwMode="auto">
          <a:xfrm>
            <a:off x="6075363" y="2222500"/>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91498" name="TextBox 10"/>
          <p:cNvSpPr txBox="1">
            <a:spLocks noChangeArrowheads="1"/>
          </p:cNvSpPr>
          <p:nvPr/>
        </p:nvSpPr>
        <p:spPr bwMode="auto">
          <a:xfrm>
            <a:off x="6084888" y="2606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 time</a:t>
            </a:r>
          </a:p>
        </p:txBody>
      </p:sp>
      <p:sp>
        <p:nvSpPr>
          <p:cNvPr id="12" name="TextBox 11"/>
          <p:cNvSpPr txBox="1">
            <a:spLocks noChangeArrowheads="1"/>
          </p:cNvSpPr>
          <p:nvPr/>
        </p:nvSpPr>
        <p:spPr bwMode="auto">
          <a:xfrm>
            <a:off x="6046788" y="2976563"/>
            <a:ext cx="1800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ext Box 3"/>
          <p:cNvSpPr txBox="1">
            <a:spLocks noChangeArrowheads="1"/>
          </p:cNvSpPr>
          <p:nvPr/>
        </p:nvSpPr>
        <p:spPr bwMode="auto">
          <a:xfrm>
            <a:off x="3338513" y="115888"/>
            <a:ext cx="2487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Game of Life</a:t>
            </a:r>
          </a:p>
        </p:txBody>
      </p:sp>
      <p:sp>
        <p:nvSpPr>
          <p:cNvPr id="192515" name="Rectangle 9"/>
          <p:cNvSpPr>
            <a:spLocks noChangeArrowheads="1"/>
          </p:cNvSpPr>
          <p:nvPr/>
        </p:nvSpPr>
        <p:spPr bwMode="auto">
          <a:xfrm>
            <a:off x="468313" y="620713"/>
            <a:ext cx="8675687"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Game of Life:</a:t>
            </a:r>
          </a:p>
          <a:p>
            <a:pPr lvl="1" algn="l">
              <a:buFont typeface="Arial" pitchFamily="34" charset="0"/>
              <a:buChar char="•"/>
            </a:pPr>
            <a:r>
              <a:rPr lang="en-CA" altLang="en-US"/>
              <a:t>Grid of square </a:t>
            </a:r>
            <a:r>
              <a:rPr lang="en-CA" altLang="en-US" i="1"/>
              <a:t>cells</a:t>
            </a:r>
            <a:r>
              <a:rPr lang="en-CA" altLang="en-US"/>
              <a:t>, each </a:t>
            </a:r>
            <a:r>
              <a:rPr lang="en-CA" altLang="en-US" i="1"/>
              <a:t>live</a:t>
            </a:r>
            <a:r>
              <a:rPr lang="en-CA" altLang="en-US"/>
              <a:t> or </a:t>
            </a:r>
            <a:r>
              <a:rPr lang="en-CA" altLang="en-US" i="1"/>
              <a:t>dead</a:t>
            </a:r>
            <a:r>
              <a:rPr lang="en-CA" altLang="en-US"/>
              <a:t>. </a:t>
            </a:r>
          </a:p>
          <a:p>
            <a:pPr lvl="1" algn="l">
              <a:buFont typeface="Arial" pitchFamily="34" charset="0"/>
              <a:buChar char="•"/>
            </a:pPr>
            <a:r>
              <a:rPr lang="en-CA" altLang="en-US"/>
              <a:t>The initial pattern is the </a:t>
            </a:r>
            <a:r>
              <a:rPr lang="en-CA" altLang="en-US" i="1"/>
              <a:t>seed</a:t>
            </a:r>
            <a:r>
              <a:rPr lang="en-CA" altLang="en-US"/>
              <a:t> of the system. </a:t>
            </a:r>
          </a:p>
          <a:p>
            <a:pPr lvl="1" algn="l">
              <a:buFont typeface="Arial" pitchFamily="34" charset="0"/>
              <a:buChar char="•"/>
            </a:pPr>
            <a:r>
              <a:rPr lang="en-CA" altLang="en-US"/>
              <a:t>At each step in time, </a:t>
            </a:r>
          </a:p>
          <a:p>
            <a:pPr lvl="2" algn="l">
              <a:buFont typeface="Arial" pitchFamily="34" charset="0"/>
              <a:buChar char="•"/>
            </a:pPr>
            <a:r>
              <a:rPr lang="en-CA" altLang="en-US"/>
              <a:t>every live cell</a:t>
            </a:r>
          </a:p>
          <a:p>
            <a:pPr lvl="3" algn="l">
              <a:buFont typeface="Arial" pitchFamily="34" charset="0"/>
              <a:buChar char="•"/>
            </a:pPr>
            <a:r>
              <a:rPr lang="en-CA" altLang="en-US"/>
              <a:t># live neighbours </a:t>
            </a:r>
            <a:r>
              <a:rPr lang="el-GR" altLang="en-US"/>
              <a:t>ϵ</a:t>
            </a:r>
            <a:r>
              <a:rPr lang="en-CA" altLang="en-US"/>
              <a:t> {2,3}   </a:t>
            </a:r>
            <a:r>
              <a:rPr lang="en-CA" altLang="en-US">
                <a:sym typeface="Wingdings" pitchFamily="2" charset="2"/>
              </a:rPr>
              <a:t>   dies</a:t>
            </a:r>
          </a:p>
          <a:p>
            <a:pPr lvl="2" algn="l">
              <a:buFont typeface="Arial" pitchFamily="34" charset="0"/>
              <a:buChar char="•"/>
            </a:pPr>
            <a:r>
              <a:rPr lang="en-CA" altLang="en-US"/>
              <a:t>every dead cell</a:t>
            </a:r>
          </a:p>
          <a:p>
            <a:pPr lvl="3" algn="l">
              <a:buFont typeface="Arial" pitchFamily="34" charset="0"/>
              <a:buChar char="•"/>
            </a:pPr>
            <a:r>
              <a:rPr lang="en-CA" altLang="en-US"/>
              <a:t># live neighbours = 3          </a:t>
            </a:r>
            <a:r>
              <a:rPr lang="en-CA" altLang="en-US">
                <a:sym typeface="Wingdings" pitchFamily="2" charset="2"/>
              </a:rPr>
              <a:t>   comes alive</a:t>
            </a:r>
          </a:p>
        </p:txBody>
      </p:sp>
      <p:cxnSp>
        <p:nvCxnSpPr>
          <p:cNvPr id="192516" name="Straight Connector 11"/>
          <p:cNvCxnSpPr>
            <a:cxnSpLocks noChangeShapeType="1"/>
          </p:cNvCxnSpPr>
          <p:nvPr/>
        </p:nvCxnSpPr>
        <p:spPr bwMode="auto">
          <a:xfrm rot="5400000" flipH="1" flipV="1">
            <a:off x="4565651" y="3008312"/>
            <a:ext cx="215900" cy="142875"/>
          </a:xfrm>
          <a:prstGeom prst="line">
            <a:avLst/>
          </a:prstGeom>
          <a:noFill/>
          <a:ln w="254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pic>
        <p:nvPicPr>
          <p:cNvPr id="16" name="Picture 2" descr="C:\Users\Jeff\Documents\jeff\4111\Conways_game_of_life_breeder_animation.gif"/>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211638" y="4329113"/>
            <a:ext cx="4762500" cy="241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5" descr="Game of life beehive.svg">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88" y="4398963"/>
            <a:ext cx="93345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8" descr="Game of life blinker.gif">
            <a:hlinkClick r:id="rId5"/>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192338" y="4418013"/>
            <a:ext cx="78105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9" descr="Game of life toad.gif">
            <a:hlinkClick r:id="rId7"/>
          </p:cNvPr>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179388" y="5300663"/>
            <a:ext cx="93345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0" descr="Game of life beacon.gif">
            <a:hlinkClick r:id="rId9"/>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1258888" y="5300663"/>
            <a:ext cx="93345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11" descr="Game of life pulsar.gif">
            <a:hlinkClick r:id="rId11"/>
          </p:cNvPr>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320925" y="5300663"/>
            <a:ext cx="1458913" cy="145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12" descr="Game of life animated glider.gif">
            <a:hlinkClick r:id="rId13"/>
          </p:cNvPr>
          <p:cNvPicPr>
            <a:picLocks noChangeAspect="1" noChangeArrowheads="1" noCrop="1"/>
          </p:cNvPicPr>
          <p:nvPr/>
        </p:nvPicPr>
        <p:blipFill>
          <a:blip r:embed="rId14">
            <a:extLst>
              <a:ext uri="{28A0092B-C50C-407E-A947-70E740481C1C}">
                <a14:useLocalDpi xmlns:a14="http://schemas.microsoft.com/office/drawing/2010/main" val="0"/>
              </a:ext>
            </a:extLst>
          </a:blip>
          <a:srcRect/>
          <a:stretch>
            <a:fillRect/>
          </a:stretch>
        </p:blipFill>
        <p:spPr bwMode="auto">
          <a:xfrm>
            <a:off x="1258888" y="4398963"/>
            <a:ext cx="8001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Text Box 3"/>
          <p:cNvSpPr txBox="1">
            <a:spLocks noChangeArrowheads="1"/>
          </p:cNvSpPr>
          <p:nvPr/>
        </p:nvSpPr>
        <p:spPr bwMode="auto">
          <a:xfrm>
            <a:off x="3338513" y="115888"/>
            <a:ext cx="2487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Game of Life</a:t>
            </a:r>
          </a:p>
        </p:txBody>
      </p:sp>
      <p:sp>
        <p:nvSpPr>
          <p:cNvPr id="193539" name="Rectangle 9"/>
          <p:cNvSpPr>
            <a:spLocks noChangeArrowheads="1"/>
          </p:cNvSpPr>
          <p:nvPr/>
        </p:nvSpPr>
        <p:spPr bwMode="auto">
          <a:xfrm>
            <a:off x="468313" y="620713"/>
            <a:ext cx="8675687"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Game of Life:</a:t>
            </a:r>
          </a:p>
          <a:p>
            <a:pPr lvl="1" algn="l">
              <a:buFont typeface="Arial" pitchFamily="34" charset="0"/>
              <a:buChar char="•"/>
            </a:pPr>
            <a:r>
              <a:rPr lang="en-CA" altLang="en-US"/>
              <a:t>Grid of square </a:t>
            </a:r>
            <a:r>
              <a:rPr lang="en-CA" altLang="en-US" i="1"/>
              <a:t>cells</a:t>
            </a:r>
            <a:r>
              <a:rPr lang="en-CA" altLang="en-US"/>
              <a:t>, each </a:t>
            </a:r>
            <a:r>
              <a:rPr lang="en-CA" altLang="en-US" i="1"/>
              <a:t>live</a:t>
            </a:r>
            <a:r>
              <a:rPr lang="en-CA" altLang="en-US"/>
              <a:t> or </a:t>
            </a:r>
            <a:r>
              <a:rPr lang="en-CA" altLang="en-US" i="1"/>
              <a:t>dead</a:t>
            </a:r>
            <a:r>
              <a:rPr lang="en-CA" altLang="en-US"/>
              <a:t>. </a:t>
            </a:r>
          </a:p>
          <a:p>
            <a:pPr lvl="1" algn="l">
              <a:buFont typeface="Arial" pitchFamily="34" charset="0"/>
              <a:buChar char="•"/>
            </a:pPr>
            <a:r>
              <a:rPr lang="en-CA" altLang="en-US"/>
              <a:t>The initial pattern is the </a:t>
            </a:r>
            <a:r>
              <a:rPr lang="en-CA" altLang="en-US" i="1"/>
              <a:t>seed</a:t>
            </a:r>
            <a:r>
              <a:rPr lang="en-CA" altLang="en-US"/>
              <a:t> of the system. </a:t>
            </a:r>
          </a:p>
          <a:p>
            <a:pPr lvl="1" algn="l">
              <a:buFont typeface="Arial" pitchFamily="34" charset="0"/>
              <a:buChar char="•"/>
            </a:pPr>
            <a:r>
              <a:rPr lang="en-CA" altLang="en-US"/>
              <a:t>At each step in time, </a:t>
            </a:r>
          </a:p>
          <a:p>
            <a:pPr lvl="2" algn="l">
              <a:buFont typeface="Arial" pitchFamily="34" charset="0"/>
              <a:buChar char="•"/>
            </a:pPr>
            <a:r>
              <a:rPr lang="en-CA" altLang="en-US"/>
              <a:t>every live cell</a:t>
            </a:r>
          </a:p>
          <a:p>
            <a:pPr lvl="3" algn="l">
              <a:buFont typeface="Arial" pitchFamily="34" charset="0"/>
              <a:buChar char="•"/>
            </a:pPr>
            <a:r>
              <a:rPr lang="en-CA" altLang="en-US"/>
              <a:t># live neighbours </a:t>
            </a:r>
            <a:r>
              <a:rPr lang="el-GR" altLang="en-US"/>
              <a:t>ϵ</a:t>
            </a:r>
            <a:r>
              <a:rPr lang="en-CA" altLang="en-US"/>
              <a:t> {2,3}   </a:t>
            </a:r>
            <a:r>
              <a:rPr lang="en-CA" altLang="en-US">
                <a:sym typeface="Wingdings" pitchFamily="2" charset="2"/>
              </a:rPr>
              <a:t>   dies</a:t>
            </a:r>
          </a:p>
          <a:p>
            <a:pPr lvl="2" algn="l">
              <a:buFont typeface="Arial" pitchFamily="34" charset="0"/>
              <a:buChar char="•"/>
            </a:pPr>
            <a:r>
              <a:rPr lang="en-CA" altLang="en-US"/>
              <a:t>every dead cell</a:t>
            </a:r>
          </a:p>
          <a:p>
            <a:pPr lvl="3" algn="l">
              <a:buFont typeface="Arial" pitchFamily="34" charset="0"/>
              <a:buChar char="•"/>
            </a:pPr>
            <a:r>
              <a:rPr lang="en-CA" altLang="en-US"/>
              <a:t># live neighbours = 3          </a:t>
            </a:r>
            <a:r>
              <a:rPr lang="en-CA" altLang="en-US">
                <a:sym typeface="Wingdings" pitchFamily="2" charset="2"/>
              </a:rPr>
              <a:t>   comes alive</a:t>
            </a:r>
          </a:p>
        </p:txBody>
      </p:sp>
      <p:cxnSp>
        <p:nvCxnSpPr>
          <p:cNvPr id="193540" name="Straight Connector 11"/>
          <p:cNvCxnSpPr>
            <a:cxnSpLocks noChangeShapeType="1"/>
          </p:cNvCxnSpPr>
          <p:nvPr/>
        </p:nvCxnSpPr>
        <p:spPr bwMode="auto">
          <a:xfrm rot="5400000" flipH="1" flipV="1">
            <a:off x="4565651" y="3008312"/>
            <a:ext cx="215900" cy="142875"/>
          </a:xfrm>
          <a:prstGeom prst="line">
            <a:avLst/>
          </a:prstGeom>
          <a:noFill/>
          <a:ln w="254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 name="Rectangle 12"/>
          <p:cNvSpPr>
            <a:spLocks noChangeArrowheads="1"/>
          </p:cNvSpPr>
          <p:nvPr/>
        </p:nvSpPr>
        <p:spPr bwMode="auto">
          <a:xfrm>
            <a:off x="468313" y="4292600"/>
            <a:ext cx="532765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Life Problem:</a:t>
            </a:r>
          </a:p>
          <a:p>
            <a:pPr lvl="1" algn="l">
              <a:buFontTx/>
              <a:buChar char="•"/>
            </a:pPr>
            <a:r>
              <a:rPr lang="en-US" altLang="en-US">
                <a:cs typeface="Times New Roman" pitchFamily="18" charset="0"/>
              </a:rPr>
              <a:t>Input: An initial configuration </a:t>
            </a:r>
          </a:p>
          <a:p>
            <a:pPr lvl="1" algn="l">
              <a:buFontTx/>
              <a:buChar char="•"/>
            </a:pPr>
            <a:r>
              <a:rPr lang="en-US" altLang="en-US">
                <a:cs typeface="Times New Roman" pitchFamily="18" charset="0"/>
              </a:rPr>
              <a:t>Output: Does it go on forever?</a:t>
            </a:r>
          </a:p>
        </p:txBody>
      </p:sp>
      <p:sp>
        <p:nvSpPr>
          <p:cNvPr id="14" name="Rectangle 13"/>
          <p:cNvSpPr>
            <a:spLocks noChangeArrowheads="1"/>
          </p:cNvSpPr>
          <p:nvPr/>
        </p:nvSpPr>
        <p:spPr bwMode="auto">
          <a:xfrm>
            <a:off x="395288" y="5713413"/>
            <a:ext cx="5329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Undecidable!</a:t>
            </a:r>
          </a:p>
        </p:txBody>
      </p:sp>
      <p:sp>
        <p:nvSpPr>
          <p:cNvPr id="15" name="Rectangle 14"/>
          <p:cNvSpPr>
            <a:spLocks noChangeArrowheads="1"/>
          </p:cNvSpPr>
          <p:nvPr/>
        </p:nvSpPr>
        <p:spPr bwMode="auto">
          <a:xfrm>
            <a:off x="395288" y="6165850"/>
            <a:ext cx="53292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I would love to see the proof.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ext Box 3"/>
          <p:cNvSpPr txBox="1">
            <a:spLocks noChangeArrowheads="1"/>
          </p:cNvSpPr>
          <p:nvPr/>
        </p:nvSpPr>
        <p:spPr bwMode="auto">
          <a:xfrm>
            <a:off x="2706688" y="115888"/>
            <a:ext cx="3751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Hilbert’s 10</a:t>
            </a:r>
            <a:r>
              <a:rPr lang="en-US" altLang="en-US" baseline="30000" dirty="0">
                <a:solidFill>
                  <a:schemeClr val="tx2"/>
                </a:solidFill>
              </a:rPr>
              <a:t>th</a:t>
            </a:r>
            <a:r>
              <a:rPr lang="en-US" altLang="en-US" dirty="0">
                <a:solidFill>
                  <a:schemeClr val="tx2"/>
                </a:solidFill>
              </a:rPr>
              <a:t> Problem</a:t>
            </a:r>
          </a:p>
        </p:txBody>
      </p:sp>
      <p:sp>
        <p:nvSpPr>
          <p:cNvPr id="8" name="Rectangle 7"/>
          <p:cNvSpPr>
            <a:spLocks noChangeArrowheads="1"/>
          </p:cNvSpPr>
          <p:nvPr/>
        </p:nvSpPr>
        <p:spPr bwMode="auto">
          <a:xfrm>
            <a:off x="611188" y="2060575"/>
            <a:ext cx="7561262"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dirty="0">
                <a:cs typeface="Times New Roman" pitchFamily="18" charset="0"/>
              </a:rPr>
              <a:t>Input: a multi-variate polynomial </a:t>
            </a:r>
          </a:p>
          <a:p>
            <a:pPr lvl="1" algn="l">
              <a:buFontTx/>
              <a:buChar char="•"/>
            </a:pPr>
            <a:r>
              <a:rPr lang="en-US" altLang="en-US" i="1" dirty="0">
                <a:solidFill>
                  <a:schemeClr val="accent2"/>
                </a:solidFill>
                <a:cs typeface="Times New Roman" pitchFamily="18" charset="0"/>
              </a:rPr>
              <a:t>2x</a:t>
            </a:r>
            <a:r>
              <a:rPr lang="en-US" altLang="en-US" i="1" baseline="30000" dirty="0">
                <a:solidFill>
                  <a:schemeClr val="accent2"/>
                </a:solidFill>
                <a:cs typeface="Times New Roman" pitchFamily="18" charset="0"/>
              </a:rPr>
              <a:t>2</a:t>
            </a:r>
            <a:r>
              <a:rPr lang="en-US" altLang="en-US" i="1" dirty="0">
                <a:solidFill>
                  <a:schemeClr val="accent2"/>
                </a:solidFill>
                <a:cs typeface="Times New Roman" pitchFamily="18" charset="0"/>
              </a:rPr>
              <a:t>y</a:t>
            </a:r>
            <a:r>
              <a:rPr lang="en-US" altLang="en-US" i="1" baseline="30000" dirty="0">
                <a:solidFill>
                  <a:schemeClr val="accent2"/>
                </a:solidFill>
                <a:cs typeface="Times New Roman" pitchFamily="18" charset="0"/>
              </a:rPr>
              <a:t>8</a:t>
            </a:r>
            <a:r>
              <a:rPr lang="en-US" altLang="en-US" i="1" dirty="0">
                <a:solidFill>
                  <a:schemeClr val="accent2"/>
                </a:solidFill>
                <a:cs typeface="Times New Roman" pitchFamily="18" charset="0"/>
              </a:rPr>
              <a:t>z</a:t>
            </a:r>
            <a:r>
              <a:rPr lang="en-US" altLang="en-US" i="1" baseline="30000" dirty="0">
                <a:solidFill>
                  <a:schemeClr val="accent2"/>
                </a:solidFill>
                <a:cs typeface="Times New Roman" pitchFamily="18" charset="0"/>
              </a:rPr>
              <a:t>3</a:t>
            </a:r>
            <a:r>
              <a:rPr lang="en-US" altLang="en-US" i="1" dirty="0">
                <a:solidFill>
                  <a:schemeClr val="accent2"/>
                </a:solidFill>
                <a:cs typeface="Times New Roman" pitchFamily="18" charset="0"/>
              </a:rPr>
              <a:t>  + 7x</a:t>
            </a:r>
            <a:r>
              <a:rPr lang="en-US" altLang="en-US" i="1" baseline="30000" dirty="0">
                <a:solidFill>
                  <a:schemeClr val="accent2"/>
                </a:solidFill>
                <a:cs typeface="Times New Roman" pitchFamily="18" charset="0"/>
              </a:rPr>
              <a:t>3</a:t>
            </a:r>
            <a:r>
              <a:rPr lang="en-US" altLang="en-US" i="1" dirty="0">
                <a:solidFill>
                  <a:schemeClr val="accent2"/>
                </a:solidFill>
                <a:cs typeface="Times New Roman" pitchFamily="18" charset="0"/>
              </a:rPr>
              <a:t>y</a:t>
            </a:r>
            <a:r>
              <a:rPr lang="en-US" altLang="en-US" i="1" baseline="30000" dirty="0">
                <a:solidFill>
                  <a:schemeClr val="accent2"/>
                </a:solidFill>
                <a:cs typeface="Times New Roman" pitchFamily="18" charset="0"/>
              </a:rPr>
              <a:t>2</a:t>
            </a:r>
            <a:r>
              <a:rPr lang="en-US" altLang="en-US" i="1" dirty="0">
                <a:solidFill>
                  <a:schemeClr val="accent2"/>
                </a:solidFill>
                <a:cs typeface="Times New Roman" pitchFamily="18" charset="0"/>
              </a:rPr>
              <a:t> - 8x</a:t>
            </a:r>
            <a:r>
              <a:rPr lang="en-US" altLang="en-US" i="1" baseline="30000" dirty="0">
                <a:solidFill>
                  <a:schemeClr val="accent2"/>
                </a:solidFill>
                <a:cs typeface="Times New Roman" pitchFamily="18" charset="0"/>
              </a:rPr>
              <a:t>4</a:t>
            </a:r>
            <a:r>
              <a:rPr lang="en-US" altLang="en-US" i="1" dirty="0">
                <a:solidFill>
                  <a:schemeClr val="accent2"/>
                </a:solidFill>
                <a:cs typeface="Times New Roman" pitchFamily="18" charset="0"/>
              </a:rPr>
              <a:t>y</a:t>
            </a:r>
            <a:r>
              <a:rPr lang="en-US" altLang="en-US" i="1" baseline="30000" dirty="0">
                <a:solidFill>
                  <a:schemeClr val="accent2"/>
                </a:solidFill>
                <a:cs typeface="Times New Roman" pitchFamily="18" charset="0"/>
              </a:rPr>
              <a:t>2</a:t>
            </a:r>
            <a:r>
              <a:rPr lang="en-US" altLang="en-US" i="1" dirty="0">
                <a:solidFill>
                  <a:schemeClr val="accent2"/>
                </a:solidFill>
                <a:cs typeface="Times New Roman" pitchFamily="18" charset="0"/>
              </a:rPr>
              <a:t>z</a:t>
            </a:r>
            <a:r>
              <a:rPr lang="en-US" altLang="en-US" i="1" baseline="30000" dirty="0">
                <a:solidFill>
                  <a:schemeClr val="accent2"/>
                </a:solidFill>
                <a:cs typeface="Times New Roman" pitchFamily="18" charset="0"/>
              </a:rPr>
              <a:t>5</a:t>
            </a:r>
            <a:r>
              <a:rPr lang="en-US" altLang="en-US" i="1" dirty="0">
                <a:solidFill>
                  <a:schemeClr val="accent2"/>
                </a:solidFill>
                <a:cs typeface="Times New Roman" pitchFamily="18" charset="0"/>
              </a:rPr>
              <a:t>  = 0</a:t>
            </a:r>
            <a:endParaRPr lang="en-US" altLang="en-US" i="1" baseline="30000" dirty="0">
              <a:solidFill>
                <a:schemeClr val="accent2"/>
              </a:solidFill>
              <a:cs typeface="Times New Roman" pitchFamily="18" charset="0"/>
            </a:endParaRPr>
          </a:p>
          <a:p>
            <a:pPr algn="l">
              <a:buFontTx/>
              <a:buChar char="•"/>
            </a:pPr>
            <a:r>
              <a:rPr lang="en-US" altLang="en-US" dirty="0">
                <a:cs typeface="Times New Roman" pitchFamily="18" charset="0"/>
              </a:rPr>
              <a:t>Output: Does it have integer values giving zero?</a:t>
            </a:r>
          </a:p>
        </p:txBody>
      </p:sp>
      <p:sp>
        <p:nvSpPr>
          <p:cNvPr id="9" name="Rectangle 8"/>
          <p:cNvSpPr>
            <a:spLocks noChangeArrowheads="1"/>
          </p:cNvSpPr>
          <p:nvPr/>
        </p:nvSpPr>
        <p:spPr bwMode="auto">
          <a:xfrm>
            <a:off x="611188" y="3573463"/>
            <a:ext cx="53292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Undecidable!</a:t>
            </a:r>
          </a:p>
        </p:txBody>
      </p:sp>
      <p:sp>
        <p:nvSpPr>
          <p:cNvPr id="10" name="Rectangle 9"/>
          <p:cNvSpPr>
            <a:spLocks noChangeArrowheads="1"/>
          </p:cNvSpPr>
          <p:nvPr/>
        </p:nvSpPr>
        <p:spPr bwMode="auto">
          <a:xfrm>
            <a:off x="611188" y="4024313"/>
            <a:ext cx="7200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Proof not hard. Maybe we will cover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ext Box 3"/>
          <p:cNvSpPr txBox="1">
            <a:spLocks noChangeArrowheads="1"/>
          </p:cNvSpPr>
          <p:nvPr/>
        </p:nvSpPr>
        <p:spPr bwMode="auto">
          <a:xfrm>
            <a:off x="3603625" y="2997200"/>
            <a:ext cx="21320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3600">
                <a:solidFill>
                  <a:schemeClr val="tx2"/>
                </a:solidFill>
              </a:rPr>
              <a:t>The End</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Rectangle 3"/>
          <p:cNvSpPr>
            <a:spLocks noChangeArrowheads="1"/>
          </p:cNvSpPr>
          <p:nvPr/>
        </p:nvSpPr>
        <p:spPr bwMode="auto">
          <a:xfrm>
            <a:off x="2895600" y="500063"/>
            <a:ext cx="3492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easier</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harder</a:t>
            </a:r>
            <a:endParaRPr lang="en-US" altLang="en-US" sz="3200" i="1">
              <a:solidFill>
                <a:srgbClr val="FFC000"/>
              </a:solidFill>
            </a:endParaRPr>
          </a:p>
        </p:txBody>
      </p:sp>
      <p:grpSp>
        <p:nvGrpSpPr>
          <p:cNvPr id="13316" name="Group 1"/>
          <p:cNvGrpSpPr>
            <a:grpSpLocks/>
          </p:cNvGrpSpPr>
          <p:nvPr/>
        </p:nvGrpSpPr>
        <p:grpSpPr bwMode="auto">
          <a:xfrm>
            <a:off x="6175375" y="333375"/>
            <a:ext cx="2357438" cy="2735263"/>
            <a:chOff x="1192368" y="3789040"/>
            <a:chExt cx="2357281" cy="2736304"/>
          </a:xfrm>
        </p:grpSpPr>
        <p:sp>
          <p:nvSpPr>
            <p:cNvPr id="13361" name="Rectangle 19"/>
            <p:cNvSpPr>
              <a:spLocks noChangeArrowheads="1"/>
            </p:cNvSpPr>
            <p:nvPr/>
          </p:nvSpPr>
          <p:spPr bwMode="auto">
            <a:xfrm>
              <a:off x="1192368" y="3789040"/>
              <a:ext cx="1208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3362"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363"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364"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3365"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3366"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13317" name="Group 46"/>
          <p:cNvGrpSpPr>
            <a:grpSpLocks/>
          </p:cNvGrpSpPr>
          <p:nvPr/>
        </p:nvGrpSpPr>
        <p:grpSpPr bwMode="auto">
          <a:xfrm>
            <a:off x="468313" y="188913"/>
            <a:ext cx="2355850" cy="2735262"/>
            <a:chOff x="1192368" y="3789040"/>
            <a:chExt cx="2357281" cy="2736304"/>
          </a:xfrm>
        </p:grpSpPr>
        <p:sp>
          <p:nvSpPr>
            <p:cNvPr id="13355" name="Rectangle 19"/>
            <p:cNvSpPr>
              <a:spLocks noChangeArrowheads="1"/>
            </p:cNvSpPr>
            <p:nvPr/>
          </p:nvSpPr>
          <p:spPr bwMode="auto">
            <a:xfrm>
              <a:off x="1192368" y="3789040"/>
              <a:ext cx="11599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3356"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357"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3358"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3359"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3360"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13318" name="Group 5"/>
          <p:cNvGrpSpPr>
            <a:grpSpLocks/>
          </p:cNvGrpSpPr>
          <p:nvPr/>
        </p:nvGrpSpPr>
        <p:grpSpPr bwMode="auto">
          <a:xfrm>
            <a:off x="107950" y="4679950"/>
            <a:ext cx="1447800" cy="2133600"/>
            <a:chOff x="2013" y="2206"/>
            <a:chExt cx="679" cy="1010"/>
          </a:xfrm>
        </p:grpSpPr>
        <p:sp>
          <p:nvSpPr>
            <p:cNvPr id="1334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341" name="Group 7"/>
            <p:cNvGrpSpPr>
              <a:grpSpLocks/>
            </p:cNvGrpSpPr>
            <p:nvPr/>
          </p:nvGrpSpPr>
          <p:grpSpPr bwMode="auto">
            <a:xfrm>
              <a:off x="2013" y="2206"/>
              <a:ext cx="339" cy="1010"/>
              <a:chOff x="240" y="2880"/>
              <a:chExt cx="339" cy="1010"/>
            </a:xfrm>
          </p:grpSpPr>
          <p:sp>
            <p:nvSpPr>
              <p:cNvPr id="1334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5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5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5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5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335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763713" y="4243388"/>
            <a:ext cx="3600450" cy="1562100"/>
          </a:xfrm>
          <a:prstGeom prst="wedgeRoundRectCallout">
            <a:avLst>
              <a:gd name="adj1" fmla="val -64486"/>
              <a:gd name="adj2" fmla="val -699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How do their complexities/difficulties compare?</a:t>
            </a:r>
          </a:p>
        </p:txBody>
      </p:sp>
      <p:grpSp>
        <p:nvGrpSpPr>
          <p:cNvPr id="35" name="Group 34"/>
          <p:cNvGrpSpPr>
            <a:grpSpLocks/>
          </p:cNvGrpSpPr>
          <p:nvPr/>
        </p:nvGrpSpPr>
        <p:grpSpPr bwMode="auto">
          <a:xfrm>
            <a:off x="5922963" y="3562350"/>
            <a:ext cx="2825750" cy="3248025"/>
            <a:chOff x="4194183" y="264181"/>
            <a:chExt cx="5565085" cy="6546186"/>
          </a:xfrm>
        </p:grpSpPr>
        <p:grpSp>
          <p:nvGrpSpPr>
            <p:cNvPr id="13321" name="Group 2"/>
            <p:cNvGrpSpPr>
              <a:grpSpLocks/>
            </p:cNvGrpSpPr>
            <p:nvPr/>
          </p:nvGrpSpPr>
          <p:grpSpPr bwMode="auto">
            <a:xfrm>
              <a:off x="4953000" y="787400"/>
              <a:ext cx="4114801" cy="5918200"/>
              <a:chOff x="2400" y="528"/>
              <a:chExt cx="3312" cy="3728"/>
            </a:xfrm>
          </p:grpSpPr>
          <p:sp>
            <p:nvSpPr>
              <p:cNvPr id="83" name="Oval 3"/>
              <p:cNvSpPr>
                <a:spLocks noChangeArrowheads="1"/>
              </p:cNvSpPr>
              <p:nvPr/>
            </p:nvSpPr>
            <p:spPr bwMode="auto">
              <a:xfrm>
                <a:off x="2401" y="529"/>
                <a:ext cx="3312" cy="3727"/>
              </a:xfrm>
              <a:prstGeom prst="ellipse">
                <a:avLst/>
              </a:prstGeom>
              <a:noFill/>
              <a:ln w="38100" cap="sq">
                <a:solidFill>
                  <a:schemeClr val="hlink"/>
                </a:solidFill>
                <a:round/>
                <a:headEnd/>
                <a:tailEnd/>
              </a:ln>
              <a:effectLst/>
            </p:spPr>
            <p:txBody>
              <a:bodyPr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339" name="Text Box 4"/>
              <p:cNvSpPr txBox="1">
                <a:spLocks noChangeArrowheads="1"/>
              </p:cNvSpPr>
              <p:nvPr/>
            </p:nvSpPr>
            <p:spPr bwMode="auto">
              <a:xfrm>
                <a:off x="2551" y="528"/>
                <a:ext cx="29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r>
                  <a:rPr lang="en-US" altLang="en-US" sz="1600">
                    <a:solidFill>
                      <a:srgbClr val="FF5050"/>
                    </a:solidFill>
                    <a:latin typeface="Times New Roman" pitchFamily="18" charset="0"/>
                  </a:rPr>
                  <a:t>Computable/Decidable</a:t>
                </a:r>
              </a:p>
            </p:txBody>
          </p:sp>
        </p:grpSp>
        <p:grpSp>
          <p:nvGrpSpPr>
            <p:cNvPr id="13322" name="Group 6"/>
            <p:cNvGrpSpPr>
              <a:grpSpLocks/>
            </p:cNvGrpSpPr>
            <p:nvPr/>
          </p:nvGrpSpPr>
          <p:grpSpPr bwMode="auto">
            <a:xfrm>
              <a:off x="5000626" y="1830388"/>
              <a:ext cx="3902076" cy="4887912"/>
              <a:chOff x="2467" y="1153"/>
              <a:chExt cx="3141" cy="3079"/>
            </a:xfrm>
          </p:grpSpPr>
          <p:sp>
            <p:nvSpPr>
              <p:cNvPr id="81" name="Oval 7"/>
              <p:cNvSpPr>
                <a:spLocks noChangeArrowheads="1"/>
              </p:cNvSpPr>
              <p:nvPr/>
            </p:nvSpPr>
            <p:spPr bwMode="auto">
              <a:xfrm>
                <a:off x="2467" y="1253"/>
                <a:ext cx="3141" cy="2979"/>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337" name="Text Box 8"/>
              <p:cNvSpPr txBox="1">
                <a:spLocks noChangeArrowheads="1"/>
              </p:cNvSpPr>
              <p:nvPr/>
            </p:nvSpPr>
            <p:spPr bwMode="auto">
              <a:xfrm>
                <a:off x="3509" y="1153"/>
                <a:ext cx="108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r>
                  <a:rPr lang="en-US" altLang="en-US" sz="1600">
                    <a:solidFill>
                      <a:srgbClr val="66FF33"/>
                    </a:solidFill>
                    <a:latin typeface="Times New Roman" pitchFamily="18" charset="0"/>
                  </a:rPr>
                  <a:t>Exp</a:t>
                </a:r>
              </a:p>
            </p:txBody>
          </p:sp>
        </p:grpSp>
        <p:grpSp>
          <p:nvGrpSpPr>
            <p:cNvPr id="13323" name="Group 9"/>
            <p:cNvGrpSpPr>
              <a:grpSpLocks/>
            </p:cNvGrpSpPr>
            <p:nvPr/>
          </p:nvGrpSpPr>
          <p:grpSpPr bwMode="auto">
            <a:xfrm>
              <a:off x="6040438" y="4370388"/>
              <a:ext cx="1789112" cy="2386012"/>
              <a:chOff x="3304" y="2753"/>
              <a:chExt cx="1440" cy="1503"/>
            </a:xfrm>
          </p:grpSpPr>
          <p:sp>
            <p:nvSpPr>
              <p:cNvPr id="13334"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800">
                  <a:latin typeface="Times New Roman" pitchFamily="18" charset="0"/>
                </a:endParaRPr>
              </a:p>
            </p:txBody>
          </p:sp>
          <p:sp>
            <p:nvSpPr>
              <p:cNvPr id="13335" name="Text Box 11"/>
              <p:cNvSpPr txBox="1">
                <a:spLocks noChangeArrowheads="1"/>
              </p:cNvSpPr>
              <p:nvPr/>
            </p:nvSpPr>
            <p:spPr bwMode="auto">
              <a:xfrm>
                <a:off x="3459" y="2753"/>
                <a:ext cx="113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r>
                  <a:rPr lang="en-US" altLang="en-US" sz="1600">
                    <a:solidFill>
                      <a:srgbClr val="CC99FF"/>
                    </a:solidFill>
                    <a:latin typeface="Times New Roman" pitchFamily="18" charset="0"/>
                  </a:rPr>
                  <a:t>Poly</a:t>
                </a:r>
              </a:p>
            </p:txBody>
          </p:sp>
        </p:grpSp>
        <p:grpSp>
          <p:nvGrpSpPr>
            <p:cNvPr id="13324" name="Group 47"/>
            <p:cNvGrpSpPr>
              <a:grpSpLocks/>
            </p:cNvGrpSpPr>
            <p:nvPr/>
          </p:nvGrpSpPr>
          <p:grpSpPr bwMode="auto">
            <a:xfrm>
              <a:off x="5018088" y="3590925"/>
              <a:ext cx="4078001" cy="2962277"/>
              <a:chOff x="5017933" y="3591580"/>
              <a:chExt cx="4078255" cy="2961622"/>
            </a:xfrm>
          </p:grpSpPr>
          <p:sp>
            <p:nvSpPr>
              <p:cNvPr id="13330" name="Oval 24"/>
              <p:cNvSpPr>
                <a:spLocks noChangeArrowheads="1"/>
              </p:cNvSpPr>
              <p:nvPr/>
            </p:nvSpPr>
            <p:spPr bwMode="auto">
              <a:xfrm rot="2528719">
                <a:off x="5017933" y="4208656"/>
                <a:ext cx="3083440" cy="2344546"/>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CA" altLang="en-US" sz="2800">
                  <a:latin typeface="Times New Roman" pitchFamily="18" charset="0"/>
                </a:endParaRPr>
              </a:p>
            </p:txBody>
          </p:sp>
          <p:sp>
            <p:nvSpPr>
              <p:cNvPr id="13331" name="Text Box 25"/>
              <p:cNvSpPr txBox="1">
                <a:spLocks noChangeArrowheads="1"/>
              </p:cNvSpPr>
              <p:nvPr/>
            </p:nvSpPr>
            <p:spPr bwMode="auto">
              <a:xfrm>
                <a:off x="5236389" y="3597734"/>
                <a:ext cx="1237388" cy="518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r>
                  <a:rPr lang="en-US" altLang="en-US" sz="1600">
                    <a:solidFill>
                      <a:srgbClr val="00FFFF"/>
                    </a:solidFill>
                    <a:latin typeface="Times New Roman" pitchFamily="18" charset="0"/>
                  </a:rPr>
                  <a:t>NP</a:t>
                </a:r>
              </a:p>
            </p:txBody>
          </p:sp>
          <p:sp>
            <p:nvSpPr>
              <p:cNvPr id="13332" name="Oval 24"/>
              <p:cNvSpPr>
                <a:spLocks noChangeArrowheads="1"/>
              </p:cNvSpPr>
              <p:nvPr/>
            </p:nvSpPr>
            <p:spPr bwMode="auto">
              <a:xfrm rot="19071281" flipH="1">
                <a:off x="5791199" y="4208656"/>
                <a:ext cx="3083440" cy="2344546"/>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CA" altLang="en-US" sz="2800">
                  <a:latin typeface="Times New Roman" pitchFamily="18" charset="0"/>
                </a:endParaRPr>
              </a:p>
            </p:txBody>
          </p:sp>
          <p:sp>
            <p:nvSpPr>
              <p:cNvPr id="13333" name="Text Box 25"/>
              <p:cNvSpPr txBox="1">
                <a:spLocks noChangeArrowheads="1"/>
              </p:cNvSpPr>
              <p:nvPr/>
            </p:nvSpPr>
            <p:spPr bwMode="auto">
              <a:xfrm flipH="1">
                <a:off x="7391678" y="3591580"/>
                <a:ext cx="1704510" cy="518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r>
                  <a:rPr lang="en-US" altLang="en-US" sz="1600">
                    <a:solidFill>
                      <a:srgbClr val="00FFFF"/>
                    </a:solidFill>
                    <a:latin typeface="Times New Roman" pitchFamily="18" charset="0"/>
                  </a:rPr>
                  <a:t>Co-NP</a:t>
                </a:r>
              </a:p>
            </p:txBody>
          </p:sp>
        </p:grpSp>
        <p:grpSp>
          <p:nvGrpSpPr>
            <p:cNvPr id="13325" name="Group 45"/>
            <p:cNvGrpSpPr>
              <a:grpSpLocks/>
            </p:cNvGrpSpPr>
            <p:nvPr/>
          </p:nvGrpSpPr>
          <p:grpSpPr bwMode="auto">
            <a:xfrm>
              <a:off x="4194183" y="264181"/>
              <a:ext cx="5565085" cy="6546186"/>
              <a:chOff x="4194183" y="264181"/>
              <a:chExt cx="5565085" cy="6546186"/>
            </a:xfrm>
          </p:grpSpPr>
          <p:sp>
            <p:nvSpPr>
              <p:cNvPr id="13326" name="Oval 3"/>
              <p:cNvSpPr>
                <a:spLocks noChangeArrowheads="1"/>
              </p:cNvSpPr>
              <p:nvPr/>
            </p:nvSpPr>
            <p:spPr bwMode="auto">
              <a:xfrm rot="-909946">
                <a:off x="4353628" y="312695"/>
                <a:ext cx="4724399" cy="6497672"/>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27" name="Rectangle 2"/>
              <p:cNvSpPr>
                <a:spLocks noChangeArrowheads="1"/>
              </p:cNvSpPr>
              <p:nvPr/>
            </p:nvSpPr>
            <p:spPr bwMode="auto">
              <a:xfrm>
                <a:off x="4194183" y="264181"/>
                <a:ext cx="1978335" cy="519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1600">
                    <a:solidFill>
                      <a:srgbClr val="FF00FF"/>
                    </a:solidFill>
                    <a:latin typeface="Times New Roman" pitchFamily="18" charset="0"/>
                  </a:rPr>
                  <a:t>Recognizable</a:t>
                </a:r>
                <a:endParaRPr lang="en-US" altLang="en-US" sz="900">
                  <a:solidFill>
                    <a:srgbClr val="FF00FF"/>
                  </a:solidFill>
                  <a:latin typeface="Times New Roman" pitchFamily="18" charset="0"/>
                </a:endParaRPr>
              </a:p>
            </p:txBody>
          </p:sp>
          <p:sp>
            <p:nvSpPr>
              <p:cNvPr id="13328" name="Oval 3"/>
              <p:cNvSpPr>
                <a:spLocks noChangeArrowheads="1"/>
              </p:cNvSpPr>
              <p:nvPr/>
            </p:nvSpPr>
            <p:spPr bwMode="auto">
              <a:xfrm rot="909946" flipH="1">
                <a:off x="5034867" y="301991"/>
                <a:ext cx="4724401" cy="6497672"/>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3329" name="Rectangle 2"/>
              <p:cNvSpPr>
                <a:spLocks noChangeArrowheads="1"/>
              </p:cNvSpPr>
              <p:nvPr/>
            </p:nvSpPr>
            <p:spPr bwMode="auto">
              <a:xfrm>
                <a:off x="6698889" y="264181"/>
                <a:ext cx="2445429" cy="519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1600">
                    <a:solidFill>
                      <a:srgbClr val="FF00FF"/>
                    </a:solidFill>
                    <a:latin typeface="Times New Roman" pitchFamily="18" charset="0"/>
                  </a:rPr>
                  <a:t>Co-Recognizable</a:t>
                </a:r>
                <a:endParaRPr lang="en-US" altLang="en-US" sz="900">
                  <a:solidFill>
                    <a:srgbClr val="FF00FF"/>
                  </a:solidFill>
                  <a:latin typeface="Times New Roman" pitchFamily="18" charset="0"/>
                </a:endParaRPr>
              </a:p>
            </p:txBody>
          </p:sp>
        </p:grpSp>
      </p:grpSp>
      <p:sp>
        <p:nvSpPr>
          <p:cNvPr id="55" name="Rectangle 2">
            <a:extLst>
              <a:ext uri="{FF2B5EF4-FFF2-40B4-BE49-F238E27FC236}">
                <a16:creationId xmlns:a16="http://schemas.microsoft.com/office/drawing/2014/main" id="{493D5CEE-DEA4-45C4-8A70-5F6F3C602273}"/>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268"/>
                                        </p:tgtEl>
                                        <p:attrNameLst>
                                          <p:attrName>style.visibility</p:attrName>
                                        </p:attrNameLst>
                                      </p:cBhvr>
                                      <p:to>
                                        <p:strVal val="visible"/>
                                      </p:to>
                                    </p:set>
                                    <p:anim calcmode="lin" valueType="num">
                                      <p:cBhvr additive="base">
                                        <p:cTn id="7" dur="500" fill="hold"/>
                                        <p:tgtEl>
                                          <p:spTgt spid="11268"/>
                                        </p:tgtEl>
                                        <p:attrNameLst>
                                          <p:attrName>ppt_x</p:attrName>
                                        </p:attrNameLst>
                                      </p:cBhvr>
                                      <p:tavLst>
                                        <p:tav tm="0">
                                          <p:val>
                                            <p:strVal val="#ppt_x"/>
                                          </p:val>
                                        </p:tav>
                                        <p:tav tm="100000">
                                          <p:val>
                                            <p:strVal val="#ppt_x"/>
                                          </p:val>
                                        </p:tav>
                                      </p:tavLst>
                                    </p:anim>
                                    <p:anim calcmode="lin" valueType="num">
                                      <p:cBhvr additive="base">
                                        <p:cTn id="8" dur="500" fill="hold"/>
                                        <p:tgtEl>
                                          <p:spTgt spid="1126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500" fill="hold"/>
                                        <p:tgtEl>
                                          <p:spTgt spid="70"/>
                                        </p:tgtEl>
                                        <p:attrNameLst>
                                          <p:attrName>ppt_x</p:attrName>
                                        </p:attrNameLst>
                                      </p:cBhvr>
                                      <p:tavLst>
                                        <p:tav tm="0">
                                          <p:val>
                                            <p:strVal val="#ppt_x"/>
                                          </p:val>
                                        </p:tav>
                                        <p:tav tm="100000">
                                          <p:val>
                                            <p:strVal val="#ppt_x"/>
                                          </p:val>
                                        </p:tav>
                                      </p:tavLst>
                                    </p:anim>
                                    <p:anim calcmode="lin" valueType="num">
                                      <p:cBhvr additive="base">
                                        <p:cTn id="12" dur="500" fill="hold"/>
                                        <p:tgtEl>
                                          <p:spTgt spid="7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p:bldP spid="7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3"/>
          <p:cNvSpPr>
            <a:spLocks noChangeArrowheads="1"/>
          </p:cNvSpPr>
          <p:nvPr/>
        </p:nvSpPr>
        <p:spPr bwMode="auto">
          <a:xfrm>
            <a:off x="2895600" y="500063"/>
            <a:ext cx="3492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easier</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harder</a:t>
            </a:r>
            <a:endParaRPr lang="en-US" altLang="en-US" sz="3200" i="1">
              <a:solidFill>
                <a:srgbClr val="FFC000"/>
              </a:solidFill>
            </a:endParaRPr>
          </a:p>
        </p:txBody>
      </p:sp>
      <p:grpSp>
        <p:nvGrpSpPr>
          <p:cNvPr id="14340" name="Group 1"/>
          <p:cNvGrpSpPr>
            <a:grpSpLocks/>
          </p:cNvGrpSpPr>
          <p:nvPr/>
        </p:nvGrpSpPr>
        <p:grpSpPr bwMode="auto">
          <a:xfrm>
            <a:off x="6175375" y="333375"/>
            <a:ext cx="2357438" cy="2735263"/>
            <a:chOff x="1192368" y="3789040"/>
            <a:chExt cx="2357281" cy="2736304"/>
          </a:xfrm>
        </p:grpSpPr>
        <p:sp>
          <p:nvSpPr>
            <p:cNvPr id="14365" name="Rectangle 19"/>
            <p:cNvSpPr>
              <a:spLocks noChangeArrowheads="1"/>
            </p:cNvSpPr>
            <p:nvPr/>
          </p:nvSpPr>
          <p:spPr bwMode="auto">
            <a:xfrm>
              <a:off x="1192368" y="3789040"/>
              <a:ext cx="1208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4366"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4367"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4368"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4369"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4370"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14341" name="Group 46"/>
          <p:cNvGrpSpPr>
            <a:grpSpLocks/>
          </p:cNvGrpSpPr>
          <p:nvPr/>
        </p:nvGrpSpPr>
        <p:grpSpPr bwMode="auto">
          <a:xfrm>
            <a:off x="468313" y="188913"/>
            <a:ext cx="2355850" cy="2735262"/>
            <a:chOff x="1192368" y="3789040"/>
            <a:chExt cx="2357281" cy="2736304"/>
          </a:xfrm>
        </p:grpSpPr>
        <p:sp>
          <p:nvSpPr>
            <p:cNvPr id="14359" name="Rectangle 19"/>
            <p:cNvSpPr>
              <a:spLocks noChangeArrowheads="1"/>
            </p:cNvSpPr>
            <p:nvPr/>
          </p:nvSpPr>
          <p:spPr bwMode="auto">
            <a:xfrm>
              <a:off x="1192368" y="3789040"/>
              <a:ext cx="11599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4360"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4361"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4362"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4363"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4364"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14342" name="Group 5"/>
          <p:cNvGrpSpPr>
            <a:grpSpLocks/>
          </p:cNvGrpSpPr>
          <p:nvPr/>
        </p:nvGrpSpPr>
        <p:grpSpPr bwMode="auto">
          <a:xfrm>
            <a:off x="107950" y="4679950"/>
            <a:ext cx="1447800" cy="2133600"/>
            <a:chOff x="2013" y="2206"/>
            <a:chExt cx="679" cy="1010"/>
          </a:xfrm>
        </p:grpSpPr>
        <p:sp>
          <p:nvSpPr>
            <p:cNvPr id="1434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4345" name="Group 7"/>
            <p:cNvGrpSpPr>
              <a:grpSpLocks/>
            </p:cNvGrpSpPr>
            <p:nvPr/>
          </p:nvGrpSpPr>
          <p:grpSpPr bwMode="auto">
            <a:xfrm>
              <a:off x="2013" y="2206"/>
              <a:ext cx="339" cy="1010"/>
              <a:chOff x="240" y="2880"/>
              <a:chExt cx="339" cy="1010"/>
            </a:xfrm>
          </p:grpSpPr>
          <p:sp>
            <p:nvSpPr>
              <p:cNvPr id="1434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4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4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4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435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435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435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435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435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254125" y="3498850"/>
            <a:ext cx="7818438" cy="2954338"/>
          </a:xfrm>
          <a:prstGeom prst="wedgeRoundRectCallout">
            <a:avLst>
              <a:gd name="adj1" fmla="val -54046"/>
              <a:gd name="adj2" fmla="val 1252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r>
              <a:rPr lang="en-US" altLang="en-US" sz="2400">
                <a:latin typeface="Times New Roman" pitchFamily="18" charset="0"/>
                <a:cs typeface="Times New Roman" pitchFamily="18" charset="0"/>
              </a:rPr>
              <a:t>It is hard to prove problem is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harder</a:t>
            </a:r>
            <a:r>
              <a:rPr lang="en-US" altLang="en-US" sz="2400">
                <a:solidFill>
                  <a:srgbClr val="00FFCC"/>
                </a:solidFill>
                <a:latin typeface="Times New Roman" pitchFamily="18" charset="0"/>
                <a:cs typeface="Times New Roman" pitchFamily="18" charset="0"/>
              </a:rPr>
              <a:t> </a:t>
            </a:r>
            <a:r>
              <a:rPr lang="en-US" altLang="en-US" sz="2400">
                <a:latin typeface="Times New Roman" pitchFamily="18" charset="0"/>
                <a:cs typeface="Times New Roman" pitchFamily="18" charset="0"/>
              </a:rPr>
              <a:t>hard.</a:t>
            </a:r>
          </a:p>
          <a:p>
            <a:r>
              <a:rPr lang="en-US" altLang="en-US" sz="2400">
                <a:latin typeface="Times New Roman" pitchFamily="18" charset="0"/>
                <a:cs typeface="Times New Roman" pitchFamily="18" charset="0"/>
              </a:rPr>
              <a:t>It is easier to prove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easier</a:t>
            </a:r>
            <a:r>
              <a:rPr lang="en-US" altLang="en-US" sz="2400">
                <a:solidFill>
                  <a:srgbClr val="00FFCC"/>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easy.</a:t>
            </a:r>
          </a:p>
          <a:p>
            <a:pPr lvl="1"/>
            <a:r>
              <a:rPr lang="en-US" altLang="en-US" sz="2400">
                <a:latin typeface="Times New Roman" pitchFamily="18" charset="0"/>
                <a:cs typeface="Times New Roman" pitchFamily="18" charset="0"/>
              </a:rPr>
              <a:t>by design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chemeClr val="accent2"/>
                </a:solidFill>
                <a:latin typeface="Times New Roman" pitchFamily="18" charset="0"/>
                <a:cs typeface="Times New Roman" pitchFamily="18" charset="0"/>
              </a:rPr>
              <a:t>easier </a:t>
            </a:r>
            <a:r>
              <a:rPr lang="en-US" altLang="en-US" sz="2400">
                <a:latin typeface="Times New Roman" pitchFamily="18" charset="0"/>
                <a:cs typeface="Times New Roman" pitchFamily="18" charset="0"/>
              </a:rPr>
              <a:t>for it.</a:t>
            </a:r>
          </a:p>
          <a:p>
            <a:r>
              <a:rPr lang="en-US" altLang="en-US" sz="2400">
                <a:latin typeface="Times New Roman" pitchFamily="18" charset="0"/>
                <a:cs typeface="Times New Roman" pitchFamily="18" charset="0"/>
              </a:rPr>
              <a:t>But you only need to prove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easier</a:t>
            </a:r>
            <a:r>
              <a:rPr lang="en-US" altLang="en-US" sz="2400" i="1">
                <a:solidFill>
                  <a:schemeClr val="accent2"/>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at least as easy as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harder </a:t>
            </a:r>
            <a:r>
              <a:rPr lang="en-US" altLang="en-US" sz="2400" i="1">
                <a:solidFill>
                  <a:schemeClr val="accent2"/>
                </a:solidFill>
                <a:latin typeface="Times New Roman" pitchFamily="18" charset="0"/>
                <a:cs typeface="Times New Roman" pitchFamily="18" charset="0"/>
              </a:rPr>
              <a:t>.</a:t>
            </a:r>
          </a:p>
          <a:p>
            <a:pPr lvl="1"/>
            <a:r>
              <a:rPr lang="en-US" altLang="en-US" sz="2400">
                <a:latin typeface="Times New Roman" pitchFamily="18" charset="0"/>
                <a:cs typeface="Times New Roman" pitchFamily="18" charset="0"/>
              </a:rPr>
              <a:t>Pretend you have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chemeClr val="accent2"/>
                </a:solidFill>
                <a:latin typeface="Times New Roman" pitchFamily="18" charset="0"/>
                <a:cs typeface="Times New Roman" pitchFamily="18" charset="0"/>
              </a:rPr>
              <a:t>harder </a:t>
            </a:r>
            <a:r>
              <a:rPr lang="en-US" altLang="en-US" sz="2400" i="1">
                <a:solidFill>
                  <a:schemeClr val="accent2"/>
                </a:solidFill>
                <a:latin typeface="Times New Roman" pitchFamily="18" charset="0"/>
                <a:cs typeface="Times New Roman" pitchFamily="18" charset="0"/>
              </a:rPr>
              <a:t> </a:t>
            </a:r>
            <a:r>
              <a:rPr lang="en-US" altLang="en-US" sz="2400">
                <a:latin typeface="Times New Roman" pitchFamily="18" charset="0"/>
                <a:cs typeface="Times New Roman" pitchFamily="18" charset="0"/>
              </a:rPr>
              <a:t>for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harder</a:t>
            </a:r>
            <a:br>
              <a:rPr lang="en-US" altLang="en-US" sz="2400" i="1" baseline="-25000">
                <a:solidFill>
                  <a:schemeClr val="accent2"/>
                </a:solidFill>
                <a:latin typeface="Times New Roman" pitchFamily="18" charset="0"/>
                <a:cs typeface="Times New Roman" pitchFamily="18" charset="0"/>
              </a:rPr>
            </a:br>
            <a:r>
              <a:rPr lang="en-US" altLang="en-US" sz="2400">
                <a:latin typeface="Times New Roman" pitchFamily="18" charset="0"/>
                <a:cs typeface="Times New Roman" pitchFamily="18" charset="0"/>
              </a:rPr>
              <a:t>to use as a subroutine.</a:t>
            </a:r>
          </a:p>
        </p:txBody>
      </p:sp>
      <p:sp>
        <p:nvSpPr>
          <p:cNvPr id="35" name="Rectangle 2">
            <a:extLst>
              <a:ext uri="{FF2B5EF4-FFF2-40B4-BE49-F238E27FC236}">
                <a16:creationId xmlns:a16="http://schemas.microsoft.com/office/drawing/2014/main" id="{57431938-D8EA-46F9-9524-CEC96058D48A}"/>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0">
                                            <p:txEl>
                                              <p:pRg st="1" end="1"/>
                                            </p:txEl>
                                          </p:spTgt>
                                        </p:tgtEl>
                                        <p:attrNameLst>
                                          <p:attrName>style.visibility</p:attrName>
                                        </p:attrNameLst>
                                      </p:cBhvr>
                                      <p:to>
                                        <p:strVal val="visible"/>
                                      </p:to>
                                    </p:set>
                                    <p:anim calcmode="lin" valueType="num">
                                      <p:cBhvr additive="base">
                                        <p:cTn id="13" dur="500" fill="hold"/>
                                        <p:tgtEl>
                                          <p:spTgt spid="7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0">
                                            <p:txEl>
                                              <p:pRg st="2" end="2"/>
                                            </p:txEl>
                                          </p:spTgt>
                                        </p:tgtEl>
                                        <p:attrNameLst>
                                          <p:attrName>style.visibility</p:attrName>
                                        </p:attrNameLst>
                                      </p:cBhvr>
                                      <p:to>
                                        <p:strVal val="visible"/>
                                      </p:to>
                                    </p:set>
                                    <p:anim calcmode="lin" valueType="num">
                                      <p:cBhvr additive="base">
                                        <p:cTn id="19"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0">
                                            <p:txEl>
                                              <p:pRg st="3" end="3"/>
                                            </p:txEl>
                                          </p:spTgt>
                                        </p:tgtEl>
                                        <p:attrNameLst>
                                          <p:attrName>style.visibility</p:attrName>
                                        </p:attrNameLst>
                                      </p:cBhvr>
                                      <p:to>
                                        <p:strVal val="visible"/>
                                      </p:to>
                                    </p:set>
                                    <p:anim calcmode="lin" valueType="num">
                                      <p:cBhvr additive="base">
                                        <p:cTn id="25" dur="500" fill="hold"/>
                                        <p:tgtEl>
                                          <p:spTgt spid="7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0">
                                            <p:txEl>
                                              <p:pRg st="4" end="4"/>
                                            </p:txEl>
                                          </p:spTgt>
                                        </p:tgtEl>
                                        <p:attrNameLst>
                                          <p:attrName>style.visibility</p:attrName>
                                        </p:attrNameLst>
                                      </p:cBhvr>
                                      <p:to>
                                        <p:strVal val="visible"/>
                                      </p:to>
                                    </p:set>
                                    <p:anim calcmode="lin" valueType="num">
                                      <p:cBhvr additive="base">
                                        <p:cTn id="31"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0">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15364" name="Group 1"/>
          <p:cNvGrpSpPr>
            <a:grpSpLocks/>
          </p:cNvGrpSpPr>
          <p:nvPr/>
        </p:nvGrpSpPr>
        <p:grpSpPr bwMode="auto">
          <a:xfrm>
            <a:off x="6175375" y="333375"/>
            <a:ext cx="2357438" cy="2735263"/>
            <a:chOff x="1192368" y="3789040"/>
            <a:chExt cx="2357281" cy="2736304"/>
          </a:xfrm>
        </p:grpSpPr>
        <p:sp>
          <p:nvSpPr>
            <p:cNvPr id="15399"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5400"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401"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402"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5403"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5404"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grpSp>
        <p:nvGrpSpPr>
          <p:cNvPr id="15365" name="Group 46"/>
          <p:cNvGrpSpPr>
            <a:grpSpLocks/>
          </p:cNvGrpSpPr>
          <p:nvPr/>
        </p:nvGrpSpPr>
        <p:grpSpPr bwMode="auto">
          <a:xfrm>
            <a:off x="468313" y="188913"/>
            <a:ext cx="2355850" cy="2735262"/>
            <a:chOff x="1192368" y="3789040"/>
            <a:chExt cx="2357281" cy="2736304"/>
          </a:xfrm>
        </p:grpSpPr>
        <p:sp>
          <p:nvSpPr>
            <p:cNvPr id="15393"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5394"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395"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5396"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5397"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5398"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15366" name="Group 5"/>
          <p:cNvGrpSpPr>
            <a:grpSpLocks/>
          </p:cNvGrpSpPr>
          <p:nvPr/>
        </p:nvGrpSpPr>
        <p:grpSpPr bwMode="auto">
          <a:xfrm>
            <a:off x="107950" y="4679950"/>
            <a:ext cx="1447800" cy="2133600"/>
            <a:chOff x="2013" y="2206"/>
            <a:chExt cx="679" cy="1010"/>
          </a:xfrm>
        </p:grpSpPr>
        <p:sp>
          <p:nvSpPr>
            <p:cNvPr id="1537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379" name="Group 7"/>
            <p:cNvGrpSpPr>
              <a:grpSpLocks/>
            </p:cNvGrpSpPr>
            <p:nvPr/>
          </p:nvGrpSpPr>
          <p:grpSpPr bwMode="auto">
            <a:xfrm>
              <a:off x="2013" y="2206"/>
              <a:ext cx="339" cy="1010"/>
              <a:chOff x="240" y="2880"/>
              <a:chExt cx="339" cy="1010"/>
            </a:xfrm>
          </p:grpSpPr>
          <p:sp>
            <p:nvSpPr>
              <p:cNvPr id="1538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538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538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539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539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539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3" name="Group 2"/>
          <p:cNvGrpSpPr>
            <a:grpSpLocks/>
          </p:cNvGrpSpPr>
          <p:nvPr/>
        </p:nvGrpSpPr>
        <p:grpSpPr bwMode="auto">
          <a:xfrm>
            <a:off x="1692275" y="3213100"/>
            <a:ext cx="3013075" cy="3024188"/>
            <a:chOff x="1691680" y="3501008"/>
            <a:chExt cx="3013316" cy="3024336"/>
          </a:xfrm>
        </p:grpSpPr>
        <p:sp>
          <p:nvSpPr>
            <p:cNvPr id="15376" name="AutoShape 38"/>
            <p:cNvSpPr>
              <a:spLocks noChangeArrowheads="1"/>
            </p:cNvSpPr>
            <p:nvPr/>
          </p:nvSpPr>
          <p:spPr bwMode="auto">
            <a:xfrm>
              <a:off x="1691680" y="3501008"/>
              <a:ext cx="3013316" cy="3024336"/>
            </a:xfrm>
            <a:prstGeom prst="wedgeRoundRectCallout">
              <a:avLst>
                <a:gd name="adj1" fmla="val -62528"/>
                <a:gd name="adj2" fmla="val 2619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We often call the algorithm assumed to exist, an </a:t>
              </a:r>
              <a:r>
                <a:rPr lang="en-US" altLang="en-US" sz="2400">
                  <a:solidFill>
                    <a:schemeClr val="tx2"/>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a:t>
              </a:r>
            </a:p>
          </p:txBody>
        </p:sp>
        <p:pic>
          <p:nvPicPr>
            <p:cNvPr id="15377" name="Picture 2" descr="http://www.swordofthespirit.net/bulwark/mosesbush.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696" y="4831095"/>
              <a:ext cx="2686075" cy="1563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4" name="Group 73"/>
          <p:cNvGrpSpPr>
            <a:grpSpLocks/>
          </p:cNvGrpSpPr>
          <p:nvPr/>
        </p:nvGrpSpPr>
        <p:grpSpPr bwMode="auto">
          <a:xfrm>
            <a:off x="4932363" y="3427413"/>
            <a:ext cx="4464050" cy="1433512"/>
            <a:chOff x="5004048" y="3427828"/>
            <a:chExt cx="4464496" cy="1433533"/>
          </a:xfrm>
        </p:grpSpPr>
        <p:grpSp>
          <p:nvGrpSpPr>
            <p:cNvPr id="15369" name="Group 74"/>
            <p:cNvGrpSpPr>
              <a:grpSpLocks/>
            </p:cNvGrpSpPr>
            <p:nvPr/>
          </p:nvGrpSpPr>
          <p:grpSpPr bwMode="auto">
            <a:xfrm>
              <a:off x="6366415" y="3427828"/>
              <a:ext cx="959888" cy="1433533"/>
              <a:chOff x="6357480" y="3212777"/>
              <a:chExt cx="1194641" cy="2116259"/>
            </a:xfrm>
          </p:grpSpPr>
          <p:pic>
            <p:nvPicPr>
              <p:cNvPr id="15374" name="Picture 79" descr="C:\15299\lecture14\Z313.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5375"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15370" name="Straight Arrow Connector 75"/>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5371" name="Straight Arrow Connector 76"/>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5372" name="Rectangle 77"/>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5373" name="Rectangle 78"/>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45" name="Rectangle 2">
            <a:extLst>
              <a:ext uri="{FF2B5EF4-FFF2-40B4-BE49-F238E27FC236}">
                <a16:creationId xmlns:a16="http://schemas.microsoft.com/office/drawing/2014/main" id="{D73B4768-1DBD-4E11-BC8C-ED9F64DEB76E}"/>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ppt_x"/>
                                          </p:val>
                                        </p:tav>
                                        <p:tav tm="100000">
                                          <p:val>
                                            <p:strVal val="#ppt_x"/>
                                          </p:val>
                                        </p:tav>
                                      </p:tavLst>
                                    </p:anim>
                                    <p:anim calcmode="lin" valueType="num">
                                      <p:cBhvr additive="base">
                                        <p:cTn id="12"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16388" name="Group 1"/>
          <p:cNvGrpSpPr>
            <a:grpSpLocks/>
          </p:cNvGrpSpPr>
          <p:nvPr/>
        </p:nvGrpSpPr>
        <p:grpSpPr bwMode="auto">
          <a:xfrm>
            <a:off x="6175375" y="333375"/>
            <a:ext cx="2357438" cy="2735263"/>
            <a:chOff x="1192368" y="3789040"/>
            <a:chExt cx="2357281" cy="2736304"/>
          </a:xfrm>
        </p:grpSpPr>
        <p:sp>
          <p:nvSpPr>
            <p:cNvPr id="16430"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6431"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32" name="Oval 40"/>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33"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6434" name="Rectangle 43"/>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6435"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grpSp>
        <p:nvGrpSpPr>
          <p:cNvPr id="16389" name="Group 46"/>
          <p:cNvGrpSpPr>
            <a:grpSpLocks/>
          </p:cNvGrpSpPr>
          <p:nvPr/>
        </p:nvGrpSpPr>
        <p:grpSpPr bwMode="auto">
          <a:xfrm>
            <a:off x="468313" y="188913"/>
            <a:ext cx="2355850" cy="2735262"/>
            <a:chOff x="1192368" y="3789040"/>
            <a:chExt cx="2357281" cy="2736304"/>
          </a:xfrm>
        </p:grpSpPr>
        <p:sp>
          <p:nvSpPr>
            <p:cNvPr id="16424"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6425"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26" name="Oval 49"/>
            <p:cNvSpPr>
              <a:spLocks noChangeArrowheads="1"/>
            </p:cNvSpPr>
            <p:nvPr/>
          </p:nvSpPr>
          <p:spPr bwMode="auto">
            <a:xfrm>
              <a:off x="1813867" y="4669204"/>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6427"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6428" name="Rectangle 51"/>
            <p:cNvSpPr>
              <a:spLocks noChangeArrowheads="1"/>
            </p:cNvSpPr>
            <p:nvPr/>
          </p:nvSpPr>
          <p:spPr bwMode="auto">
            <a:xfrm>
              <a:off x="1547664" y="426347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6429" name="Rectangle 19"/>
            <p:cNvSpPr>
              <a:spLocks noChangeArrowheads="1"/>
            </p:cNvSpPr>
            <p:nvPr/>
          </p:nvSpPr>
          <p:spPr bwMode="auto">
            <a:xfrm>
              <a:off x="1939475" y="6070941"/>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16390" name="Group 5"/>
          <p:cNvGrpSpPr>
            <a:grpSpLocks/>
          </p:cNvGrpSpPr>
          <p:nvPr/>
        </p:nvGrpSpPr>
        <p:grpSpPr bwMode="auto">
          <a:xfrm>
            <a:off x="107950" y="4679950"/>
            <a:ext cx="1447800" cy="2133600"/>
            <a:chOff x="2013" y="2206"/>
            <a:chExt cx="679" cy="1010"/>
          </a:xfrm>
        </p:grpSpPr>
        <p:sp>
          <p:nvSpPr>
            <p:cNvPr id="1640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10" name="Group 7"/>
            <p:cNvGrpSpPr>
              <a:grpSpLocks/>
            </p:cNvGrpSpPr>
            <p:nvPr/>
          </p:nvGrpSpPr>
          <p:grpSpPr bwMode="auto">
            <a:xfrm>
              <a:off x="2013" y="2206"/>
              <a:ext cx="339" cy="1010"/>
              <a:chOff x="240" y="2880"/>
              <a:chExt cx="339" cy="1010"/>
            </a:xfrm>
          </p:grpSpPr>
          <p:sp>
            <p:nvSpPr>
              <p:cNvPr id="1641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641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642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642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642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642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5103813" cy="822325"/>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We use</a:t>
            </a:r>
            <a:r>
              <a:rPr lang="en-US" altLang="en-US" sz="2400">
                <a:solidFill>
                  <a:schemeClr val="accent2"/>
                </a:solidFill>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oracle </a:t>
            </a:r>
            <a:r>
              <a:rPr lang="en-US" altLang="en-US" sz="2400">
                <a:latin typeface="Times New Roman" pitchFamily="18" charset="0"/>
                <a:cs typeface="Times New Roman" pitchFamily="18" charset="0"/>
              </a:rPr>
              <a:t>as an subroutine</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in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 </a:t>
            </a:r>
            <a:r>
              <a:rPr lang="en-US" altLang="en-US" sz="2400">
                <a:latin typeface="Times New Roman" pitchFamily="18" charset="0"/>
                <a:cs typeface="Times New Roman" pitchFamily="18" charset="0"/>
              </a:rPr>
              <a:t>for solving </a:t>
            </a:r>
            <a:r>
              <a:rPr lang="en-US" altLang="en-US" sz="2400" i="1">
                <a:solidFill>
                  <a:schemeClr val="accent2"/>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alg</a:t>
            </a:r>
            <a:r>
              <a:rPr lang="en-US" altLang="en-US" sz="2400" i="1">
                <a:solidFill>
                  <a:srgbClr val="FFC000"/>
                </a:solidFill>
                <a:latin typeface="Times New Roman" pitchFamily="18" charset="0"/>
                <a:cs typeface="Times New Roman" pitchFamily="18" charset="0"/>
              </a:rPr>
              <a:t>.</a:t>
            </a:r>
            <a:r>
              <a:rPr lang="en-US" altLang="en-US" sz="2400" i="1">
                <a:latin typeface="Times New Roman" pitchFamily="18" charset="0"/>
                <a:cs typeface="Times New Roman" pitchFamily="18" charset="0"/>
              </a:rPr>
              <a:t> </a:t>
            </a:r>
          </a:p>
        </p:txBody>
      </p:sp>
      <p:grpSp>
        <p:nvGrpSpPr>
          <p:cNvPr id="16392" name="Group 76"/>
          <p:cNvGrpSpPr>
            <a:grpSpLocks/>
          </p:cNvGrpSpPr>
          <p:nvPr/>
        </p:nvGrpSpPr>
        <p:grpSpPr bwMode="auto">
          <a:xfrm>
            <a:off x="4932363" y="3427413"/>
            <a:ext cx="4464050" cy="1433512"/>
            <a:chOff x="5004048" y="3427828"/>
            <a:chExt cx="4464496" cy="1433533"/>
          </a:xfrm>
        </p:grpSpPr>
        <p:grpSp>
          <p:nvGrpSpPr>
            <p:cNvPr id="16402" name="Group 77"/>
            <p:cNvGrpSpPr>
              <a:grpSpLocks/>
            </p:cNvGrpSpPr>
            <p:nvPr/>
          </p:nvGrpSpPr>
          <p:grpSpPr bwMode="auto">
            <a:xfrm>
              <a:off x="6366415" y="3427828"/>
              <a:ext cx="959888" cy="1433533"/>
              <a:chOff x="6357480" y="3212777"/>
              <a:chExt cx="1194641" cy="2116259"/>
            </a:xfrm>
          </p:grpSpPr>
          <p:pic>
            <p:nvPicPr>
              <p:cNvPr id="16407"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6408"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16403"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6404"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6405" name="Rectangle 80"/>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6406" name="Rectangle 81"/>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grpSp>
        <p:nvGrpSpPr>
          <p:cNvPr id="6" name="Group 5"/>
          <p:cNvGrpSpPr>
            <a:grpSpLocks/>
          </p:cNvGrpSpPr>
          <p:nvPr/>
        </p:nvGrpSpPr>
        <p:grpSpPr bwMode="auto">
          <a:xfrm>
            <a:off x="34925" y="3209925"/>
            <a:ext cx="9901238" cy="2667000"/>
            <a:chOff x="35496" y="3210315"/>
            <a:chExt cx="9900733" cy="2666957"/>
          </a:xfrm>
        </p:grpSpPr>
        <p:grpSp>
          <p:nvGrpSpPr>
            <p:cNvPr id="16394" name="Group 4"/>
            <p:cNvGrpSpPr>
              <a:grpSpLocks/>
            </p:cNvGrpSpPr>
            <p:nvPr/>
          </p:nvGrpSpPr>
          <p:grpSpPr bwMode="auto">
            <a:xfrm>
              <a:off x="1115616" y="3210315"/>
              <a:ext cx="7953699" cy="2294126"/>
              <a:chOff x="1115616" y="3210315"/>
              <a:chExt cx="7953699" cy="2294126"/>
            </a:xfrm>
          </p:grpSpPr>
          <p:sp>
            <p:nvSpPr>
              <p:cNvPr id="16399" name="Rectangle 3"/>
              <p:cNvSpPr>
                <a:spLocks noChangeArrowheads="1"/>
              </p:cNvSpPr>
              <p:nvPr/>
            </p:nvSpPr>
            <p:spPr bwMode="auto">
              <a:xfrm>
                <a:off x="1121862" y="3236441"/>
                <a:ext cx="7947453" cy="2268000"/>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pic>
            <p:nvPicPr>
              <p:cNvPr id="16400" name="Picture 74"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6401" name="Text Box 4"/>
              <p:cNvSpPr txBox="1">
                <a:spLocks noChangeArrowheads="1"/>
              </p:cNvSpPr>
              <p:nvPr/>
            </p:nvSpPr>
            <p:spPr bwMode="auto">
              <a:xfrm>
                <a:off x="1115616" y="3210315"/>
                <a:ext cx="873993" cy="646331"/>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16395" name="Straight Arrow Connector 88"/>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6396" name="Straight Arrow Connector 89"/>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6397" name="Rectangle 90"/>
            <p:cNvSpPr>
              <a:spLocks noChangeArrowheads="1"/>
            </p:cNvSpPr>
            <p:nvPr/>
          </p:nvSpPr>
          <p:spPr bwMode="auto">
            <a:xfrm>
              <a:off x="7511265" y="5477162"/>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6398" name="Rectangle 91"/>
            <p:cNvSpPr>
              <a:spLocks noChangeArrowheads="1"/>
            </p:cNvSpPr>
            <p:nvPr/>
          </p:nvSpPr>
          <p:spPr bwMode="auto">
            <a:xfrm>
              <a:off x="35496" y="3861048"/>
              <a:ext cx="847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52" name="Rectangle 2">
            <a:extLst>
              <a:ext uri="{FF2B5EF4-FFF2-40B4-BE49-F238E27FC236}">
                <a16:creationId xmlns:a16="http://schemas.microsoft.com/office/drawing/2014/main" id="{A8DD1001-1DF6-4128-A745-1870CCD8C779}"/>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17412" name="Group 1"/>
          <p:cNvGrpSpPr>
            <a:grpSpLocks/>
          </p:cNvGrpSpPr>
          <p:nvPr/>
        </p:nvGrpSpPr>
        <p:grpSpPr bwMode="auto">
          <a:xfrm>
            <a:off x="6175375" y="333375"/>
            <a:ext cx="2357438" cy="2735263"/>
            <a:chOff x="1192368" y="3789040"/>
            <a:chExt cx="2357281" cy="2736304"/>
          </a:xfrm>
        </p:grpSpPr>
        <p:sp>
          <p:nvSpPr>
            <p:cNvPr id="17457"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7458"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7413" name="Group 46"/>
          <p:cNvGrpSpPr>
            <a:grpSpLocks/>
          </p:cNvGrpSpPr>
          <p:nvPr/>
        </p:nvGrpSpPr>
        <p:grpSpPr bwMode="auto">
          <a:xfrm>
            <a:off x="468313" y="188913"/>
            <a:ext cx="2355850" cy="2735262"/>
            <a:chOff x="1192368" y="3789040"/>
            <a:chExt cx="2357281" cy="2736304"/>
          </a:xfrm>
        </p:grpSpPr>
        <p:sp>
          <p:nvSpPr>
            <p:cNvPr id="17454"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7455"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7456"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p>
          </p:txBody>
        </p:sp>
      </p:grpSp>
      <p:grpSp>
        <p:nvGrpSpPr>
          <p:cNvPr id="17414" name="Group 5"/>
          <p:cNvGrpSpPr>
            <a:grpSpLocks/>
          </p:cNvGrpSpPr>
          <p:nvPr/>
        </p:nvGrpSpPr>
        <p:grpSpPr bwMode="auto">
          <a:xfrm>
            <a:off x="107950" y="4679950"/>
            <a:ext cx="1447800" cy="2133600"/>
            <a:chOff x="2013" y="2206"/>
            <a:chExt cx="679" cy="1010"/>
          </a:xfrm>
        </p:grpSpPr>
        <p:sp>
          <p:nvSpPr>
            <p:cNvPr id="1743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440" name="Group 7"/>
            <p:cNvGrpSpPr>
              <a:grpSpLocks/>
            </p:cNvGrpSpPr>
            <p:nvPr/>
          </p:nvGrpSpPr>
          <p:grpSpPr bwMode="auto">
            <a:xfrm>
              <a:off x="2013" y="2206"/>
              <a:ext cx="339" cy="1010"/>
              <a:chOff x="240" y="2880"/>
              <a:chExt cx="339" cy="1010"/>
            </a:xfrm>
          </p:grpSpPr>
          <p:sp>
            <p:nvSpPr>
              <p:cNvPr id="1744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744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745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745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745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745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4838700" cy="12271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i="1">
                <a:solidFill>
                  <a:srgbClr val="FFC000"/>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given an input </a:t>
            </a:r>
            <a:r>
              <a:rPr lang="en-US" altLang="en-US" sz="2400" i="1">
                <a:solidFill>
                  <a:schemeClr val="accent2"/>
                </a:solidFill>
                <a:latin typeface="Times New Roman" pitchFamily="18" charset="0"/>
                <a:cs typeface="Times New Roman" pitchFamily="18" charset="0"/>
              </a:rPr>
              <a:t>I</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17416" name="Group 76"/>
          <p:cNvGrpSpPr>
            <a:grpSpLocks/>
          </p:cNvGrpSpPr>
          <p:nvPr/>
        </p:nvGrpSpPr>
        <p:grpSpPr bwMode="auto">
          <a:xfrm>
            <a:off x="4932363" y="3427413"/>
            <a:ext cx="4464050" cy="1433512"/>
            <a:chOff x="5004048" y="3427828"/>
            <a:chExt cx="4464496" cy="1433533"/>
          </a:xfrm>
        </p:grpSpPr>
        <p:grpSp>
          <p:nvGrpSpPr>
            <p:cNvPr id="17432" name="Group 77"/>
            <p:cNvGrpSpPr>
              <a:grpSpLocks/>
            </p:cNvGrpSpPr>
            <p:nvPr/>
          </p:nvGrpSpPr>
          <p:grpSpPr bwMode="auto">
            <a:xfrm>
              <a:off x="6366415" y="3427828"/>
              <a:ext cx="959888" cy="1433533"/>
              <a:chOff x="6357480" y="3212777"/>
              <a:chExt cx="1194641" cy="2116259"/>
            </a:xfrm>
          </p:grpSpPr>
          <p:pic>
            <p:nvPicPr>
              <p:cNvPr id="17437"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7438"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17433"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7434"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7435" name="Rectangle 80"/>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7436" name="Rectangle 81"/>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71"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17418" name="Group 71"/>
          <p:cNvGrpSpPr>
            <a:grpSpLocks/>
          </p:cNvGrpSpPr>
          <p:nvPr/>
        </p:nvGrpSpPr>
        <p:grpSpPr bwMode="auto">
          <a:xfrm>
            <a:off x="34925" y="3209925"/>
            <a:ext cx="9901238" cy="2667000"/>
            <a:chOff x="35496" y="3210315"/>
            <a:chExt cx="9900733" cy="2666957"/>
          </a:xfrm>
        </p:grpSpPr>
        <p:grpSp>
          <p:nvGrpSpPr>
            <p:cNvPr id="17424" name="Group 72"/>
            <p:cNvGrpSpPr>
              <a:grpSpLocks/>
            </p:cNvGrpSpPr>
            <p:nvPr/>
          </p:nvGrpSpPr>
          <p:grpSpPr bwMode="auto">
            <a:xfrm>
              <a:off x="1115616" y="3210315"/>
              <a:ext cx="7953699" cy="2294126"/>
              <a:chOff x="1115616" y="3210315"/>
              <a:chExt cx="7953699" cy="2294126"/>
            </a:xfrm>
          </p:grpSpPr>
          <p:sp>
            <p:nvSpPr>
              <p:cNvPr id="17429" name="Rectangle 87"/>
              <p:cNvSpPr>
                <a:spLocks noChangeArrowheads="1"/>
              </p:cNvSpPr>
              <p:nvPr/>
            </p:nvSpPr>
            <p:spPr bwMode="auto">
              <a:xfrm>
                <a:off x="1121862" y="3236441"/>
                <a:ext cx="7947453" cy="2268000"/>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pic>
            <p:nvPicPr>
              <p:cNvPr id="17430"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7431" name="Text Box 4"/>
              <p:cNvSpPr txBox="1">
                <a:spLocks noChangeArrowheads="1"/>
              </p:cNvSpPr>
              <p:nvPr/>
            </p:nvSpPr>
            <p:spPr bwMode="auto">
              <a:xfrm>
                <a:off x="1115616" y="3210315"/>
                <a:ext cx="873993" cy="646331"/>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17425"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7426"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7427" name="Rectangle 85"/>
            <p:cNvSpPr>
              <a:spLocks noChangeArrowheads="1"/>
            </p:cNvSpPr>
            <p:nvPr/>
          </p:nvSpPr>
          <p:spPr bwMode="auto">
            <a:xfrm>
              <a:off x="7511265" y="5477162"/>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7428" name="Rectangle 86"/>
            <p:cNvSpPr>
              <a:spLocks noChangeArrowheads="1"/>
            </p:cNvSpPr>
            <p:nvPr/>
          </p:nvSpPr>
          <p:spPr bwMode="auto">
            <a:xfrm>
              <a:off x="35496" y="3861048"/>
              <a:ext cx="847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grpSp>
        <p:nvGrpSpPr>
          <p:cNvPr id="7" name="Group 6"/>
          <p:cNvGrpSpPr>
            <a:grpSpLocks/>
          </p:cNvGrpSpPr>
          <p:nvPr/>
        </p:nvGrpSpPr>
        <p:grpSpPr bwMode="auto">
          <a:xfrm>
            <a:off x="1841500" y="1157288"/>
            <a:ext cx="5343525" cy="658812"/>
            <a:chOff x="1841861" y="1156682"/>
            <a:chExt cx="5342709" cy="659055"/>
          </a:xfrm>
        </p:grpSpPr>
        <p:sp>
          <p:nvSpPr>
            <p:cNvPr id="17422" name="Rectangle 95"/>
            <p:cNvSpPr>
              <a:spLocks noChangeArrowheads="1"/>
            </p:cNvSpPr>
            <p:nvPr/>
          </p:nvSpPr>
          <p:spPr bwMode="auto">
            <a:xfrm>
              <a:off x="3458449" y="1156682"/>
              <a:ext cx="19056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17423" name="Freeform 2"/>
            <p:cNvSpPr>
              <a:spLocks/>
            </p:cNvSpPr>
            <p:nvPr/>
          </p:nvSpPr>
          <p:spPr bwMode="auto">
            <a:xfrm>
              <a:off x="1841861" y="1564823"/>
              <a:ext cx="5342709" cy="250914"/>
            </a:xfrm>
            <a:custGeom>
              <a:avLst/>
              <a:gdLst>
                <a:gd name="T0" fmla="*/ 0 w 5342709"/>
                <a:gd name="T1" fmla="*/ 120286 h 250914"/>
                <a:gd name="T2" fmla="*/ 2769327 w 5342709"/>
                <a:gd name="T3" fmla="*/ 2720 h 250914"/>
                <a:gd name="T4" fmla="*/ 5342709 w 5342709"/>
                <a:gd name="T5" fmla="*/ 250914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sp>
        <p:nvSpPr>
          <p:cNvPr id="17420" name="Rectangle 19"/>
          <p:cNvSpPr>
            <a:spLocks noChangeArrowheads="1"/>
          </p:cNvSpPr>
          <p:nvPr/>
        </p:nvSpPr>
        <p:spPr bwMode="auto">
          <a:xfrm>
            <a:off x="6962775" y="1619250"/>
            <a:ext cx="13096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sp>
        <p:nvSpPr>
          <p:cNvPr id="8" name="Rectangle 7"/>
          <p:cNvSpPr>
            <a:spLocks noChangeArrowheads="1"/>
          </p:cNvSpPr>
          <p:nvPr/>
        </p:nvSpPr>
        <p:spPr bwMode="auto">
          <a:xfrm>
            <a:off x="1763713" y="6054725"/>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t>It maps it to input </a:t>
            </a:r>
            <a:r>
              <a:rPr lang="en-US" altLang="en-US" sz="2400" i="1">
                <a:solidFill>
                  <a:schemeClr val="accent2"/>
                </a:solidFill>
              </a:rPr>
              <a:t>I</a:t>
            </a:r>
            <a:r>
              <a:rPr lang="en-US" altLang="en-US" sz="2400" i="1" baseline="-25000">
                <a:solidFill>
                  <a:schemeClr val="accent2"/>
                </a:solidFill>
              </a:rPr>
              <a:t>oracle</a:t>
            </a:r>
            <a:r>
              <a:rPr lang="en-US" altLang="en-US" sz="2400"/>
              <a:t>.</a:t>
            </a:r>
            <a:br>
              <a:rPr lang="en-US" altLang="en-US" sz="2400"/>
            </a:br>
            <a:r>
              <a:rPr lang="en-US" altLang="en-US" sz="2400"/>
              <a:t>and gives this to </a:t>
            </a:r>
            <a:r>
              <a:rPr lang="en-US" altLang="en-US" sz="2400" i="1">
                <a:solidFill>
                  <a:schemeClr val="accent2"/>
                </a:solidFill>
              </a:rPr>
              <a:t>Alg</a:t>
            </a:r>
            <a:r>
              <a:rPr lang="en-US" altLang="en-US" sz="2400" i="1" baseline="-25000">
                <a:solidFill>
                  <a:schemeClr val="accent2"/>
                </a:solidFill>
              </a:rPr>
              <a:t>oracle</a:t>
            </a:r>
            <a:r>
              <a:rPr lang="en-US" altLang="en-US" sz="2400"/>
              <a:t>. </a:t>
            </a:r>
          </a:p>
        </p:txBody>
      </p:sp>
      <p:sp>
        <p:nvSpPr>
          <p:cNvPr id="51" name="Rectangle 2">
            <a:extLst>
              <a:ext uri="{FF2B5EF4-FFF2-40B4-BE49-F238E27FC236}">
                <a16:creationId xmlns:a16="http://schemas.microsoft.com/office/drawing/2014/main" id="{5D70E538-6B1F-4948-B32F-5940E0CB9A21}"/>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ppt_x"/>
                                          </p:val>
                                        </p:tav>
                                        <p:tav tm="100000">
                                          <p:val>
                                            <p:strVal val="#ppt_x"/>
                                          </p:val>
                                        </p:tav>
                                      </p:tavLst>
                                    </p:anim>
                                    <p:anim calcmode="lin" valueType="num">
                                      <p:cBhvr additive="base">
                                        <p:cTn id="1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18436" name="Group 1"/>
          <p:cNvGrpSpPr>
            <a:grpSpLocks/>
          </p:cNvGrpSpPr>
          <p:nvPr/>
        </p:nvGrpSpPr>
        <p:grpSpPr bwMode="auto">
          <a:xfrm>
            <a:off x="6175375" y="333375"/>
            <a:ext cx="2357438" cy="2735263"/>
            <a:chOff x="1192368" y="3789040"/>
            <a:chExt cx="2357281" cy="2736304"/>
          </a:xfrm>
        </p:grpSpPr>
        <p:sp>
          <p:nvSpPr>
            <p:cNvPr id="18486"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8487"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8437" name="Group 46"/>
          <p:cNvGrpSpPr>
            <a:grpSpLocks/>
          </p:cNvGrpSpPr>
          <p:nvPr/>
        </p:nvGrpSpPr>
        <p:grpSpPr bwMode="auto">
          <a:xfrm>
            <a:off x="468313" y="188913"/>
            <a:ext cx="2355850" cy="2735262"/>
            <a:chOff x="1192368" y="3789040"/>
            <a:chExt cx="2357281" cy="2736304"/>
          </a:xfrm>
        </p:grpSpPr>
        <p:sp>
          <p:nvSpPr>
            <p:cNvPr id="18483"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8484"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8485" name="Rectangle 19"/>
            <p:cNvSpPr>
              <a:spLocks noChangeArrowheads="1"/>
            </p:cNvSpPr>
            <p:nvPr/>
          </p:nvSpPr>
          <p:spPr bwMode="auto">
            <a:xfrm>
              <a:off x="1979712" y="5075892"/>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p>
          </p:txBody>
        </p:sp>
      </p:grpSp>
      <p:grpSp>
        <p:nvGrpSpPr>
          <p:cNvPr id="18438" name="Group 5"/>
          <p:cNvGrpSpPr>
            <a:grpSpLocks/>
          </p:cNvGrpSpPr>
          <p:nvPr/>
        </p:nvGrpSpPr>
        <p:grpSpPr bwMode="auto">
          <a:xfrm>
            <a:off x="107950" y="4679950"/>
            <a:ext cx="1447800" cy="2133600"/>
            <a:chOff x="2013" y="2206"/>
            <a:chExt cx="679" cy="1010"/>
          </a:xfrm>
        </p:grpSpPr>
        <p:sp>
          <p:nvSpPr>
            <p:cNvPr id="1846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469" name="Group 7"/>
            <p:cNvGrpSpPr>
              <a:grpSpLocks/>
            </p:cNvGrpSpPr>
            <p:nvPr/>
          </p:nvGrpSpPr>
          <p:grpSpPr bwMode="auto">
            <a:xfrm>
              <a:off x="2013" y="2206"/>
              <a:ext cx="339" cy="1010"/>
              <a:chOff x="240" y="2880"/>
              <a:chExt cx="339" cy="1010"/>
            </a:xfrm>
          </p:grpSpPr>
          <p:sp>
            <p:nvSpPr>
              <p:cNvPr id="1847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847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847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848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848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848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4838700" cy="12271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 gives the yes/no answer for his input </a:t>
            </a:r>
            <a:r>
              <a:rPr lang="en-US" altLang="en-US" sz="2400" i="1">
                <a:solidFill>
                  <a:schemeClr val="accent2"/>
                </a:solidFill>
                <a:latin typeface="Times New Roman" pitchFamily="18" charset="0"/>
                <a:cs typeface="Times New Roman" pitchFamily="18" charset="0"/>
              </a:rPr>
              <a:t>I</a:t>
            </a:r>
            <a:r>
              <a:rPr lang="en-US" altLang="en-US" sz="2400" i="1" baseline="-25000">
                <a:solidFill>
                  <a:srgbClr val="FFC000"/>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 </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18440" name="Group 76"/>
          <p:cNvGrpSpPr>
            <a:grpSpLocks/>
          </p:cNvGrpSpPr>
          <p:nvPr/>
        </p:nvGrpSpPr>
        <p:grpSpPr bwMode="auto">
          <a:xfrm>
            <a:off x="4932363" y="3427413"/>
            <a:ext cx="4464050" cy="1433512"/>
            <a:chOff x="5004048" y="3427828"/>
            <a:chExt cx="4464496" cy="1433533"/>
          </a:xfrm>
        </p:grpSpPr>
        <p:grpSp>
          <p:nvGrpSpPr>
            <p:cNvPr id="18461" name="Group 77"/>
            <p:cNvGrpSpPr>
              <a:grpSpLocks/>
            </p:cNvGrpSpPr>
            <p:nvPr/>
          </p:nvGrpSpPr>
          <p:grpSpPr bwMode="auto">
            <a:xfrm>
              <a:off x="6366415" y="3427828"/>
              <a:ext cx="959888" cy="1433533"/>
              <a:chOff x="6357480" y="3212777"/>
              <a:chExt cx="1194641" cy="2116259"/>
            </a:xfrm>
          </p:grpSpPr>
          <p:pic>
            <p:nvPicPr>
              <p:cNvPr id="18466"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8467"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18462"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8463"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8464" name="Rectangle 80"/>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8465" name="Rectangle 81"/>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18441"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18442" name="Group 71"/>
          <p:cNvGrpSpPr>
            <a:grpSpLocks/>
          </p:cNvGrpSpPr>
          <p:nvPr/>
        </p:nvGrpSpPr>
        <p:grpSpPr bwMode="auto">
          <a:xfrm>
            <a:off x="34925" y="3209925"/>
            <a:ext cx="9901238" cy="2667000"/>
            <a:chOff x="35496" y="3210315"/>
            <a:chExt cx="9900733" cy="2666957"/>
          </a:xfrm>
        </p:grpSpPr>
        <p:grpSp>
          <p:nvGrpSpPr>
            <p:cNvPr id="18453" name="Group 72"/>
            <p:cNvGrpSpPr>
              <a:grpSpLocks/>
            </p:cNvGrpSpPr>
            <p:nvPr/>
          </p:nvGrpSpPr>
          <p:grpSpPr bwMode="auto">
            <a:xfrm>
              <a:off x="1115616" y="3210315"/>
              <a:ext cx="7953699" cy="2294126"/>
              <a:chOff x="1115616" y="3210315"/>
              <a:chExt cx="7953699" cy="2294126"/>
            </a:xfrm>
          </p:grpSpPr>
          <p:sp>
            <p:nvSpPr>
              <p:cNvPr id="18458" name="Rectangle 87"/>
              <p:cNvSpPr>
                <a:spLocks noChangeArrowheads="1"/>
              </p:cNvSpPr>
              <p:nvPr/>
            </p:nvSpPr>
            <p:spPr bwMode="auto">
              <a:xfrm>
                <a:off x="1121862" y="3236441"/>
                <a:ext cx="7947453" cy="2268000"/>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pic>
            <p:nvPicPr>
              <p:cNvPr id="18459"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8460" name="Text Box 4"/>
              <p:cNvSpPr txBox="1">
                <a:spLocks noChangeArrowheads="1"/>
              </p:cNvSpPr>
              <p:nvPr/>
            </p:nvSpPr>
            <p:spPr bwMode="auto">
              <a:xfrm>
                <a:off x="1115616" y="3210315"/>
                <a:ext cx="873993" cy="646331"/>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18454"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8455"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8456" name="Rectangle 85"/>
            <p:cNvSpPr>
              <a:spLocks noChangeArrowheads="1"/>
            </p:cNvSpPr>
            <p:nvPr/>
          </p:nvSpPr>
          <p:spPr bwMode="auto">
            <a:xfrm>
              <a:off x="7511265" y="5477162"/>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8457" name="Rectangle 86"/>
            <p:cNvSpPr>
              <a:spLocks noChangeArrowheads="1"/>
            </p:cNvSpPr>
            <p:nvPr/>
          </p:nvSpPr>
          <p:spPr bwMode="auto">
            <a:xfrm>
              <a:off x="35496" y="3861048"/>
              <a:ext cx="847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95"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ym typeface="Wingdings" pitchFamily="2" charset="2"/>
              </a:rPr>
              <a:t>Return same answer yesyes no no</a:t>
            </a:r>
            <a:endParaRPr lang="en-US" altLang="en-US" sz="2000" baseline="30000">
              <a:sym typeface="Wingdings" pitchFamily="2" charset="2"/>
            </a:endParaRPr>
          </a:p>
        </p:txBody>
      </p:sp>
      <p:grpSp>
        <p:nvGrpSpPr>
          <p:cNvPr id="18444" name="Group 6"/>
          <p:cNvGrpSpPr>
            <a:grpSpLocks/>
          </p:cNvGrpSpPr>
          <p:nvPr/>
        </p:nvGrpSpPr>
        <p:grpSpPr bwMode="auto">
          <a:xfrm>
            <a:off x="1841500" y="1157288"/>
            <a:ext cx="5343525" cy="658812"/>
            <a:chOff x="1841861" y="1156682"/>
            <a:chExt cx="5342709" cy="659055"/>
          </a:xfrm>
        </p:grpSpPr>
        <p:sp>
          <p:nvSpPr>
            <p:cNvPr id="18451" name="Rectangle 95"/>
            <p:cNvSpPr>
              <a:spLocks noChangeArrowheads="1"/>
            </p:cNvSpPr>
            <p:nvPr/>
          </p:nvSpPr>
          <p:spPr bwMode="auto">
            <a:xfrm>
              <a:off x="3458449" y="1156682"/>
              <a:ext cx="19056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18452" name="Freeform 2"/>
            <p:cNvSpPr>
              <a:spLocks/>
            </p:cNvSpPr>
            <p:nvPr/>
          </p:nvSpPr>
          <p:spPr bwMode="auto">
            <a:xfrm>
              <a:off x="1841861" y="1564823"/>
              <a:ext cx="5342709" cy="250914"/>
            </a:xfrm>
            <a:custGeom>
              <a:avLst/>
              <a:gdLst>
                <a:gd name="T0" fmla="*/ 0 w 5342709"/>
                <a:gd name="T1" fmla="*/ 120286 h 250914"/>
                <a:gd name="T2" fmla="*/ 2769327 w 5342709"/>
                <a:gd name="T3" fmla="*/ 2720 h 250914"/>
                <a:gd name="T4" fmla="*/ 5342709 w 5342709"/>
                <a:gd name="T5" fmla="*/ 250914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grpSp>
        <p:nvGrpSpPr>
          <p:cNvPr id="18445" name="Group 97"/>
          <p:cNvGrpSpPr>
            <a:grpSpLocks/>
          </p:cNvGrpSpPr>
          <p:nvPr/>
        </p:nvGrpSpPr>
        <p:grpSpPr bwMode="auto">
          <a:xfrm>
            <a:off x="6530975" y="806450"/>
            <a:ext cx="1741488" cy="2178050"/>
            <a:chOff x="6530455" y="807095"/>
            <a:chExt cx="1742303" cy="2176794"/>
          </a:xfrm>
        </p:grpSpPr>
        <p:sp>
          <p:nvSpPr>
            <p:cNvPr id="18447" name="Oval 98"/>
            <p:cNvSpPr>
              <a:spLocks noChangeArrowheads="1"/>
            </p:cNvSpPr>
            <p:nvPr/>
          </p:nvSpPr>
          <p:spPr bwMode="auto">
            <a:xfrm>
              <a:off x="6796658" y="1212820"/>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8448" name="Rectangle 19"/>
            <p:cNvSpPr>
              <a:spLocks noChangeArrowheads="1"/>
            </p:cNvSpPr>
            <p:nvPr/>
          </p:nvSpPr>
          <p:spPr bwMode="auto">
            <a:xfrm>
              <a:off x="6962503" y="1619508"/>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8449" name="Rectangle 100"/>
            <p:cNvSpPr>
              <a:spLocks noChangeArrowheads="1"/>
            </p:cNvSpPr>
            <p:nvPr/>
          </p:nvSpPr>
          <p:spPr bwMode="auto">
            <a:xfrm>
              <a:off x="6530455" y="807095"/>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8450" name="Rectangle 19"/>
            <p:cNvSpPr>
              <a:spLocks noChangeArrowheads="1"/>
            </p:cNvSpPr>
            <p:nvPr/>
          </p:nvSpPr>
          <p:spPr bwMode="auto">
            <a:xfrm>
              <a:off x="6922266" y="2614557"/>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4" name="Rectangle 3"/>
          <p:cNvSpPr>
            <a:spLocks noChangeArrowheads="1"/>
          </p:cNvSpPr>
          <p:nvPr/>
        </p:nvSpPr>
        <p:spPr bwMode="auto">
          <a:xfrm>
            <a:off x="1763713" y="6435725"/>
            <a:ext cx="457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i="1">
                <a:solidFill>
                  <a:schemeClr val="accent2"/>
                </a:solidFill>
                <a:cs typeface="Times New Roman" pitchFamily="18" charset="0"/>
              </a:rPr>
              <a:t>Alg</a:t>
            </a:r>
            <a:r>
              <a:rPr lang="en-US" altLang="en-US" sz="2400" i="1" baseline="-25000">
                <a:solidFill>
                  <a:srgbClr val="FFC000"/>
                </a:solidFill>
                <a:cs typeface="Times New Roman" pitchFamily="18" charset="0"/>
              </a:rPr>
              <a:t>alg</a:t>
            </a:r>
            <a:r>
              <a:rPr lang="en-US" altLang="en-US" sz="2400">
                <a:cs typeface="Times New Roman" pitchFamily="18" charset="0"/>
              </a:rPr>
              <a:t> returns the same answer. </a:t>
            </a:r>
            <a:endParaRPr lang="en-US" altLang="en-US" sz="2400" i="1">
              <a:cs typeface="Times New Roman" pitchFamily="18" charset="0"/>
            </a:endParaRPr>
          </a:p>
        </p:txBody>
      </p:sp>
      <p:sp>
        <p:nvSpPr>
          <p:cNvPr id="56" name="Rectangle 2">
            <a:extLst>
              <a:ext uri="{FF2B5EF4-FFF2-40B4-BE49-F238E27FC236}">
                <a16:creationId xmlns:a16="http://schemas.microsoft.com/office/drawing/2014/main" id="{E98EBD92-5B69-46C3-9D74-FED63426269D}"/>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 calcmode="lin" valueType="num">
                                      <p:cBhvr additive="base">
                                        <p:cTn id="17" dur="500" fill="hold"/>
                                        <p:tgtEl>
                                          <p:spTgt spid="95"/>
                                        </p:tgtEl>
                                        <p:attrNameLst>
                                          <p:attrName>ppt_x</p:attrName>
                                        </p:attrNameLst>
                                      </p:cBhvr>
                                      <p:tavLst>
                                        <p:tav tm="0">
                                          <p:val>
                                            <p:strVal val="#ppt_x"/>
                                          </p:val>
                                        </p:tav>
                                        <p:tav tm="100000">
                                          <p:val>
                                            <p:strVal val="#ppt_x"/>
                                          </p:val>
                                        </p:tav>
                                      </p:tavLst>
                                    </p:anim>
                                    <p:anim calcmode="lin" valueType="num">
                                      <p:cBhvr additive="base">
                                        <p:cTn id="18"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95" grpId="0"/>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19460" name="Group 1"/>
          <p:cNvGrpSpPr>
            <a:grpSpLocks/>
          </p:cNvGrpSpPr>
          <p:nvPr/>
        </p:nvGrpSpPr>
        <p:grpSpPr bwMode="auto">
          <a:xfrm>
            <a:off x="6175375" y="333375"/>
            <a:ext cx="2357438" cy="2735263"/>
            <a:chOff x="1192368" y="3789040"/>
            <a:chExt cx="2357281" cy="2736304"/>
          </a:xfrm>
        </p:grpSpPr>
        <p:sp>
          <p:nvSpPr>
            <p:cNvPr id="19513"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9514"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9461" name="Group 46"/>
          <p:cNvGrpSpPr>
            <a:grpSpLocks/>
          </p:cNvGrpSpPr>
          <p:nvPr/>
        </p:nvGrpSpPr>
        <p:grpSpPr bwMode="auto">
          <a:xfrm>
            <a:off x="468313" y="188913"/>
            <a:ext cx="2355850" cy="2735262"/>
            <a:chOff x="1192368" y="3789040"/>
            <a:chExt cx="2357281" cy="2736304"/>
          </a:xfrm>
        </p:grpSpPr>
        <p:sp>
          <p:nvSpPr>
            <p:cNvPr id="19511"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9512"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9462" name="Group 5"/>
          <p:cNvGrpSpPr>
            <a:grpSpLocks/>
          </p:cNvGrpSpPr>
          <p:nvPr/>
        </p:nvGrpSpPr>
        <p:grpSpPr bwMode="auto">
          <a:xfrm>
            <a:off x="107950" y="4679950"/>
            <a:ext cx="1447800" cy="2133600"/>
            <a:chOff x="2013" y="2206"/>
            <a:chExt cx="679" cy="1010"/>
          </a:xfrm>
        </p:grpSpPr>
        <p:sp>
          <p:nvSpPr>
            <p:cNvPr id="1949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9497" name="Group 7"/>
            <p:cNvGrpSpPr>
              <a:grpSpLocks/>
            </p:cNvGrpSpPr>
            <p:nvPr/>
          </p:nvGrpSpPr>
          <p:grpSpPr bwMode="auto">
            <a:xfrm>
              <a:off x="2013" y="2206"/>
              <a:ext cx="339" cy="1010"/>
              <a:chOff x="240" y="2880"/>
              <a:chExt cx="339" cy="1010"/>
            </a:xfrm>
          </p:grpSpPr>
          <p:sp>
            <p:nvSpPr>
              <p:cNvPr id="1949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950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950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950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1950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1951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187450" y="5676900"/>
            <a:ext cx="6170613" cy="1116013"/>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grpSp>
        <p:nvGrpSpPr>
          <p:cNvPr id="19464" name="Group 76"/>
          <p:cNvGrpSpPr>
            <a:grpSpLocks/>
          </p:cNvGrpSpPr>
          <p:nvPr/>
        </p:nvGrpSpPr>
        <p:grpSpPr bwMode="auto">
          <a:xfrm>
            <a:off x="4932363" y="3427413"/>
            <a:ext cx="4464050" cy="1433512"/>
            <a:chOff x="5004048" y="3427828"/>
            <a:chExt cx="4464496" cy="1433533"/>
          </a:xfrm>
        </p:grpSpPr>
        <p:grpSp>
          <p:nvGrpSpPr>
            <p:cNvPr id="19489" name="Group 77"/>
            <p:cNvGrpSpPr>
              <a:grpSpLocks/>
            </p:cNvGrpSpPr>
            <p:nvPr/>
          </p:nvGrpSpPr>
          <p:grpSpPr bwMode="auto">
            <a:xfrm>
              <a:off x="6366415" y="3427828"/>
              <a:ext cx="959888" cy="1433533"/>
              <a:chOff x="6357480" y="3212777"/>
              <a:chExt cx="1194641" cy="2116259"/>
            </a:xfrm>
          </p:grpSpPr>
          <p:pic>
            <p:nvPicPr>
              <p:cNvPr id="19494"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9495"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19490"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9491"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9492" name="Rectangle 80"/>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9493" name="Rectangle 81"/>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19465"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19466" name="Group 71"/>
          <p:cNvGrpSpPr>
            <a:grpSpLocks/>
          </p:cNvGrpSpPr>
          <p:nvPr/>
        </p:nvGrpSpPr>
        <p:grpSpPr bwMode="auto">
          <a:xfrm>
            <a:off x="34925" y="3209925"/>
            <a:ext cx="9901238" cy="2667000"/>
            <a:chOff x="35496" y="3210315"/>
            <a:chExt cx="9900733" cy="2666957"/>
          </a:xfrm>
        </p:grpSpPr>
        <p:grpSp>
          <p:nvGrpSpPr>
            <p:cNvPr id="19481" name="Group 72"/>
            <p:cNvGrpSpPr>
              <a:grpSpLocks/>
            </p:cNvGrpSpPr>
            <p:nvPr/>
          </p:nvGrpSpPr>
          <p:grpSpPr bwMode="auto">
            <a:xfrm>
              <a:off x="1115616" y="3210315"/>
              <a:ext cx="7953699" cy="2294126"/>
              <a:chOff x="1115616" y="3210315"/>
              <a:chExt cx="7953699" cy="2294126"/>
            </a:xfrm>
          </p:grpSpPr>
          <p:sp>
            <p:nvSpPr>
              <p:cNvPr id="19486" name="Rectangle 87"/>
              <p:cNvSpPr>
                <a:spLocks noChangeArrowheads="1"/>
              </p:cNvSpPr>
              <p:nvPr/>
            </p:nvSpPr>
            <p:spPr bwMode="auto">
              <a:xfrm>
                <a:off x="1121862" y="3236441"/>
                <a:ext cx="7947453" cy="2268000"/>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pic>
            <p:nvPicPr>
              <p:cNvPr id="19487"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9488" name="Text Box 4"/>
              <p:cNvSpPr txBox="1">
                <a:spLocks noChangeArrowheads="1"/>
              </p:cNvSpPr>
              <p:nvPr/>
            </p:nvSpPr>
            <p:spPr bwMode="auto">
              <a:xfrm>
                <a:off x="1115616" y="3210315"/>
                <a:ext cx="873993" cy="646331"/>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19482"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19483"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9484" name="Rectangle 85"/>
            <p:cNvSpPr>
              <a:spLocks noChangeArrowheads="1"/>
            </p:cNvSpPr>
            <p:nvPr/>
          </p:nvSpPr>
          <p:spPr bwMode="auto">
            <a:xfrm>
              <a:off x="7511265" y="5477162"/>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9485" name="Rectangle 86"/>
            <p:cNvSpPr>
              <a:spLocks noChangeArrowheads="1"/>
            </p:cNvSpPr>
            <p:nvPr/>
          </p:nvSpPr>
          <p:spPr bwMode="auto">
            <a:xfrm>
              <a:off x="35496" y="3861048"/>
              <a:ext cx="847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19467"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ym typeface="Wingdings" pitchFamily="2" charset="2"/>
              </a:rPr>
              <a:t>Return same answer yesyes no no</a:t>
            </a:r>
            <a:endParaRPr lang="en-US" altLang="en-US" sz="2000" baseline="30000">
              <a:sym typeface="Wingdings" pitchFamily="2" charset="2"/>
            </a:endParaRPr>
          </a:p>
        </p:txBody>
      </p:sp>
      <p:sp>
        <p:nvSpPr>
          <p:cNvPr id="19468" name="Rectangle 95"/>
          <p:cNvSpPr>
            <a:spLocks noChangeArrowheads="1"/>
          </p:cNvSpPr>
          <p:nvPr/>
        </p:nvSpPr>
        <p:spPr bwMode="auto">
          <a:xfrm>
            <a:off x="3459163" y="1157288"/>
            <a:ext cx="190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3" name="Freeform 2"/>
          <p:cNvSpPr>
            <a:spLocks/>
          </p:cNvSpPr>
          <p:nvPr/>
        </p:nvSpPr>
        <p:spPr bwMode="auto">
          <a:xfrm>
            <a:off x="1841500" y="1565275"/>
            <a:ext cx="5343525" cy="250825"/>
          </a:xfrm>
          <a:custGeom>
            <a:avLst/>
            <a:gdLst>
              <a:gd name="T0" fmla="*/ 0 w 5342709"/>
              <a:gd name="T1" fmla="*/ 120028 h 250914"/>
              <a:gd name="T2" fmla="*/ 2771865 w 5342709"/>
              <a:gd name="T3" fmla="*/ 2714 h 250914"/>
              <a:gd name="T4" fmla="*/ 5347606 w 5342709"/>
              <a:gd name="T5" fmla="*/ 250380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19470" name="Group 97"/>
          <p:cNvGrpSpPr>
            <a:grpSpLocks/>
          </p:cNvGrpSpPr>
          <p:nvPr/>
        </p:nvGrpSpPr>
        <p:grpSpPr bwMode="auto">
          <a:xfrm>
            <a:off x="6530975" y="806450"/>
            <a:ext cx="1741488" cy="2178050"/>
            <a:chOff x="6530455" y="807095"/>
            <a:chExt cx="1742303" cy="2176794"/>
          </a:xfrm>
        </p:grpSpPr>
        <p:sp>
          <p:nvSpPr>
            <p:cNvPr id="19477" name="Oval 98"/>
            <p:cNvSpPr>
              <a:spLocks noChangeArrowheads="1"/>
            </p:cNvSpPr>
            <p:nvPr/>
          </p:nvSpPr>
          <p:spPr bwMode="auto">
            <a:xfrm>
              <a:off x="6796658" y="1212820"/>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9478" name="Rectangle 19"/>
            <p:cNvSpPr>
              <a:spLocks noChangeArrowheads="1"/>
            </p:cNvSpPr>
            <p:nvPr/>
          </p:nvSpPr>
          <p:spPr bwMode="auto">
            <a:xfrm>
              <a:off x="6962503" y="1619508"/>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9479" name="Rectangle 100"/>
            <p:cNvSpPr>
              <a:spLocks noChangeArrowheads="1"/>
            </p:cNvSpPr>
            <p:nvPr/>
          </p:nvSpPr>
          <p:spPr bwMode="auto">
            <a:xfrm>
              <a:off x="6530455" y="807095"/>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9480" name="Rectangle 19"/>
            <p:cNvSpPr>
              <a:spLocks noChangeArrowheads="1"/>
            </p:cNvSpPr>
            <p:nvPr/>
          </p:nvSpPr>
          <p:spPr bwMode="auto">
            <a:xfrm>
              <a:off x="6922266" y="2614557"/>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19471" name="Oval 74"/>
          <p:cNvSpPr>
            <a:spLocks noChangeArrowheads="1"/>
          </p:cNvSpPr>
          <p:nvPr/>
        </p:nvSpPr>
        <p:spPr bwMode="auto">
          <a:xfrm>
            <a:off x="1089025" y="1068388"/>
            <a:ext cx="1433513" cy="1398587"/>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9472" name="Rectangle 19"/>
          <p:cNvSpPr>
            <a:spLocks noChangeArrowheads="1"/>
          </p:cNvSpPr>
          <p:nvPr/>
        </p:nvSpPr>
        <p:spPr bwMode="auto">
          <a:xfrm>
            <a:off x="1254125" y="1474788"/>
            <a:ext cx="1311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9473" name="Rectangle 88"/>
          <p:cNvSpPr>
            <a:spLocks noChangeArrowheads="1"/>
          </p:cNvSpPr>
          <p:nvPr/>
        </p:nvSpPr>
        <p:spPr bwMode="auto">
          <a:xfrm>
            <a:off x="822325" y="6635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9474" name="Rectangle 19"/>
          <p:cNvSpPr>
            <a:spLocks noChangeArrowheads="1"/>
          </p:cNvSpPr>
          <p:nvPr/>
        </p:nvSpPr>
        <p:spPr bwMode="auto">
          <a:xfrm>
            <a:off x="1214438" y="2470150"/>
            <a:ext cx="13096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sp>
        <p:nvSpPr>
          <p:cNvPr id="91" name="Rectangle 90"/>
          <p:cNvSpPr>
            <a:spLocks noChangeArrowheads="1"/>
          </p:cNvSpPr>
          <p:nvPr/>
        </p:nvSpPr>
        <p:spPr bwMode="auto">
          <a:xfrm>
            <a:off x="250825" y="6351588"/>
            <a:ext cx="8137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
        <p:nvSpPr>
          <p:cNvPr id="92" name="Freeform 91"/>
          <p:cNvSpPr>
            <a:spLocks/>
          </p:cNvSpPr>
          <p:nvPr/>
        </p:nvSpPr>
        <p:spPr bwMode="auto">
          <a:xfrm>
            <a:off x="1820863" y="2530475"/>
            <a:ext cx="5343525" cy="250825"/>
          </a:xfrm>
          <a:custGeom>
            <a:avLst/>
            <a:gdLst>
              <a:gd name="T0" fmla="*/ 0 w 5342709"/>
              <a:gd name="T1" fmla="*/ 120028 h 250914"/>
              <a:gd name="T2" fmla="*/ 2771865 w 5342709"/>
              <a:gd name="T3" fmla="*/ 2714 h 250914"/>
              <a:gd name="T4" fmla="*/ 5347606 w 5342709"/>
              <a:gd name="T5" fmla="*/ 250380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9" name="Rectangle 2">
            <a:extLst>
              <a:ext uri="{FF2B5EF4-FFF2-40B4-BE49-F238E27FC236}">
                <a16:creationId xmlns:a16="http://schemas.microsoft.com/office/drawing/2014/main" id="{C7FDA039-933C-4F6B-A5D2-84099300B1AF}"/>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ppt_x"/>
                                          </p:val>
                                        </p:tav>
                                        <p:tav tm="100000">
                                          <p:val>
                                            <p:strVal val="#ppt_x"/>
                                          </p:val>
                                        </p:tav>
                                      </p:tavLst>
                                    </p:anim>
                                    <p:anim calcmode="lin" valueType="num">
                                      <p:cBhvr additive="base">
                                        <p:cTn id="1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0-#ppt_w/2"/>
                                          </p:val>
                                        </p:tav>
                                        <p:tav tm="100000">
                                          <p:val>
                                            <p:strVal val="#ppt_x"/>
                                          </p:val>
                                        </p:tav>
                                      </p:tavLst>
                                    </p:anim>
                                    <p:anim calcmode="lin" valueType="num">
                                      <p:cBhvr additive="base">
                                        <p:cTn id="20" dur="500" fill="hold"/>
                                        <p:tgtEl>
                                          <p:spTgt spid="9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3" grpId="0" animBg="1"/>
      <p:bldP spid="91" grpId="0"/>
      <p:bldP spid="9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20484" name="Group 1"/>
          <p:cNvGrpSpPr>
            <a:grpSpLocks/>
          </p:cNvGrpSpPr>
          <p:nvPr/>
        </p:nvGrpSpPr>
        <p:grpSpPr bwMode="auto">
          <a:xfrm>
            <a:off x="6175375" y="333375"/>
            <a:ext cx="2357438" cy="2735263"/>
            <a:chOff x="1192368" y="3789040"/>
            <a:chExt cx="2357281" cy="2736304"/>
          </a:xfrm>
        </p:grpSpPr>
        <p:sp>
          <p:nvSpPr>
            <p:cNvPr id="20537" name="Rectangle 19"/>
            <p:cNvSpPr>
              <a:spLocks noChangeArrowheads="1"/>
            </p:cNvSpPr>
            <p:nvPr/>
          </p:nvSpPr>
          <p:spPr bwMode="auto">
            <a:xfrm>
              <a:off x="1192368" y="3789040"/>
              <a:ext cx="1182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20538" name="Rectangle 39"/>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20485" name="Group 46"/>
          <p:cNvGrpSpPr>
            <a:grpSpLocks/>
          </p:cNvGrpSpPr>
          <p:nvPr/>
        </p:nvGrpSpPr>
        <p:grpSpPr bwMode="auto">
          <a:xfrm>
            <a:off x="468313" y="188913"/>
            <a:ext cx="2355850" cy="2735262"/>
            <a:chOff x="1192368" y="3789040"/>
            <a:chExt cx="2357281" cy="2736304"/>
          </a:xfrm>
        </p:grpSpPr>
        <p:sp>
          <p:nvSpPr>
            <p:cNvPr id="20535" name="Rectangle 19"/>
            <p:cNvSpPr>
              <a:spLocks noChangeArrowheads="1"/>
            </p:cNvSpPr>
            <p:nvPr/>
          </p:nvSpPr>
          <p:spPr bwMode="auto">
            <a:xfrm>
              <a:off x="1192368" y="3789040"/>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20536"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20486" name="Group 5"/>
          <p:cNvGrpSpPr>
            <a:grpSpLocks/>
          </p:cNvGrpSpPr>
          <p:nvPr/>
        </p:nvGrpSpPr>
        <p:grpSpPr bwMode="auto">
          <a:xfrm>
            <a:off x="107950" y="4679950"/>
            <a:ext cx="1447800" cy="2133600"/>
            <a:chOff x="2013" y="2206"/>
            <a:chExt cx="679" cy="1010"/>
          </a:xfrm>
        </p:grpSpPr>
        <p:sp>
          <p:nvSpPr>
            <p:cNvPr id="2052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521" name="Group 7"/>
            <p:cNvGrpSpPr>
              <a:grpSpLocks/>
            </p:cNvGrpSpPr>
            <p:nvPr/>
          </p:nvGrpSpPr>
          <p:grpSpPr bwMode="auto">
            <a:xfrm>
              <a:off x="2013" y="2206"/>
              <a:ext cx="339" cy="1010"/>
              <a:chOff x="240" y="2880"/>
              <a:chExt cx="339" cy="1010"/>
            </a:xfrm>
          </p:grpSpPr>
          <p:sp>
            <p:nvSpPr>
              <p:cNvPr id="2052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053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053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053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053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053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70" name="AutoShape 38"/>
          <p:cNvSpPr>
            <a:spLocks noChangeArrowheads="1"/>
          </p:cNvSpPr>
          <p:nvPr/>
        </p:nvSpPr>
        <p:spPr bwMode="auto">
          <a:xfrm>
            <a:off x="1187450" y="5605463"/>
            <a:ext cx="6170613" cy="1114425"/>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Must prove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endParaRPr lang="en-US" altLang="en-US" sz="2400" i="1">
              <a:latin typeface="Times New Roman" pitchFamily="18" charset="0"/>
              <a:cs typeface="Times New Roman" pitchFamily="18" charset="0"/>
            </a:endParaRPr>
          </a:p>
        </p:txBody>
      </p:sp>
      <p:grpSp>
        <p:nvGrpSpPr>
          <p:cNvPr id="20488" name="Group 76"/>
          <p:cNvGrpSpPr>
            <a:grpSpLocks/>
          </p:cNvGrpSpPr>
          <p:nvPr/>
        </p:nvGrpSpPr>
        <p:grpSpPr bwMode="auto">
          <a:xfrm>
            <a:off x="4932363" y="3427413"/>
            <a:ext cx="4464050" cy="1433512"/>
            <a:chOff x="5004048" y="3427828"/>
            <a:chExt cx="4464496" cy="1433533"/>
          </a:xfrm>
        </p:grpSpPr>
        <p:grpSp>
          <p:nvGrpSpPr>
            <p:cNvPr id="20513" name="Group 77"/>
            <p:cNvGrpSpPr>
              <a:grpSpLocks/>
            </p:cNvGrpSpPr>
            <p:nvPr/>
          </p:nvGrpSpPr>
          <p:grpSpPr bwMode="auto">
            <a:xfrm>
              <a:off x="6366415" y="3427828"/>
              <a:ext cx="959888" cy="1433533"/>
              <a:chOff x="6357480" y="3212777"/>
              <a:chExt cx="1194641" cy="2116259"/>
            </a:xfrm>
          </p:grpSpPr>
          <p:pic>
            <p:nvPicPr>
              <p:cNvPr id="20518"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20519" name="Text Box 4"/>
              <p:cNvSpPr txBox="1">
                <a:spLocks noChangeArrowheads="1"/>
              </p:cNvSpPr>
              <p:nvPr/>
            </p:nvSpPr>
            <p:spPr bwMode="auto">
              <a:xfrm>
                <a:off x="6357480" y="4511194"/>
                <a:ext cx="1194641" cy="817842"/>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Given</a:t>
                </a:r>
                <a:r>
                  <a:rPr lang="en-US" altLang="en-US" sz="1800">
                    <a:solidFill>
                      <a:schemeClr val="accent2"/>
                    </a:solidFill>
                  </a:rPr>
                  <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20514"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20515"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20516" name="Rectangle 80"/>
            <p:cNvSpPr>
              <a:spLocks noChangeArrowheads="1"/>
            </p:cNvSpPr>
            <p:nvPr/>
          </p:nvSpPr>
          <p:spPr bwMode="auto">
            <a:xfrm>
              <a:off x="7572960" y="3789040"/>
              <a:ext cx="1895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20517" name="Rectangle 81"/>
            <p:cNvSpPr>
              <a:spLocks noChangeArrowheads="1"/>
            </p:cNvSpPr>
            <p:nvPr/>
          </p:nvSpPr>
          <p:spPr bwMode="auto">
            <a:xfrm>
              <a:off x="5004048" y="3806041"/>
              <a:ext cx="10749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20489"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20490" name="Group 71"/>
          <p:cNvGrpSpPr>
            <a:grpSpLocks/>
          </p:cNvGrpSpPr>
          <p:nvPr/>
        </p:nvGrpSpPr>
        <p:grpSpPr bwMode="auto">
          <a:xfrm>
            <a:off x="34925" y="3209925"/>
            <a:ext cx="9901238" cy="2667000"/>
            <a:chOff x="35496" y="3210315"/>
            <a:chExt cx="9900733" cy="2666957"/>
          </a:xfrm>
        </p:grpSpPr>
        <p:grpSp>
          <p:nvGrpSpPr>
            <p:cNvPr id="20505" name="Group 72"/>
            <p:cNvGrpSpPr>
              <a:grpSpLocks/>
            </p:cNvGrpSpPr>
            <p:nvPr/>
          </p:nvGrpSpPr>
          <p:grpSpPr bwMode="auto">
            <a:xfrm>
              <a:off x="1115616" y="3210315"/>
              <a:ext cx="7953699" cy="2294126"/>
              <a:chOff x="1115616" y="3210315"/>
              <a:chExt cx="7953699" cy="2294126"/>
            </a:xfrm>
          </p:grpSpPr>
          <p:sp>
            <p:nvSpPr>
              <p:cNvPr id="20510" name="Rectangle 87"/>
              <p:cNvSpPr>
                <a:spLocks noChangeArrowheads="1"/>
              </p:cNvSpPr>
              <p:nvPr/>
            </p:nvSpPr>
            <p:spPr bwMode="auto">
              <a:xfrm>
                <a:off x="1121862" y="3236441"/>
                <a:ext cx="7947453" cy="2268000"/>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pic>
            <p:nvPicPr>
              <p:cNvPr id="20511"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20512" name="Text Box 4"/>
              <p:cNvSpPr txBox="1">
                <a:spLocks noChangeArrowheads="1"/>
              </p:cNvSpPr>
              <p:nvPr/>
            </p:nvSpPr>
            <p:spPr bwMode="auto">
              <a:xfrm>
                <a:off x="1115616" y="3210315"/>
                <a:ext cx="873993" cy="646331"/>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20506"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20507"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20508" name="Rectangle 85"/>
            <p:cNvSpPr>
              <a:spLocks noChangeArrowheads="1"/>
            </p:cNvSpPr>
            <p:nvPr/>
          </p:nvSpPr>
          <p:spPr bwMode="auto">
            <a:xfrm>
              <a:off x="7511265" y="5477162"/>
              <a:ext cx="2424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20509" name="Rectangle 86"/>
            <p:cNvSpPr>
              <a:spLocks noChangeArrowheads="1"/>
            </p:cNvSpPr>
            <p:nvPr/>
          </p:nvSpPr>
          <p:spPr bwMode="auto">
            <a:xfrm>
              <a:off x="35496" y="3861048"/>
              <a:ext cx="847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20491"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ym typeface="Wingdings" pitchFamily="2" charset="2"/>
              </a:rPr>
              <a:t>Return same answer yesyes no no</a:t>
            </a:r>
            <a:endParaRPr lang="en-US" altLang="en-US" sz="2000" baseline="30000">
              <a:sym typeface="Wingdings" pitchFamily="2" charset="2"/>
            </a:endParaRPr>
          </a:p>
        </p:txBody>
      </p:sp>
      <p:sp>
        <p:nvSpPr>
          <p:cNvPr id="20492" name="Rectangle 95"/>
          <p:cNvSpPr>
            <a:spLocks noChangeArrowheads="1"/>
          </p:cNvSpPr>
          <p:nvPr/>
        </p:nvSpPr>
        <p:spPr bwMode="auto">
          <a:xfrm>
            <a:off x="3459163" y="1157288"/>
            <a:ext cx="190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20493" name="Freeform 2"/>
          <p:cNvSpPr>
            <a:spLocks/>
          </p:cNvSpPr>
          <p:nvPr/>
        </p:nvSpPr>
        <p:spPr bwMode="auto">
          <a:xfrm>
            <a:off x="1841500" y="1565275"/>
            <a:ext cx="5343525" cy="250825"/>
          </a:xfrm>
          <a:custGeom>
            <a:avLst/>
            <a:gdLst>
              <a:gd name="T0" fmla="*/ 0 w 5342709"/>
              <a:gd name="T1" fmla="*/ 120028 h 250914"/>
              <a:gd name="T2" fmla="*/ 2771865 w 5342709"/>
              <a:gd name="T3" fmla="*/ 2714 h 250914"/>
              <a:gd name="T4" fmla="*/ 5347606 w 5342709"/>
              <a:gd name="T5" fmla="*/ 250380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20494" name="Group 97"/>
          <p:cNvGrpSpPr>
            <a:grpSpLocks/>
          </p:cNvGrpSpPr>
          <p:nvPr/>
        </p:nvGrpSpPr>
        <p:grpSpPr bwMode="auto">
          <a:xfrm>
            <a:off x="6530975" y="806450"/>
            <a:ext cx="1741488" cy="2178050"/>
            <a:chOff x="6530455" y="807095"/>
            <a:chExt cx="1742303" cy="2176794"/>
          </a:xfrm>
        </p:grpSpPr>
        <p:sp>
          <p:nvSpPr>
            <p:cNvPr id="20501" name="Oval 98"/>
            <p:cNvSpPr>
              <a:spLocks noChangeArrowheads="1"/>
            </p:cNvSpPr>
            <p:nvPr/>
          </p:nvSpPr>
          <p:spPr bwMode="auto">
            <a:xfrm>
              <a:off x="6796658" y="1212820"/>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0502" name="Rectangle 19"/>
            <p:cNvSpPr>
              <a:spLocks noChangeArrowheads="1"/>
            </p:cNvSpPr>
            <p:nvPr/>
          </p:nvSpPr>
          <p:spPr bwMode="auto">
            <a:xfrm>
              <a:off x="6962503" y="1619508"/>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20503" name="Rectangle 100"/>
            <p:cNvSpPr>
              <a:spLocks noChangeArrowheads="1"/>
            </p:cNvSpPr>
            <p:nvPr/>
          </p:nvSpPr>
          <p:spPr bwMode="auto">
            <a:xfrm>
              <a:off x="6530455" y="807095"/>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20504" name="Rectangle 19"/>
            <p:cNvSpPr>
              <a:spLocks noChangeArrowheads="1"/>
            </p:cNvSpPr>
            <p:nvPr/>
          </p:nvSpPr>
          <p:spPr bwMode="auto">
            <a:xfrm>
              <a:off x="6922266" y="2614557"/>
              <a:ext cx="131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20495" name="Oval 74"/>
          <p:cNvSpPr>
            <a:spLocks noChangeArrowheads="1"/>
          </p:cNvSpPr>
          <p:nvPr/>
        </p:nvSpPr>
        <p:spPr bwMode="auto">
          <a:xfrm>
            <a:off x="1089025" y="1068388"/>
            <a:ext cx="1433513" cy="1398587"/>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0496" name="Rectangle 19"/>
          <p:cNvSpPr>
            <a:spLocks noChangeArrowheads="1"/>
          </p:cNvSpPr>
          <p:nvPr/>
        </p:nvSpPr>
        <p:spPr bwMode="auto">
          <a:xfrm>
            <a:off x="1254125" y="1474788"/>
            <a:ext cx="1311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20497" name="Rectangle 88"/>
          <p:cNvSpPr>
            <a:spLocks noChangeArrowheads="1"/>
          </p:cNvSpPr>
          <p:nvPr/>
        </p:nvSpPr>
        <p:spPr bwMode="auto">
          <a:xfrm>
            <a:off x="822325" y="6635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20498" name="Rectangle 19"/>
          <p:cNvSpPr>
            <a:spLocks noChangeArrowheads="1"/>
          </p:cNvSpPr>
          <p:nvPr/>
        </p:nvSpPr>
        <p:spPr bwMode="auto">
          <a:xfrm>
            <a:off x="1214438" y="2470150"/>
            <a:ext cx="13096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sp>
        <p:nvSpPr>
          <p:cNvPr id="91" name="Rectangle 90"/>
          <p:cNvSpPr>
            <a:spLocks noChangeArrowheads="1"/>
          </p:cNvSpPr>
          <p:nvPr/>
        </p:nvSpPr>
        <p:spPr bwMode="auto">
          <a:xfrm>
            <a:off x="827088" y="5949950"/>
            <a:ext cx="69738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i="1">
                <a:solidFill>
                  <a:schemeClr val="accent2"/>
                </a:solidFill>
                <a:sym typeface="Wingdings" pitchFamily="2" charset="2"/>
              </a:rPr>
              <a:t>I</a:t>
            </a:r>
            <a:r>
              <a:rPr lang="en-US" altLang="en-US" sz="2400" baseline="-25000">
                <a:solidFill>
                  <a:schemeClr val="accent2"/>
                </a:solidFill>
                <a:sym typeface="Wingdings" pitchFamily="2" charset="2"/>
              </a:rPr>
              <a:t>alg</a:t>
            </a:r>
            <a:r>
              <a:rPr lang="en-US" altLang="en-US" sz="2400" i="1" baseline="30000">
                <a:solidFill>
                  <a:schemeClr val="accent2"/>
                </a:solidFill>
                <a:sym typeface="Wingdings" pitchFamily="2" charset="2"/>
              </a:rPr>
              <a:t> </a:t>
            </a:r>
            <a:r>
              <a:rPr lang="en-US" altLang="en-US" sz="2400">
                <a:cs typeface="Times New Roman" pitchFamily="18" charset="0"/>
              </a:rPr>
              <a:t>is a </a:t>
            </a:r>
            <a:r>
              <a:rPr lang="en-US" altLang="en-US" sz="2400" i="1">
                <a:cs typeface="Times New Roman" pitchFamily="18" charset="0"/>
              </a:rPr>
              <a:t>yes</a:t>
            </a:r>
            <a:r>
              <a:rPr lang="en-US" altLang="en-US" sz="2400">
                <a:cs typeface="Times New Roman" pitchFamily="18" charset="0"/>
              </a:rPr>
              <a:t> input </a:t>
            </a:r>
            <a:r>
              <a:rPr lang="en-US" altLang="en-US" sz="2400">
                <a:cs typeface="Times New Roman" pitchFamily="18" charset="0"/>
                <a:sym typeface="Wingdings" pitchFamily="2" charset="2"/>
              </a:rPr>
              <a:t> </a:t>
            </a:r>
            <a:r>
              <a:rPr lang="en-US" altLang="en-US" sz="2400" i="1">
                <a:solidFill>
                  <a:schemeClr val="accent2"/>
                </a:solidFill>
                <a:sym typeface="Wingdings" pitchFamily="2" charset="2"/>
              </a:rPr>
              <a:t>I</a:t>
            </a:r>
            <a:r>
              <a:rPr lang="en-US" altLang="en-US" sz="2400" baseline="-25000">
                <a:solidFill>
                  <a:schemeClr val="accent2"/>
                </a:solidFill>
                <a:sym typeface="Wingdings" pitchFamily="2" charset="2"/>
              </a:rPr>
              <a:t>oracle</a:t>
            </a:r>
            <a:r>
              <a:rPr lang="en-US" altLang="en-US" sz="2400" i="1" baseline="30000">
                <a:solidFill>
                  <a:schemeClr val="accent2"/>
                </a:solidFill>
                <a:sym typeface="Wingdings" pitchFamily="2" charset="2"/>
              </a:rPr>
              <a:t> </a:t>
            </a:r>
            <a:r>
              <a:rPr lang="en-US" altLang="en-US" sz="2400">
                <a:cs typeface="Times New Roman" pitchFamily="18" charset="0"/>
              </a:rPr>
              <a:t>is a </a:t>
            </a:r>
            <a:r>
              <a:rPr lang="en-US" altLang="en-US" sz="2400" i="1">
                <a:cs typeface="Times New Roman" pitchFamily="18" charset="0"/>
              </a:rPr>
              <a:t>yes</a:t>
            </a:r>
            <a:r>
              <a:rPr lang="en-US" altLang="en-US" sz="2400">
                <a:cs typeface="Times New Roman" pitchFamily="18" charset="0"/>
              </a:rPr>
              <a:t> input </a:t>
            </a:r>
            <a:br>
              <a:rPr lang="en-US" altLang="en-US" sz="2400">
                <a:cs typeface="Times New Roman" pitchFamily="18" charset="0"/>
              </a:rPr>
            </a:br>
            <a:r>
              <a:rPr lang="en-US" altLang="en-US" sz="2400">
                <a:cs typeface="Times New Roman" pitchFamily="18" charset="0"/>
                <a:sym typeface="Wingdings" pitchFamily="2" charset="2"/>
              </a:rPr>
              <a:t> </a:t>
            </a:r>
            <a:r>
              <a:rPr lang="en-US" altLang="en-US" sz="2400" i="1">
                <a:solidFill>
                  <a:schemeClr val="accent2"/>
                </a:solidFill>
                <a:sym typeface="Wingdings" pitchFamily="2" charset="2"/>
              </a:rPr>
              <a:t>Alg</a:t>
            </a:r>
            <a:r>
              <a:rPr lang="en-US" altLang="en-US" sz="2400" baseline="-25000">
                <a:solidFill>
                  <a:schemeClr val="accent2"/>
                </a:solidFill>
                <a:sym typeface="Wingdings" pitchFamily="2" charset="2"/>
              </a:rPr>
              <a:t>oracle</a:t>
            </a:r>
            <a:r>
              <a:rPr lang="en-US" altLang="en-US" sz="2400" i="1" baseline="30000">
                <a:solidFill>
                  <a:schemeClr val="accent2"/>
                </a:solidFill>
                <a:sym typeface="Wingdings" pitchFamily="2" charset="2"/>
              </a:rPr>
              <a:t> </a:t>
            </a:r>
            <a:r>
              <a:rPr lang="en-US" altLang="en-US" sz="2400">
                <a:cs typeface="Times New Roman" pitchFamily="18" charset="0"/>
                <a:sym typeface="Wingdings" pitchFamily="2" charset="2"/>
              </a:rPr>
              <a:t>says </a:t>
            </a:r>
            <a:r>
              <a:rPr lang="en-US" altLang="en-US" sz="2400" i="1">
                <a:cs typeface="Times New Roman" pitchFamily="18" charset="0"/>
              </a:rPr>
              <a:t>yes</a:t>
            </a:r>
            <a:r>
              <a:rPr lang="en-US" altLang="en-US" sz="2400">
                <a:cs typeface="Times New Roman" pitchFamily="18" charset="0"/>
              </a:rPr>
              <a:t> </a:t>
            </a:r>
            <a:r>
              <a:rPr lang="en-US" altLang="en-US" sz="2400">
                <a:cs typeface="Times New Roman" pitchFamily="18" charset="0"/>
                <a:sym typeface="Wingdings" pitchFamily="2" charset="2"/>
              </a:rPr>
              <a:t></a:t>
            </a:r>
            <a:r>
              <a:rPr lang="en-US" altLang="en-US" sz="2400">
                <a:cs typeface="Times New Roman" pitchFamily="18" charset="0"/>
              </a:rPr>
              <a:t> </a:t>
            </a:r>
            <a:r>
              <a:rPr lang="en-US" altLang="en-US" sz="2400" i="1">
                <a:solidFill>
                  <a:schemeClr val="accent2"/>
                </a:solidFill>
                <a:sym typeface="Wingdings" pitchFamily="2" charset="2"/>
              </a:rPr>
              <a:t>Alg</a:t>
            </a:r>
            <a:r>
              <a:rPr lang="en-US" altLang="en-US" sz="2400" baseline="-25000">
                <a:solidFill>
                  <a:schemeClr val="accent2"/>
                </a:solidFill>
                <a:sym typeface="Wingdings" pitchFamily="2" charset="2"/>
              </a:rPr>
              <a:t>alg</a:t>
            </a:r>
            <a:r>
              <a:rPr lang="en-US" altLang="en-US" sz="2400" i="1" baseline="30000">
                <a:solidFill>
                  <a:schemeClr val="accent2"/>
                </a:solidFill>
                <a:sym typeface="Wingdings" pitchFamily="2" charset="2"/>
              </a:rPr>
              <a:t> </a:t>
            </a:r>
            <a:r>
              <a:rPr lang="en-US" altLang="en-US" sz="2400">
                <a:cs typeface="Times New Roman" pitchFamily="18" charset="0"/>
                <a:sym typeface="Wingdings" pitchFamily="2" charset="2"/>
              </a:rPr>
              <a:t>says </a:t>
            </a:r>
            <a:r>
              <a:rPr lang="en-US" altLang="en-US" sz="2400" i="1">
                <a:cs typeface="Times New Roman" pitchFamily="18" charset="0"/>
              </a:rPr>
              <a:t>yes</a:t>
            </a:r>
          </a:p>
        </p:txBody>
      </p:sp>
      <p:sp>
        <p:nvSpPr>
          <p:cNvPr id="20500" name="Freeform 91"/>
          <p:cNvSpPr>
            <a:spLocks/>
          </p:cNvSpPr>
          <p:nvPr/>
        </p:nvSpPr>
        <p:spPr bwMode="auto">
          <a:xfrm>
            <a:off x="1820863" y="2530475"/>
            <a:ext cx="5343525" cy="250825"/>
          </a:xfrm>
          <a:custGeom>
            <a:avLst/>
            <a:gdLst>
              <a:gd name="T0" fmla="*/ 0 w 5342709"/>
              <a:gd name="T1" fmla="*/ 120028 h 250914"/>
              <a:gd name="T2" fmla="*/ 2771865 w 5342709"/>
              <a:gd name="T3" fmla="*/ 2714 h 250914"/>
              <a:gd name="T4" fmla="*/ 5347606 w 5342709"/>
              <a:gd name="T5" fmla="*/ 250380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9" name="Rectangle 2">
            <a:extLst>
              <a:ext uri="{FF2B5EF4-FFF2-40B4-BE49-F238E27FC236}">
                <a16:creationId xmlns:a16="http://schemas.microsoft.com/office/drawing/2014/main" id="{984C26AF-6384-4D6C-9962-A3A2733253A2}"/>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ppt_x"/>
                                          </p:val>
                                        </p:tav>
                                        <p:tav tm="100000">
                                          <p:val>
                                            <p:strVal val="#ppt_x"/>
                                          </p:val>
                                        </p:tav>
                                      </p:tavLst>
                                    </p:anim>
                                    <p:anim calcmode="lin" valueType="num">
                                      <p:cBhvr additive="base">
                                        <p:cTn id="1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sp>
        <p:nvSpPr>
          <p:cNvPr id="5" name="Rectangle 3"/>
          <p:cNvSpPr>
            <a:spLocks noChangeArrowheads="1"/>
          </p:cNvSpPr>
          <p:nvPr/>
        </p:nvSpPr>
        <p:spPr bwMode="auto">
          <a:xfrm>
            <a:off x="1175792" y="1340768"/>
            <a:ext cx="6420544" cy="3970318"/>
          </a:xfrm>
          <a:prstGeom prst="rect">
            <a:avLst/>
          </a:prstGeom>
          <a:solidFill>
            <a:schemeClr val="tx1"/>
          </a:solidFill>
          <a:ln>
            <a:noFill/>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chemeClr val="bg2"/>
                </a:solidFill>
              </a:rPr>
              <a:t>Algorithm </a:t>
            </a:r>
            <a:r>
              <a:rPr lang="en-US" altLang="en-US" dirty="0" err="1">
                <a:solidFill>
                  <a:schemeClr val="bg2"/>
                </a:solidFill>
              </a:rPr>
              <a:t>Alg</a:t>
            </a:r>
            <a:r>
              <a:rPr lang="en-US" altLang="en-US" baseline="-25000" dirty="0" err="1">
                <a:solidFill>
                  <a:schemeClr val="bg2"/>
                </a:solidFill>
              </a:rPr>
              <a:t>alg</a:t>
            </a:r>
            <a:r>
              <a:rPr lang="en-US" altLang="en-US" dirty="0">
                <a:solidFill>
                  <a:schemeClr val="bg2"/>
                </a:solidFill>
              </a:rPr>
              <a:t>(</a:t>
            </a:r>
            <a:r>
              <a:rPr lang="en-US" altLang="en-US" dirty="0" err="1">
                <a:solidFill>
                  <a:schemeClr val="bg2"/>
                </a:solidFill>
              </a:rPr>
              <a:t>I</a:t>
            </a:r>
            <a:r>
              <a:rPr lang="en-US" altLang="en-US" baseline="-25000" dirty="0" err="1">
                <a:solidFill>
                  <a:schemeClr val="bg2"/>
                </a:solidFill>
              </a:rPr>
              <a:t>alg</a:t>
            </a:r>
            <a:r>
              <a:rPr lang="en-US" altLang="en-US" baseline="-25000" dirty="0">
                <a:solidFill>
                  <a:schemeClr val="bg2"/>
                </a:solidFill>
              </a:rPr>
              <a:t> </a:t>
            </a:r>
            <a:r>
              <a:rPr lang="en-US" altLang="en-US" dirty="0">
                <a:solidFill>
                  <a:schemeClr val="bg2"/>
                </a:solidFill>
              </a:rPr>
              <a:t>)</a:t>
            </a:r>
          </a:p>
          <a:p>
            <a:pPr algn="l"/>
            <a:r>
              <a:rPr lang="en-US" altLang="en-US" dirty="0">
                <a:solidFill>
                  <a:schemeClr val="bg2"/>
                </a:solidFill>
              </a:rPr>
              <a:t>pre-</a:t>
            </a:r>
            <a:r>
              <a:rPr lang="en-US" altLang="en-US" dirty="0" err="1">
                <a:solidFill>
                  <a:schemeClr val="bg2"/>
                </a:solidFill>
              </a:rPr>
              <a:t>cond</a:t>
            </a:r>
            <a:r>
              <a:rPr lang="en-US" altLang="en-US" dirty="0">
                <a:solidFill>
                  <a:schemeClr val="bg2"/>
                </a:solidFill>
              </a:rPr>
              <a:t>: </a:t>
            </a:r>
            <a:r>
              <a:rPr lang="en-US" altLang="en-US" dirty="0" err="1">
                <a:solidFill>
                  <a:schemeClr val="bg2"/>
                </a:solidFill>
              </a:rPr>
              <a:t>I</a:t>
            </a:r>
            <a:r>
              <a:rPr lang="en-US" altLang="en-US" baseline="-25000" dirty="0" err="1">
                <a:solidFill>
                  <a:schemeClr val="bg2"/>
                </a:solidFill>
              </a:rPr>
              <a:t>alg</a:t>
            </a:r>
            <a:r>
              <a:rPr lang="en-US" altLang="en-US" dirty="0">
                <a:solidFill>
                  <a:schemeClr val="bg2"/>
                </a:solidFill>
              </a:rPr>
              <a:t> is an instance of </a:t>
            </a:r>
            <a:r>
              <a:rPr lang="en-US" altLang="en-US" dirty="0" err="1">
                <a:solidFill>
                  <a:schemeClr val="bg2"/>
                </a:solidFill>
              </a:rPr>
              <a:t>P</a:t>
            </a:r>
            <a:r>
              <a:rPr lang="en-US" altLang="en-US" baseline="-25000" dirty="0" err="1">
                <a:solidFill>
                  <a:schemeClr val="bg2"/>
                </a:solidFill>
              </a:rPr>
              <a:t>alg</a:t>
            </a:r>
            <a:r>
              <a:rPr lang="en-US" altLang="en-US" baseline="-25000" dirty="0">
                <a:solidFill>
                  <a:schemeClr val="bg2"/>
                </a:solidFill>
              </a:rPr>
              <a:t/>
            </a:r>
            <a:br>
              <a:rPr lang="en-US" altLang="en-US" baseline="-25000" dirty="0">
                <a:solidFill>
                  <a:schemeClr val="bg2"/>
                </a:solidFill>
              </a:rPr>
            </a:br>
            <a:r>
              <a:rPr lang="en-US" altLang="en-US" dirty="0">
                <a:solidFill>
                  <a:schemeClr val="bg2"/>
                </a:solidFill>
              </a:rPr>
              <a:t>post-</a:t>
            </a:r>
            <a:r>
              <a:rPr lang="en-US" altLang="en-US" dirty="0" err="1">
                <a:solidFill>
                  <a:schemeClr val="bg2"/>
                </a:solidFill>
              </a:rPr>
              <a:t>cont</a:t>
            </a:r>
            <a:r>
              <a:rPr lang="en-US" altLang="en-US" dirty="0">
                <a:solidFill>
                  <a:schemeClr val="bg2"/>
                </a:solidFill>
              </a:rPr>
              <a:t>: Determine if </a:t>
            </a:r>
            <a:r>
              <a:rPr lang="en-CA" altLang="en-US" dirty="0">
                <a:solidFill>
                  <a:schemeClr val="bg2"/>
                </a:solidFill>
              </a:rPr>
              <a:t>P</a:t>
            </a:r>
            <a:r>
              <a:rPr lang="en-US" altLang="en-US" baseline="-25000" dirty="0" err="1">
                <a:solidFill>
                  <a:schemeClr val="bg2"/>
                </a:solidFill>
              </a:rPr>
              <a:t>alg</a:t>
            </a:r>
            <a:r>
              <a:rPr lang="en-US" altLang="en-US" baseline="-25000" dirty="0">
                <a:solidFill>
                  <a:schemeClr val="bg2"/>
                </a:solidFill>
              </a:rPr>
              <a:t> </a:t>
            </a:r>
            <a:r>
              <a:rPr lang="en-CA" altLang="en-US" dirty="0">
                <a:solidFill>
                  <a:schemeClr val="bg2"/>
                </a:solidFill>
              </a:rPr>
              <a:t>(I</a:t>
            </a:r>
            <a:r>
              <a:rPr lang="en-US" altLang="en-US" baseline="-25000" dirty="0" err="1">
                <a:solidFill>
                  <a:schemeClr val="bg2"/>
                </a:solidFill>
              </a:rPr>
              <a:t>alg</a:t>
            </a:r>
            <a:r>
              <a:rPr lang="en-CA" altLang="en-US" dirty="0">
                <a:solidFill>
                  <a:schemeClr val="bg2"/>
                </a:solidFill>
              </a:rPr>
              <a:t>) = yes</a:t>
            </a:r>
          </a:p>
          <a:p>
            <a:pPr algn="l"/>
            <a:r>
              <a:rPr lang="en-CA" altLang="en-US" dirty="0">
                <a:solidFill>
                  <a:schemeClr val="bg2"/>
                </a:solidFill>
              </a:rPr>
              <a:t>begin</a:t>
            </a:r>
          </a:p>
          <a:p>
            <a:pPr algn="l"/>
            <a:r>
              <a:rPr lang="en-CA" altLang="en-US" dirty="0">
                <a:solidFill>
                  <a:schemeClr val="bg2"/>
                </a:solidFill>
              </a:rPr>
              <a:t>      </a:t>
            </a:r>
            <a:r>
              <a:rPr lang="en-CA" altLang="en-US" dirty="0" err="1">
                <a:solidFill>
                  <a:schemeClr val="bg2"/>
                </a:solidFill>
              </a:rPr>
              <a:t>I</a:t>
            </a:r>
            <a:r>
              <a:rPr lang="en-CA" altLang="en-US" baseline="-25000" dirty="0" err="1">
                <a:solidFill>
                  <a:schemeClr val="bg2"/>
                </a:solidFill>
              </a:rPr>
              <a:t>oracle</a:t>
            </a:r>
            <a:r>
              <a:rPr lang="en-CA" altLang="en-US" dirty="0">
                <a:solidFill>
                  <a:schemeClr val="bg2"/>
                </a:solidFill>
              </a:rPr>
              <a:t> = </a:t>
            </a:r>
            <a:r>
              <a:rPr lang="en-CA" altLang="en-US" dirty="0" err="1">
                <a:solidFill>
                  <a:schemeClr val="bg2"/>
                </a:solidFill>
              </a:rPr>
              <a:t>InstanceMap</a:t>
            </a:r>
            <a:r>
              <a:rPr lang="en-CA" altLang="en-US" dirty="0">
                <a:solidFill>
                  <a:schemeClr val="bg2"/>
                </a:solidFill>
              </a:rPr>
              <a:t>(I</a:t>
            </a:r>
            <a:r>
              <a:rPr lang="en-US" altLang="en-US" baseline="-25000" dirty="0" err="1">
                <a:solidFill>
                  <a:schemeClr val="bg2"/>
                </a:solidFill>
              </a:rPr>
              <a:t>alg</a:t>
            </a:r>
            <a:r>
              <a:rPr lang="en-CA" altLang="en-US" dirty="0">
                <a:solidFill>
                  <a:schemeClr val="bg2"/>
                </a:solidFill>
              </a:rPr>
              <a:t>)</a:t>
            </a:r>
          </a:p>
          <a:p>
            <a:pPr algn="l"/>
            <a:r>
              <a:rPr lang="en-CA" altLang="en-US" dirty="0">
                <a:solidFill>
                  <a:schemeClr val="bg2"/>
                </a:solidFill>
              </a:rPr>
              <a:t>      </a:t>
            </a:r>
            <a:r>
              <a:rPr lang="en-CA" altLang="en-US" dirty="0" err="1">
                <a:solidFill>
                  <a:schemeClr val="bg2"/>
                </a:solidFill>
              </a:rPr>
              <a:t>ans</a:t>
            </a:r>
            <a:r>
              <a:rPr lang="en-CA" altLang="en-US" baseline="-25000" dirty="0" err="1">
                <a:solidFill>
                  <a:schemeClr val="bg2"/>
                </a:solidFill>
              </a:rPr>
              <a:t>oracle</a:t>
            </a:r>
            <a:r>
              <a:rPr lang="en-CA" altLang="en-US" dirty="0">
                <a:solidFill>
                  <a:schemeClr val="bg2"/>
                </a:solidFill>
              </a:rPr>
              <a:t> = </a:t>
            </a:r>
            <a:r>
              <a:rPr lang="en-CA" altLang="en-US" dirty="0" err="1">
                <a:solidFill>
                  <a:schemeClr val="bg2"/>
                </a:solidFill>
              </a:rPr>
              <a:t>Alg</a:t>
            </a:r>
            <a:r>
              <a:rPr lang="en-CA" altLang="en-US" baseline="-25000" dirty="0" err="1">
                <a:solidFill>
                  <a:schemeClr val="bg2"/>
                </a:solidFill>
              </a:rPr>
              <a:t>oracle</a:t>
            </a:r>
            <a:r>
              <a:rPr lang="en-CA" altLang="en-US" baseline="-25000" dirty="0">
                <a:solidFill>
                  <a:schemeClr val="bg2"/>
                </a:solidFill>
              </a:rPr>
              <a:t> </a:t>
            </a:r>
            <a:r>
              <a:rPr lang="en-CA" altLang="en-US" dirty="0">
                <a:solidFill>
                  <a:schemeClr val="bg2"/>
                </a:solidFill>
              </a:rPr>
              <a:t>(</a:t>
            </a:r>
            <a:r>
              <a:rPr lang="en-CA" altLang="en-US" dirty="0" err="1">
                <a:solidFill>
                  <a:schemeClr val="bg2"/>
                </a:solidFill>
              </a:rPr>
              <a:t>I</a:t>
            </a:r>
            <a:r>
              <a:rPr lang="en-CA" altLang="en-US" baseline="-25000" dirty="0" err="1">
                <a:solidFill>
                  <a:schemeClr val="bg2"/>
                </a:solidFill>
              </a:rPr>
              <a:t>oracle</a:t>
            </a:r>
            <a:r>
              <a:rPr lang="en-CA" altLang="en-US" dirty="0">
                <a:solidFill>
                  <a:schemeClr val="bg2"/>
                </a:solidFill>
              </a:rPr>
              <a:t>)</a:t>
            </a:r>
          </a:p>
          <a:p>
            <a:pPr algn="l"/>
            <a:r>
              <a:rPr lang="en-CA" altLang="en-US" dirty="0">
                <a:solidFill>
                  <a:schemeClr val="bg2"/>
                </a:solidFill>
              </a:rPr>
              <a:t>      </a:t>
            </a:r>
            <a:r>
              <a:rPr lang="en-CA" altLang="en-US" dirty="0" err="1">
                <a:solidFill>
                  <a:schemeClr val="bg2"/>
                </a:solidFill>
              </a:rPr>
              <a:t>ans</a:t>
            </a:r>
            <a:r>
              <a:rPr lang="en-US" altLang="en-US" baseline="-25000" dirty="0" err="1">
                <a:solidFill>
                  <a:schemeClr val="bg2"/>
                </a:solidFill>
              </a:rPr>
              <a:t>alg</a:t>
            </a:r>
            <a:r>
              <a:rPr lang="en-US" altLang="en-US" baseline="-25000" dirty="0">
                <a:solidFill>
                  <a:schemeClr val="bg2"/>
                </a:solidFill>
              </a:rPr>
              <a:t> </a:t>
            </a:r>
            <a:r>
              <a:rPr lang="en-US" altLang="en-US" dirty="0">
                <a:solidFill>
                  <a:schemeClr val="bg2"/>
                </a:solidFill>
              </a:rPr>
              <a:t> = </a:t>
            </a:r>
            <a:r>
              <a:rPr lang="en-US" altLang="en-US" dirty="0" err="1">
                <a:solidFill>
                  <a:schemeClr val="bg2"/>
                </a:solidFill>
              </a:rPr>
              <a:t>ans</a:t>
            </a:r>
            <a:r>
              <a:rPr lang="en-CA" altLang="en-US" baseline="-25000" dirty="0">
                <a:solidFill>
                  <a:schemeClr val="bg2"/>
                </a:solidFill>
              </a:rPr>
              <a:t>oracle</a:t>
            </a:r>
            <a:endParaRPr lang="en-US" altLang="en-US" dirty="0">
              <a:solidFill>
                <a:schemeClr val="bg2"/>
              </a:solidFill>
            </a:endParaRPr>
          </a:p>
          <a:p>
            <a:pPr algn="l"/>
            <a:r>
              <a:rPr lang="en-US" altLang="en-US" dirty="0">
                <a:solidFill>
                  <a:schemeClr val="bg2"/>
                </a:solidFill>
              </a:rPr>
              <a:t>      return(</a:t>
            </a:r>
            <a:r>
              <a:rPr lang="en-US" altLang="en-US" dirty="0" err="1">
                <a:solidFill>
                  <a:schemeClr val="bg2"/>
                </a:solidFill>
              </a:rPr>
              <a:t>ans</a:t>
            </a:r>
            <a:r>
              <a:rPr lang="en-US" altLang="en-US" baseline="-25000" dirty="0" err="1">
                <a:solidFill>
                  <a:schemeClr val="bg2"/>
                </a:solidFill>
              </a:rPr>
              <a:t>alg</a:t>
            </a:r>
            <a:r>
              <a:rPr lang="en-US" altLang="en-US" dirty="0">
                <a:solidFill>
                  <a:schemeClr val="bg2"/>
                </a:solidFill>
              </a:rPr>
              <a:t>)</a:t>
            </a:r>
          </a:p>
          <a:p>
            <a:pPr algn="l"/>
            <a:r>
              <a:rPr lang="en-US" altLang="en-US" dirty="0">
                <a:solidFill>
                  <a:schemeClr val="bg2"/>
                </a:solidFill>
              </a:rPr>
              <a:t>end</a:t>
            </a:r>
            <a:endParaRPr lang="en-CA" altLang="en-US" dirty="0">
              <a:solidFill>
                <a:schemeClr val="bg2"/>
              </a:solidFill>
            </a:endParaRPr>
          </a:p>
        </p:txBody>
      </p:sp>
      <p:sp>
        <p:nvSpPr>
          <p:cNvPr id="6" name="Rectangle 2">
            <a:extLst>
              <a:ext uri="{FF2B5EF4-FFF2-40B4-BE49-F238E27FC236}">
                <a16:creationId xmlns:a16="http://schemas.microsoft.com/office/drawing/2014/main" id="{3D516447-771F-40FB-8B2A-81E7A2E9CBC3}"/>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1427441" y="1340769"/>
            <a:ext cx="2568495" cy="523810"/>
          </a:xfrm>
          <a:prstGeom prst="wedgeRoundRectCallout">
            <a:avLst>
              <a:gd name="adj1" fmla="val -53575"/>
              <a:gd name="adj2" fmla="val 4364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0: Overview</a:t>
            </a:r>
          </a:p>
          <a:p>
            <a:pPr eaLnBrk="1" hangingPunct="1">
              <a:spcBef>
                <a:spcPts val="0"/>
              </a:spcBef>
            </a:pPr>
            <a:endParaRPr lang="en-US" altLang="en-US" sz="2400" dirty="0">
              <a:latin typeface="Times New Roman" panose="02020603050405020304" pitchFamily="18" charset="0"/>
              <a:cs typeface="Times New Roman" panose="02020603050405020304" pitchFamily="18" charset="0"/>
            </a:endParaRPr>
          </a:p>
        </p:txBody>
      </p:sp>
      <p:sp>
        <p:nvSpPr>
          <p:cNvPr id="32" name="Rectangle 16"/>
          <p:cNvSpPr>
            <a:spLocks noChangeArrowheads="1"/>
          </p:cNvSpPr>
          <p:nvPr/>
        </p:nvSpPr>
        <p:spPr bwMode="auto">
          <a:xfrm>
            <a:off x="4248150" y="506413"/>
            <a:ext cx="45935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1" name="Text Box 6">
            <a:extLst>
              <a:ext uri="{FF2B5EF4-FFF2-40B4-BE49-F238E27FC236}">
                <a16:creationId xmlns:a16="http://schemas.microsoft.com/office/drawing/2014/main" id="{B0F2829C-65EC-4E1B-A8FA-A7C540756068}"/>
              </a:ext>
            </a:extLst>
          </p:cNvPr>
          <p:cNvSpPr txBox="1">
            <a:spLocks noChangeArrowheads="1"/>
          </p:cNvSpPr>
          <p:nvPr/>
        </p:nvSpPr>
        <p:spPr bwMode="auto">
          <a:xfrm>
            <a:off x="2339429" y="2064911"/>
            <a:ext cx="43928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a:t>
            </a:r>
            <a:r>
              <a:rPr lang="en-US" altLang="en-US" sz="2400" dirty="0"/>
              <a:t>A </a:t>
            </a:r>
            <a:r>
              <a:rPr lang="en-US" altLang="en-US" sz="2400" dirty="0">
                <a:sym typeface="Wingdings" panose="05000000000000000000" pitchFamily="2" charset="2"/>
              </a:rPr>
              <a:t> </a:t>
            </a:r>
            <a:r>
              <a:rPr lang="en-US" altLang="en-US" sz="2400" dirty="0">
                <a:sym typeface="Symbol" panose="05050102010706020507" pitchFamily="18" charset="2"/>
              </a:rPr>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dirty="0">
                <a:cs typeface="Times New Roman" panose="02020603050405020304" pitchFamily="18" charset="0"/>
              </a:rPr>
              <a:t> </a:t>
            </a:r>
            <a:r>
              <a:rPr lang="en-US" altLang="en-US" sz="2400" dirty="0"/>
              <a:t>is </a:t>
            </a:r>
            <a:r>
              <a:rPr lang="en-US" altLang="en-US" sz="2400" dirty="0" err="1"/>
              <a:t>uncomputable</a:t>
            </a:r>
            <a:r>
              <a:rPr lang="en-US" altLang="en-US" sz="2400" dirty="0"/>
              <a:t>.</a:t>
            </a:r>
          </a:p>
          <a:p>
            <a:pPr algn="l"/>
            <a:r>
              <a:rPr lang="en-US" altLang="en-US" sz="2400" dirty="0">
                <a:sym typeface="Symbol" panose="05050102010706020507" pitchFamily="18" charset="2"/>
              </a:rPr>
              <a:t></a:t>
            </a:r>
            <a:r>
              <a:rPr lang="en-US" altLang="en-US" sz="2400" dirty="0"/>
              <a:t>B </a:t>
            </a:r>
            <a:r>
              <a:rPr lang="en-US" altLang="en-US" sz="2400" dirty="0">
                <a:sym typeface="Wingdings" panose="05000000000000000000" pitchFamily="2" charset="2"/>
              </a:rPr>
              <a:t> </a:t>
            </a:r>
            <a:r>
              <a:rPr lang="en-US" altLang="en-US" sz="2400" dirty="0">
                <a:sym typeface="Symbol" panose="05050102010706020507" pitchFamily="18" charset="2"/>
              </a:rPr>
              <a:t> </a:t>
            </a:r>
            <a:r>
              <a:rPr lang="en-US" altLang="en-US" sz="2400" dirty="0">
                <a:cs typeface="Times New Roman" panose="02020603050405020304" pitchFamily="18" charset="0"/>
              </a:rPr>
              <a:t>P</a:t>
            </a:r>
            <a:r>
              <a:rPr lang="en-US" altLang="en-US" sz="2400" baseline="-25000" dirty="0">
                <a:cs typeface="Times New Roman" panose="02020603050405020304" pitchFamily="18" charset="0"/>
              </a:rPr>
              <a:t>hi</a:t>
            </a:r>
            <a:r>
              <a:rPr lang="en-US" altLang="en-US" sz="2400" dirty="0">
                <a:cs typeface="Times New Roman" panose="02020603050405020304" pitchFamily="18" charset="0"/>
              </a:rPr>
              <a:t>    </a:t>
            </a:r>
            <a:r>
              <a:rPr lang="en-US" altLang="en-US" sz="11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t>is </a:t>
            </a:r>
            <a:r>
              <a:rPr lang="en-US" altLang="en-US" sz="2400" dirty="0" err="1"/>
              <a:t>uncomputable</a:t>
            </a:r>
            <a:r>
              <a:rPr lang="en-US" altLang="en-US" sz="2400" dirty="0"/>
              <a:t>.</a:t>
            </a:r>
          </a:p>
        </p:txBody>
      </p:sp>
      <p:sp>
        <p:nvSpPr>
          <p:cNvPr id="42" name="Text Box 6">
            <a:extLst>
              <a:ext uri="{FF2B5EF4-FFF2-40B4-BE49-F238E27FC236}">
                <a16:creationId xmlns:a16="http://schemas.microsoft.com/office/drawing/2014/main" id="{B03B30E1-D94D-4AB2-B0EA-C2B22B852541}"/>
              </a:ext>
            </a:extLst>
          </p:cNvPr>
          <p:cNvSpPr txBox="1">
            <a:spLocks noChangeArrowheads="1"/>
          </p:cNvSpPr>
          <p:nvPr/>
        </p:nvSpPr>
        <p:spPr bwMode="auto">
          <a:xfrm>
            <a:off x="6228183" y="2078036"/>
            <a:ext cx="30243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Proved already</a:t>
            </a:r>
          </a:p>
          <a:p>
            <a:pPr algn="l"/>
            <a:r>
              <a:rPr lang="en-US" altLang="en-US" sz="2400" dirty="0"/>
              <a:t>Want to prove.</a:t>
            </a:r>
          </a:p>
        </p:txBody>
      </p:sp>
      <p:sp>
        <p:nvSpPr>
          <p:cNvPr id="45" name="Text Box 6">
            <a:extLst>
              <a:ext uri="{FF2B5EF4-FFF2-40B4-BE49-F238E27FC236}">
                <a16:creationId xmlns:a16="http://schemas.microsoft.com/office/drawing/2014/main" id="{25B0BF92-665A-475F-A413-F6C978D72B0E}"/>
              </a:ext>
            </a:extLst>
          </p:cNvPr>
          <p:cNvSpPr txBox="1">
            <a:spLocks noChangeArrowheads="1"/>
          </p:cNvSpPr>
          <p:nvPr/>
        </p:nvSpPr>
        <p:spPr bwMode="auto">
          <a:xfrm>
            <a:off x="1391294" y="2958043"/>
            <a:ext cx="3612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Prove:     A </a:t>
            </a:r>
            <a:r>
              <a:rPr lang="en-US" altLang="en-US" sz="2400" dirty="0">
                <a:sym typeface="Wingdings" panose="05000000000000000000" pitchFamily="2" charset="2"/>
              </a:rPr>
              <a:t> </a:t>
            </a:r>
            <a:r>
              <a:rPr lang="en-US" altLang="en-US" sz="2400" dirty="0">
                <a:sym typeface="Symbol" panose="05050102010706020507" pitchFamily="18" charset="2"/>
              </a:rPr>
              <a:t>B</a:t>
            </a:r>
          </a:p>
          <a:p>
            <a:pPr algn="l"/>
            <a:r>
              <a:rPr lang="en-US" altLang="en-US" sz="2400" dirty="0"/>
              <a:t>Same as: </a:t>
            </a:r>
            <a:r>
              <a:rPr lang="en-US" altLang="en-US" sz="2400" dirty="0">
                <a:sym typeface="Symbol" panose="05050102010706020507" pitchFamily="18" charset="2"/>
              </a:rPr>
              <a:t>   B </a:t>
            </a:r>
            <a:r>
              <a:rPr lang="en-US" altLang="en-US" sz="2400" dirty="0">
                <a:sym typeface="Wingdings" panose="05000000000000000000" pitchFamily="2" charset="2"/>
              </a:rPr>
              <a:t> </a:t>
            </a:r>
            <a:r>
              <a:rPr lang="en-US" altLang="en-US" sz="2400" dirty="0">
                <a:sym typeface="Symbol" panose="05050102010706020507" pitchFamily="18" charset="2"/>
              </a:rPr>
              <a:t>A</a:t>
            </a:r>
          </a:p>
        </p:txBody>
      </p:sp>
      <p:sp>
        <p:nvSpPr>
          <p:cNvPr id="54" name="Text Box 6">
            <a:extLst>
              <a:ext uri="{FF2B5EF4-FFF2-40B4-BE49-F238E27FC236}">
                <a16:creationId xmlns:a16="http://schemas.microsoft.com/office/drawing/2014/main" id="{5EA82AEB-D138-4F7C-A980-4E9FF95BB3B9}"/>
              </a:ext>
            </a:extLst>
          </p:cNvPr>
          <p:cNvSpPr txBox="1">
            <a:spLocks noChangeArrowheads="1"/>
          </p:cNvSpPr>
          <p:nvPr/>
        </p:nvSpPr>
        <p:spPr bwMode="auto">
          <a:xfrm>
            <a:off x="1930538" y="3865803"/>
            <a:ext cx="819214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cs typeface="Times New Roman" panose="02020603050405020304" pitchFamily="18" charset="0"/>
              </a:rPr>
              <a:t>     P</a:t>
            </a:r>
            <a:r>
              <a:rPr lang="en-US" altLang="en-US" sz="2400" baseline="-25000" dirty="0">
                <a:cs typeface="Times New Roman" panose="02020603050405020304" pitchFamily="18" charset="0"/>
              </a:rPr>
              <a:t>hi </a:t>
            </a:r>
            <a:r>
              <a:rPr lang="en-US" altLang="en-US" sz="2400" dirty="0"/>
              <a:t>is computable</a:t>
            </a:r>
          </a:p>
          <a:p>
            <a:pPr marL="342900" indent="-342900" algn="l">
              <a:buFont typeface="Wingdings" panose="05000000000000000000" pitchFamily="2" charset="2"/>
              <a:buChar char="è"/>
            </a:pPr>
            <a:r>
              <a:rPr lang="en-US" altLang="en-US" sz="2400" dirty="0"/>
              <a:t>Design an algorithm for </a:t>
            </a:r>
            <a:r>
              <a:rPr lang="en-US" altLang="en-US" sz="2400" dirty="0" err="1">
                <a:sym typeface="Wingdings" panose="05000000000000000000" pitchFamily="2" charset="2"/>
              </a:rPr>
              <a:t>P</a:t>
            </a:r>
            <a:r>
              <a:rPr lang="en-US" altLang="en-US" sz="2400" baseline="-25000" dirty="0" err="1">
                <a:sym typeface="Wingdings" panose="05000000000000000000" pitchFamily="2" charset="2"/>
              </a:rPr>
              <a:t>halting</a:t>
            </a:r>
            <a:r>
              <a:rPr lang="en-US" altLang="en-US" sz="2400" dirty="0">
                <a:sym typeface="Wingdings" panose="05000000000000000000" pitchFamily="2" charset="2"/>
              </a:rPr>
              <a:t>  </a:t>
            </a:r>
          </a:p>
          <a:p>
            <a:pPr algn="l"/>
            <a:r>
              <a:rPr lang="en-US" altLang="en-US" sz="2400" dirty="0">
                <a:sym typeface="Wingdings" panose="05000000000000000000" pitchFamily="2" charset="2"/>
              </a:rPr>
              <a:t>      (Using </a:t>
            </a:r>
            <a:r>
              <a:rPr lang="en-US" altLang="en-US" sz="2400" dirty="0">
                <a:cs typeface="Times New Roman" panose="02020603050405020304" pitchFamily="18" charset="0"/>
              </a:rPr>
              <a:t>an oracle for P</a:t>
            </a:r>
            <a:r>
              <a:rPr lang="en-US" altLang="en-US" sz="2400" baseline="-25000" dirty="0">
                <a:cs typeface="Times New Roman" panose="02020603050405020304" pitchFamily="18" charset="0"/>
              </a:rPr>
              <a:t>hi</a:t>
            </a:r>
            <a:r>
              <a:rPr lang="en-US" altLang="en-US" sz="2400" dirty="0">
                <a:cs typeface="Times New Roman" panose="02020603050405020304" pitchFamily="18" charset="0"/>
              </a:rPr>
              <a:t> </a:t>
            </a:r>
            <a:r>
              <a:rPr lang="en-US" altLang="en-US" sz="2400" dirty="0">
                <a:sym typeface="Wingdings" panose="05000000000000000000" pitchFamily="2" charset="2"/>
              </a:rPr>
              <a:t>as a subroutine)</a:t>
            </a:r>
          </a:p>
          <a:p>
            <a:pPr algn="l"/>
            <a:r>
              <a:rPr lang="en-US" altLang="en-US" sz="2400" dirty="0">
                <a:sym typeface="Wingdings" panose="05000000000000000000" pitchFamily="2" charset="2"/>
              </a:rPr>
              <a:t></a:t>
            </a:r>
            <a:r>
              <a:rPr lang="en-US" altLang="en-US" sz="2400" dirty="0"/>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baseline="-25000" dirty="0">
                <a:cs typeface="Times New Roman" panose="02020603050405020304" pitchFamily="18" charset="0"/>
              </a:rPr>
              <a:t> </a:t>
            </a:r>
            <a:r>
              <a:rPr lang="en-US" altLang="en-US" sz="2400" dirty="0"/>
              <a:t>is computable</a:t>
            </a:r>
            <a:endParaRPr lang="en-US" altLang="en-US" sz="2400" dirty="0">
              <a:sym typeface="Wingdings" panose="05000000000000000000" pitchFamily="2" charset="2"/>
            </a:endParaRPr>
          </a:p>
          <a:p>
            <a:pPr marL="342900" indent="-342900" algn="l">
              <a:buFont typeface="Wingdings" panose="05000000000000000000" pitchFamily="2" charset="2"/>
              <a:buChar char="è"/>
            </a:pPr>
            <a:r>
              <a:rPr lang="en-US" altLang="en-US" sz="2400" dirty="0">
                <a:sym typeface="Symbol" panose="05050102010706020507" pitchFamily="18" charset="2"/>
              </a:rPr>
              <a:t>A</a:t>
            </a:r>
          </a:p>
        </p:txBody>
      </p:sp>
      <p:sp>
        <p:nvSpPr>
          <p:cNvPr id="55" name="Text Box 6">
            <a:extLst>
              <a:ext uri="{FF2B5EF4-FFF2-40B4-BE49-F238E27FC236}">
                <a16:creationId xmlns:a16="http://schemas.microsoft.com/office/drawing/2014/main" id="{73561354-2C41-45D6-87E8-8D88CA1EB920}"/>
              </a:ext>
            </a:extLst>
          </p:cNvPr>
          <p:cNvSpPr txBox="1">
            <a:spLocks noChangeArrowheads="1"/>
          </p:cNvSpPr>
          <p:nvPr/>
        </p:nvSpPr>
        <p:spPr bwMode="auto">
          <a:xfrm>
            <a:off x="1639347" y="3895315"/>
            <a:ext cx="13484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B </a:t>
            </a:r>
            <a:r>
              <a:rPr lang="en-US" altLang="en-US" sz="2400" dirty="0">
                <a:sym typeface="Wingdings" panose="05000000000000000000" pitchFamily="2" charset="2"/>
              </a:rPr>
              <a:t></a:t>
            </a:r>
            <a:endParaRPr lang="en-US" altLang="en-US" sz="2400" dirty="0">
              <a:sym typeface="Symbol" panose="05050102010706020507" pitchFamily="18" charset="2"/>
            </a:endParaRPr>
          </a:p>
        </p:txBody>
      </p:sp>
      <p:sp>
        <p:nvSpPr>
          <p:cNvPr id="56" name="Text Box 6">
            <a:extLst>
              <a:ext uri="{FF2B5EF4-FFF2-40B4-BE49-F238E27FC236}">
                <a16:creationId xmlns:a16="http://schemas.microsoft.com/office/drawing/2014/main" id="{07846CB3-5AB9-486E-9DF0-17079F7EF519}"/>
              </a:ext>
            </a:extLst>
          </p:cNvPr>
          <p:cNvSpPr txBox="1">
            <a:spLocks noChangeArrowheads="1"/>
          </p:cNvSpPr>
          <p:nvPr/>
        </p:nvSpPr>
        <p:spPr bwMode="auto">
          <a:xfrm>
            <a:off x="1424731" y="5775647"/>
            <a:ext cx="45281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But </a:t>
            </a:r>
            <a:r>
              <a:rPr lang="en-US" altLang="en-US" sz="2400" dirty="0">
                <a:sym typeface="Symbol" panose="05050102010706020507" pitchFamily="18" charset="2"/>
              </a:rPr>
              <a:t></a:t>
            </a:r>
            <a:r>
              <a:rPr lang="en-US" altLang="en-US" sz="2400" dirty="0"/>
              <a:t>A is true. So </a:t>
            </a:r>
            <a:r>
              <a:rPr lang="en-US" altLang="en-US" sz="2400" dirty="0">
                <a:sym typeface="Symbol" panose="05050102010706020507" pitchFamily="18" charset="2"/>
              </a:rPr>
              <a:t></a:t>
            </a:r>
            <a:r>
              <a:rPr lang="en-US" altLang="en-US" sz="2400" dirty="0"/>
              <a:t>B is true.</a:t>
            </a:r>
            <a:endParaRPr lang="en-US" altLang="en-US" sz="2400" dirty="0">
              <a:sym typeface="Symbol" panose="05050102010706020507" pitchFamily="18" charset="2"/>
            </a:endParaRPr>
          </a:p>
        </p:txBody>
      </p:sp>
      <p:grpSp>
        <p:nvGrpSpPr>
          <p:cNvPr id="57" name="Group 29">
            <a:extLst>
              <a:ext uri="{FF2B5EF4-FFF2-40B4-BE49-F238E27FC236}">
                <a16:creationId xmlns:a16="http://schemas.microsoft.com/office/drawing/2014/main" id="{CEE92C6F-6BF2-4DA1-B54C-0CD040F47286}"/>
              </a:ext>
            </a:extLst>
          </p:cNvPr>
          <p:cNvGrpSpPr>
            <a:grpSpLocks/>
          </p:cNvGrpSpPr>
          <p:nvPr/>
        </p:nvGrpSpPr>
        <p:grpSpPr bwMode="auto">
          <a:xfrm>
            <a:off x="8588035" y="6290325"/>
            <a:ext cx="520469" cy="523051"/>
            <a:chOff x="2065" y="1551"/>
            <a:chExt cx="1628" cy="1988"/>
          </a:xfrm>
        </p:grpSpPr>
        <p:sp>
          <p:nvSpPr>
            <p:cNvPr id="58" name="Freeform 30">
              <a:extLst>
                <a:ext uri="{FF2B5EF4-FFF2-40B4-BE49-F238E27FC236}">
                  <a16:creationId xmlns:a16="http://schemas.microsoft.com/office/drawing/2014/main" id="{B7239BB5-1843-4F7C-BE03-2EEC6E30633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1">
              <a:extLst>
                <a:ext uri="{FF2B5EF4-FFF2-40B4-BE49-F238E27FC236}">
                  <a16:creationId xmlns:a16="http://schemas.microsoft.com/office/drawing/2014/main" id="{31BED0E7-3B4B-4DC0-B722-DACA5545A02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2">
              <a:extLst>
                <a:ext uri="{FF2B5EF4-FFF2-40B4-BE49-F238E27FC236}">
                  <a16:creationId xmlns:a16="http://schemas.microsoft.com/office/drawing/2014/main" id="{413FC484-A6F1-4C86-958A-5C7B75F1447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3">
              <a:extLst>
                <a:ext uri="{FF2B5EF4-FFF2-40B4-BE49-F238E27FC236}">
                  <a16:creationId xmlns:a16="http://schemas.microsoft.com/office/drawing/2014/main" id="{617CC884-712F-441D-B128-9229D515912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4">
              <a:extLst>
                <a:ext uri="{FF2B5EF4-FFF2-40B4-BE49-F238E27FC236}">
                  <a16:creationId xmlns:a16="http://schemas.microsoft.com/office/drawing/2014/main" id="{E7CC9F1D-5BB5-4194-B010-A0259C5BC48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5">
              <a:extLst>
                <a:ext uri="{FF2B5EF4-FFF2-40B4-BE49-F238E27FC236}">
                  <a16:creationId xmlns:a16="http://schemas.microsoft.com/office/drawing/2014/main" id="{5116E299-AA6A-4952-9A0F-0FBC612C1F4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6">
              <a:extLst>
                <a:ext uri="{FF2B5EF4-FFF2-40B4-BE49-F238E27FC236}">
                  <a16:creationId xmlns:a16="http://schemas.microsoft.com/office/drawing/2014/main" id="{09DEC131-8971-42BF-9E41-813F381F221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7">
              <a:extLst>
                <a:ext uri="{FF2B5EF4-FFF2-40B4-BE49-F238E27FC236}">
                  <a16:creationId xmlns:a16="http://schemas.microsoft.com/office/drawing/2014/main" id="{45A105C6-73C0-4EA6-AAD4-EBC73F463E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8">
              <a:extLst>
                <a:ext uri="{FF2B5EF4-FFF2-40B4-BE49-F238E27FC236}">
                  <a16:creationId xmlns:a16="http://schemas.microsoft.com/office/drawing/2014/main" id="{66C8B86B-093E-430A-BED8-032446425AC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9">
              <a:extLst>
                <a:ext uri="{FF2B5EF4-FFF2-40B4-BE49-F238E27FC236}">
                  <a16:creationId xmlns:a16="http://schemas.microsoft.com/office/drawing/2014/main" id="{A8889135-FD18-4B05-81C3-86D7019AE89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0">
              <a:extLst>
                <a:ext uri="{FF2B5EF4-FFF2-40B4-BE49-F238E27FC236}">
                  <a16:creationId xmlns:a16="http://schemas.microsoft.com/office/drawing/2014/main" id="{BAB26614-D883-407A-9F5F-6A96BAC7371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1">
              <a:extLst>
                <a:ext uri="{FF2B5EF4-FFF2-40B4-BE49-F238E27FC236}">
                  <a16:creationId xmlns:a16="http://schemas.microsoft.com/office/drawing/2014/main" id="{D4C9D849-02BF-4DE4-8E10-E44971E8285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2">
              <a:extLst>
                <a:ext uri="{FF2B5EF4-FFF2-40B4-BE49-F238E27FC236}">
                  <a16:creationId xmlns:a16="http://schemas.microsoft.com/office/drawing/2014/main" id="{ED41F659-191F-432B-81D6-2831BFCDAA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3">
              <a:extLst>
                <a:ext uri="{FF2B5EF4-FFF2-40B4-BE49-F238E27FC236}">
                  <a16:creationId xmlns:a16="http://schemas.microsoft.com/office/drawing/2014/main" id="{628C22BF-C4D9-49D0-B2A0-80807859FAC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4">
              <a:extLst>
                <a:ext uri="{FF2B5EF4-FFF2-40B4-BE49-F238E27FC236}">
                  <a16:creationId xmlns:a16="http://schemas.microsoft.com/office/drawing/2014/main" id="{9D40A4E4-23E3-4DB1-A4DA-3A82493B3B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5">
              <a:extLst>
                <a:ext uri="{FF2B5EF4-FFF2-40B4-BE49-F238E27FC236}">
                  <a16:creationId xmlns:a16="http://schemas.microsoft.com/office/drawing/2014/main" id="{151DC8CC-2657-4107-9ED8-7A703F13B6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6">
              <a:extLst>
                <a:ext uri="{FF2B5EF4-FFF2-40B4-BE49-F238E27FC236}">
                  <a16:creationId xmlns:a16="http://schemas.microsoft.com/office/drawing/2014/main" id="{B36E6116-BC7F-4A5A-895D-AED55A454B7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 name="AutoShape 35">
            <a:extLst>
              <a:ext uri="{FF2B5EF4-FFF2-40B4-BE49-F238E27FC236}">
                <a16:creationId xmlns:a16="http://schemas.microsoft.com/office/drawing/2014/main" id="{B5B7B0F8-D5F8-49EB-9119-57EE10494992}"/>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
        <p:nvSpPr>
          <p:cNvPr id="76" name="Text Box 6">
            <a:extLst>
              <a:ext uri="{FF2B5EF4-FFF2-40B4-BE49-F238E27FC236}">
                <a16:creationId xmlns:a16="http://schemas.microsoft.com/office/drawing/2014/main" id="{00B3AB74-EDEF-4001-A5FD-7B24FC963C2B}"/>
              </a:ext>
            </a:extLst>
          </p:cNvPr>
          <p:cNvSpPr txBox="1">
            <a:spLocks noChangeArrowheads="1"/>
          </p:cNvSpPr>
          <p:nvPr/>
        </p:nvSpPr>
        <p:spPr bwMode="auto">
          <a:xfrm>
            <a:off x="984052" y="5207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77" name="AutoShape 38">
            <a:extLst>
              <a:ext uri="{FF2B5EF4-FFF2-40B4-BE49-F238E27FC236}">
                <a16:creationId xmlns:a16="http://schemas.microsoft.com/office/drawing/2014/main" id="{6E291831-CA08-48DA-AE78-FDA523C0F5F6}"/>
              </a:ext>
            </a:extLst>
          </p:cNvPr>
          <p:cNvSpPr>
            <a:spLocks noChangeArrowheads="1"/>
          </p:cNvSpPr>
          <p:nvPr/>
        </p:nvSpPr>
        <p:spPr bwMode="auto">
          <a:xfrm>
            <a:off x="660204" y="6256164"/>
            <a:ext cx="6000028" cy="557212"/>
          </a:xfrm>
          <a:prstGeom prst="wedgeRoundRectCallout">
            <a:avLst>
              <a:gd name="adj1" fmla="val -35625"/>
              <a:gd name="adj2" fmla="val -614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Goal Accomplished: Proved P</a:t>
            </a:r>
            <a:r>
              <a:rPr lang="en-US" altLang="en-US" sz="2400" baseline="-25000" dirty="0">
                <a:latin typeface="Times New Roman" pitchFamily="18" charset="0"/>
              </a:rPr>
              <a:t>hi</a:t>
            </a:r>
            <a:r>
              <a:rPr lang="en-US" altLang="en-US" sz="2400" dirty="0">
                <a:latin typeface="Times New Roman" pitchFamily="18" charset="0"/>
              </a:rPr>
              <a:t> is undecidable.</a:t>
            </a:r>
          </a:p>
        </p:txBody>
      </p:sp>
    </p:spTree>
    <p:extLst>
      <p:ext uri="{BB962C8B-B14F-4D97-AF65-F5344CB8AC3E}">
        <p14:creationId xmlns:p14="http://schemas.microsoft.com/office/powerpoint/2010/main" val="1311871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 calcmode="lin" valueType="num">
                                      <p:cBhvr additive="base">
                                        <p:cTn id="1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 calcmode="lin" valueType="num">
                                      <p:cBhvr additive="base">
                                        <p:cTn id="19"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1">
                                            <p:txEl>
                                              <p:pRg st="1" end="1"/>
                                            </p:txEl>
                                          </p:spTgt>
                                        </p:tgtEl>
                                        <p:attrNameLst>
                                          <p:attrName>style.visibility</p:attrName>
                                        </p:attrNameLst>
                                      </p:cBhvr>
                                      <p:to>
                                        <p:strVal val="visible"/>
                                      </p:to>
                                    </p:set>
                                    <p:anim calcmode="lin" valueType="num">
                                      <p:cBhvr additive="base">
                                        <p:cTn id="2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2">
                                            <p:txEl>
                                              <p:pRg st="1" end="1"/>
                                            </p:txEl>
                                          </p:spTgt>
                                        </p:tgtEl>
                                        <p:attrNameLst>
                                          <p:attrName>style.visibility</p:attrName>
                                        </p:attrNameLst>
                                      </p:cBhvr>
                                      <p:to>
                                        <p:strVal val="visible"/>
                                      </p:to>
                                    </p:set>
                                    <p:anim calcmode="lin" valueType="num">
                                      <p:cBhvr additive="base">
                                        <p:cTn id="3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5">
                                            <p:txEl>
                                              <p:pRg st="0" end="0"/>
                                            </p:txEl>
                                          </p:spTgt>
                                        </p:tgtEl>
                                        <p:attrNameLst>
                                          <p:attrName>style.visibility</p:attrName>
                                        </p:attrNameLst>
                                      </p:cBhvr>
                                      <p:to>
                                        <p:strVal val="visible"/>
                                      </p:to>
                                    </p:set>
                                    <p:anim calcmode="lin" valueType="num">
                                      <p:cBhvr additive="base">
                                        <p:cTn id="3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5">
                                            <p:txEl>
                                              <p:pRg st="1" end="1"/>
                                            </p:txEl>
                                          </p:spTgt>
                                        </p:tgtEl>
                                        <p:attrNameLst>
                                          <p:attrName>style.visibility</p:attrName>
                                        </p:attrNameLst>
                                      </p:cBhvr>
                                      <p:to>
                                        <p:strVal val="visible"/>
                                      </p:to>
                                    </p:set>
                                    <p:anim calcmode="lin" valueType="num">
                                      <p:cBhvr additive="base">
                                        <p:cTn id="4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4">
                                            <p:txEl>
                                              <p:pRg st="0" end="0"/>
                                            </p:txEl>
                                          </p:spTgt>
                                        </p:tgtEl>
                                        <p:attrNameLst>
                                          <p:attrName>style.visibility</p:attrName>
                                        </p:attrNameLst>
                                      </p:cBhvr>
                                      <p:to>
                                        <p:strVal val="visible"/>
                                      </p:to>
                                    </p:set>
                                    <p:anim calcmode="lin" valueType="num">
                                      <p:cBhvr additive="base">
                                        <p:cTn id="5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4">
                                            <p:txEl>
                                              <p:pRg st="1" end="1"/>
                                            </p:txEl>
                                          </p:spTgt>
                                        </p:tgtEl>
                                        <p:attrNameLst>
                                          <p:attrName>style.visibility</p:attrName>
                                        </p:attrNameLst>
                                      </p:cBhvr>
                                      <p:to>
                                        <p:strVal val="visible"/>
                                      </p:to>
                                    </p:set>
                                    <p:anim calcmode="lin" valueType="num">
                                      <p:cBhvr additive="base">
                                        <p:cTn id="61"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4">
                                            <p:txEl>
                                              <p:pRg st="3" end="3"/>
                                            </p:txEl>
                                          </p:spTgt>
                                        </p:tgtEl>
                                        <p:attrNameLst>
                                          <p:attrName>style.visibility</p:attrName>
                                        </p:attrNameLst>
                                      </p:cBhvr>
                                      <p:to>
                                        <p:strVal val="visible"/>
                                      </p:to>
                                    </p:set>
                                    <p:anim calcmode="lin" valueType="num">
                                      <p:cBhvr additive="base">
                                        <p:cTn id="73" dur="500" fill="hold"/>
                                        <p:tgtEl>
                                          <p:spTgt spid="54">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4">
                                            <p:txEl>
                                              <p:pRg st="4" end="4"/>
                                            </p:txEl>
                                          </p:spTgt>
                                        </p:tgtEl>
                                        <p:attrNameLst>
                                          <p:attrName>style.visibility</p:attrName>
                                        </p:attrNameLst>
                                      </p:cBhvr>
                                      <p:to>
                                        <p:strVal val="visible"/>
                                      </p:to>
                                    </p:set>
                                    <p:anim calcmode="lin" valueType="num">
                                      <p:cBhvr additive="base">
                                        <p:cTn id="79" dur="500" fill="hold"/>
                                        <p:tgtEl>
                                          <p:spTgt spid="54">
                                            <p:txEl>
                                              <p:pRg st="4" end="4"/>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56"/>
                                        </p:tgtEl>
                                        <p:attrNameLst>
                                          <p:attrName>style.visibility</p:attrName>
                                        </p:attrNameLst>
                                      </p:cBhvr>
                                      <p:to>
                                        <p:strVal val="visible"/>
                                      </p:to>
                                    </p:set>
                                    <p:anim calcmode="lin" valueType="num">
                                      <p:cBhvr additive="base">
                                        <p:cTn id="85" dur="500" fill="hold"/>
                                        <p:tgtEl>
                                          <p:spTgt spid="56"/>
                                        </p:tgtEl>
                                        <p:attrNameLst>
                                          <p:attrName>ppt_x</p:attrName>
                                        </p:attrNameLst>
                                      </p:cBhvr>
                                      <p:tavLst>
                                        <p:tav tm="0">
                                          <p:val>
                                            <p:strVal val="0-#ppt_w/2"/>
                                          </p:val>
                                        </p:tav>
                                        <p:tav tm="100000">
                                          <p:val>
                                            <p:strVal val="#ppt_x"/>
                                          </p:val>
                                        </p:tav>
                                      </p:tavLst>
                                    </p:anim>
                                    <p:anim calcmode="lin" valueType="num">
                                      <p:cBhvr additive="base">
                                        <p:cTn id="8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500" fill="hold"/>
                                        <p:tgtEl>
                                          <p:spTgt spid="77"/>
                                        </p:tgtEl>
                                        <p:attrNameLst>
                                          <p:attrName>ppt_x</p:attrName>
                                        </p:attrNameLst>
                                      </p:cBhvr>
                                      <p:tavLst>
                                        <p:tav tm="0">
                                          <p:val>
                                            <p:strVal val="0-#ppt_w/2"/>
                                          </p:val>
                                        </p:tav>
                                        <p:tav tm="100000">
                                          <p:val>
                                            <p:strVal val="#ppt_x"/>
                                          </p:val>
                                        </p:tav>
                                      </p:tavLst>
                                    </p:anim>
                                    <p:anim calcmode="lin" valueType="num">
                                      <p:cBhvr additive="base">
                                        <p:cTn id="92"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76"/>
                                        </p:tgtEl>
                                        <p:attrNameLst>
                                          <p:attrName>style.visibility</p:attrName>
                                        </p:attrNameLst>
                                      </p:cBhvr>
                                      <p:to>
                                        <p:strVal val="visible"/>
                                      </p:to>
                                    </p:set>
                                    <p:anim calcmode="lin" valueType="num">
                                      <p:cBhvr additive="base">
                                        <p:cTn id="97" dur="500" fill="hold"/>
                                        <p:tgtEl>
                                          <p:spTgt spid="76"/>
                                        </p:tgtEl>
                                        <p:attrNameLst>
                                          <p:attrName>ppt_x</p:attrName>
                                        </p:attrNameLst>
                                      </p:cBhvr>
                                      <p:tavLst>
                                        <p:tav tm="0">
                                          <p:val>
                                            <p:strVal val="0-#ppt_w/2"/>
                                          </p:val>
                                        </p:tav>
                                        <p:tav tm="100000">
                                          <p:val>
                                            <p:strVal val="#ppt_x"/>
                                          </p:val>
                                        </p:tav>
                                      </p:tavLst>
                                    </p:anim>
                                    <p:anim calcmode="lin" valueType="num">
                                      <p:cBhvr additive="base">
                                        <p:cTn id="98"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55" grpId="0"/>
      <p:bldP spid="56" grpId="0"/>
      <p:bldP spid="76" grpId="0"/>
      <p:bldP spid="77" grpId="0" animBg="1"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3"/>
          <p:cNvSpPr txBox="1">
            <a:spLocks noChangeArrowheads="1"/>
          </p:cNvSpPr>
          <p:nvPr/>
        </p:nvSpPr>
        <p:spPr bwMode="auto">
          <a:xfrm>
            <a:off x="409575" y="1828800"/>
            <a:ext cx="3282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If there is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600068" name="Text Box 4"/>
          <p:cNvSpPr txBox="1">
            <a:spLocks noChangeArrowheads="1"/>
          </p:cNvSpPr>
          <p:nvPr/>
        </p:nvSpPr>
        <p:spPr bwMode="auto">
          <a:xfrm>
            <a:off x="512763" y="5638800"/>
            <a:ext cx="30162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then there is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25604" name="AutoShape 5"/>
          <p:cNvSpPr>
            <a:spLocks noChangeArrowheads="1"/>
          </p:cNvSpPr>
          <p:nvPr/>
        </p:nvSpPr>
        <p:spPr bwMode="auto">
          <a:xfrm>
            <a:off x="1687513" y="2689225"/>
            <a:ext cx="587375" cy="617538"/>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p>
        </p:txBody>
      </p:sp>
      <p:sp>
        <p:nvSpPr>
          <p:cNvPr id="600070" name="Text Box 6"/>
          <p:cNvSpPr txBox="1">
            <a:spLocks noChangeArrowheads="1"/>
          </p:cNvSpPr>
          <p:nvPr/>
        </p:nvSpPr>
        <p:spPr bwMode="auto">
          <a:xfrm>
            <a:off x="5029200" y="3244850"/>
            <a:ext cx="3517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t>then there is not an</a:t>
            </a:r>
            <a:br>
              <a:rPr lang="en-US" altLang="en-US" dirty="0"/>
            </a:br>
            <a:r>
              <a:rPr lang="en-US" altLang="en-US" dirty="0"/>
              <a:t>algorithm for </a:t>
            </a:r>
            <a:r>
              <a:rPr lang="en-US" altLang="en-US" dirty="0" err="1">
                <a:solidFill>
                  <a:schemeClr val="tx2"/>
                </a:solidFill>
              </a:rPr>
              <a:t>P</a:t>
            </a:r>
            <a:r>
              <a:rPr lang="en-US" altLang="en-US" baseline="-25000" dirty="0" err="1">
                <a:solidFill>
                  <a:schemeClr val="tx2"/>
                </a:solidFill>
              </a:rPr>
              <a:t>oracle</a:t>
            </a:r>
            <a:endParaRPr lang="en-US" altLang="en-US" dirty="0"/>
          </a:p>
        </p:txBody>
      </p:sp>
      <p:sp>
        <p:nvSpPr>
          <p:cNvPr id="25606" name="Text Box 7"/>
          <p:cNvSpPr txBox="1">
            <a:spLocks noChangeArrowheads="1"/>
          </p:cNvSpPr>
          <p:nvPr/>
        </p:nvSpPr>
        <p:spPr bwMode="auto">
          <a:xfrm>
            <a:off x="5018088" y="1785938"/>
            <a:ext cx="3390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If there is not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25607" name="AutoShape 8"/>
          <p:cNvSpPr>
            <a:spLocks noChangeArrowheads="1"/>
          </p:cNvSpPr>
          <p:nvPr/>
        </p:nvSpPr>
        <p:spPr bwMode="auto">
          <a:xfrm>
            <a:off x="6411913" y="2689225"/>
            <a:ext cx="587375" cy="617538"/>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p>
        </p:txBody>
      </p:sp>
      <p:sp>
        <p:nvSpPr>
          <p:cNvPr id="25608" name="Text Box 9"/>
          <p:cNvSpPr txBox="1">
            <a:spLocks noChangeArrowheads="1"/>
          </p:cNvSpPr>
          <p:nvPr/>
        </p:nvSpPr>
        <p:spPr bwMode="auto">
          <a:xfrm>
            <a:off x="395288" y="4405313"/>
            <a:ext cx="3309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If there is an </a:t>
            </a:r>
            <a:br>
              <a:rPr lang="en-US" altLang="en-US"/>
            </a:br>
            <a:r>
              <a:rPr lang="en-US" altLang="en-US"/>
              <a:t>algorithm for </a:t>
            </a:r>
            <a:r>
              <a:rPr lang="en-US" altLang="en-US">
                <a:solidFill>
                  <a:schemeClr val="tx2"/>
                </a:solidFill>
              </a:rPr>
              <a:t>P</a:t>
            </a:r>
            <a:r>
              <a:rPr lang="en-US" altLang="en-US" baseline="-25000">
                <a:solidFill>
                  <a:schemeClr val="tx2"/>
                </a:solidFill>
              </a:rPr>
              <a:t>oracle</a:t>
            </a:r>
            <a:endParaRPr lang="en-US" altLang="en-US"/>
          </a:p>
        </p:txBody>
      </p:sp>
      <p:sp>
        <p:nvSpPr>
          <p:cNvPr id="25609" name="AutoShape 10"/>
          <p:cNvSpPr>
            <a:spLocks noChangeArrowheads="1"/>
          </p:cNvSpPr>
          <p:nvPr/>
        </p:nvSpPr>
        <p:spPr bwMode="auto">
          <a:xfrm>
            <a:off x="1687513" y="5265738"/>
            <a:ext cx="587375" cy="617537"/>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p>
        </p:txBody>
      </p:sp>
      <p:sp>
        <p:nvSpPr>
          <p:cNvPr id="25610" name="Text Box 11"/>
          <p:cNvSpPr txBox="1">
            <a:spLocks noChangeArrowheads="1"/>
          </p:cNvSpPr>
          <p:nvPr/>
        </p:nvSpPr>
        <p:spPr bwMode="auto">
          <a:xfrm>
            <a:off x="5057775" y="4405313"/>
            <a:ext cx="33099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If there is not an </a:t>
            </a:r>
            <a:br>
              <a:rPr lang="en-US" altLang="en-US"/>
            </a:br>
            <a:r>
              <a:rPr lang="en-US" altLang="en-US"/>
              <a:t>algorithm for </a:t>
            </a:r>
            <a:r>
              <a:rPr lang="en-US" altLang="en-US">
                <a:solidFill>
                  <a:schemeClr val="tx2"/>
                </a:solidFill>
              </a:rPr>
              <a:t>P</a:t>
            </a:r>
            <a:r>
              <a:rPr lang="en-US" altLang="en-US" baseline="-25000">
                <a:solidFill>
                  <a:schemeClr val="tx2"/>
                </a:solidFill>
              </a:rPr>
              <a:t>oracle</a:t>
            </a:r>
            <a:endParaRPr lang="en-US" altLang="en-US"/>
          </a:p>
        </p:txBody>
      </p:sp>
      <p:sp>
        <p:nvSpPr>
          <p:cNvPr id="25611" name="AutoShape 12"/>
          <p:cNvSpPr>
            <a:spLocks noChangeArrowheads="1"/>
          </p:cNvSpPr>
          <p:nvPr/>
        </p:nvSpPr>
        <p:spPr bwMode="auto">
          <a:xfrm>
            <a:off x="6411913" y="5265738"/>
            <a:ext cx="587375" cy="617537"/>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p>
        </p:txBody>
      </p:sp>
      <p:sp>
        <p:nvSpPr>
          <p:cNvPr id="600077" name="Text Box 13"/>
          <p:cNvSpPr txBox="1">
            <a:spLocks noChangeArrowheads="1"/>
          </p:cNvSpPr>
          <p:nvPr/>
        </p:nvSpPr>
        <p:spPr bwMode="auto">
          <a:xfrm>
            <a:off x="1600200" y="32004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600078" name="Text Box 14"/>
          <p:cNvSpPr txBox="1">
            <a:spLocks noChangeArrowheads="1"/>
          </p:cNvSpPr>
          <p:nvPr/>
        </p:nvSpPr>
        <p:spPr bwMode="auto">
          <a:xfrm>
            <a:off x="6324600" y="57150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600079" name="Line 15"/>
          <p:cNvSpPr>
            <a:spLocks noChangeShapeType="1"/>
          </p:cNvSpPr>
          <p:nvPr/>
        </p:nvSpPr>
        <p:spPr bwMode="auto">
          <a:xfrm>
            <a:off x="381000" y="4267200"/>
            <a:ext cx="8458200" cy="0"/>
          </a:xfrm>
          <a:prstGeom prst="line">
            <a:avLst/>
          </a:prstGeom>
          <a:noFill/>
          <a:ln w="38100" cap="sq">
            <a:solidFill>
              <a:schemeClr val="accent2"/>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600080" name="Line 16"/>
          <p:cNvSpPr>
            <a:spLocks noChangeShapeType="1"/>
          </p:cNvSpPr>
          <p:nvPr/>
        </p:nvSpPr>
        <p:spPr bwMode="auto">
          <a:xfrm>
            <a:off x="4191000" y="1371600"/>
            <a:ext cx="0" cy="5410200"/>
          </a:xfrm>
          <a:prstGeom prst="line">
            <a:avLst/>
          </a:prstGeom>
          <a:noFill/>
          <a:ln w="38100" cap="sq">
            <a:solidFill>
              <a:schemeClr val="accent2"/>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25616" name="Text Box 17"/>
          <p:cNvSpPr txBox="1">
            <a:spLocks noChangeArrowheads="1"/>
          </p:cNvSpPr>
          <p:nvPr/>
        </p:nvSpPr>
        <p:spPr bwMode="auto">
          <a:xfrm>
            <a:off x="450850" y="381000"/>
            <a:ext cx="79438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a:t>We give an algorithm for </a:t>
            </a:r>
            <a:r>
              <a:rPr lang="en-US" altLang="en-US" sz="3200">
                <a:solidFill>
                  <a:schemeClr val="tx2"/>
                </a:solidFill>
              </a:rPr>
              <a:t>P</a:t>
            </a:r>
            <a:r>
              <a:rPr lang="en-US" altLang="en-US" sz="3200" baseline="-25000">
                <a:solidFill>
                  <a:schemeClr val="tx2"/>
                </a:solidFill>
              </a:rPr>
              <a:t>alg</a:t>
            </a:r>
            <a:r>
              <a:rPr lang="en-US" altLang="en-US" sz="3200"/>
              <a:t> using a </a:t>
            </a:r>
            <a:br>
              <a:rPr lang="en-US" altLang="en-US" sz="3200"/>
            </a:br>
            <a:r>
              <a:rPr lang="en-US" altLang="en-US" sz="3200"/>
              <a:t>supposed algorithm for </a:t>
            </a:r>
            <a:r>
              <a:rPr lang="en-US" altLang="en-US" sz="3200">
                <a:solidFill>
                  <a:schemeClr val="tx2"/>
                </a:solidFill>
              </a:rPr>
              <a:t>P</a:t>
            </a:r>
            <a:r>
              <a:rPr lang="en-US" altLang="en-US" sz="3200" baseline="-25000">
                <a:solidFill>
                  <a:schemeClr val="tx2"/>
                </a:solidFill>
              </a:rPr>
              <a:t>oracle</a:t>
            </a:r>
            <a:r>
              <a:rPr lang="en-US" altLang="en-US" sz="3200"/>
              <a:t> as a subroutine.</a:t>
            </a:r>
          </a:p>
        </p:txBody>
      </p:sp>
      <p:sp>
        <p:nvSpPr>
          <p:cNvPr id="600082" name="Text Box 18"/>
          <p:cNvSpPr txBox="1">
            <a:spLocks noChangeArrowheads="1"/>
          </p:cNvSpPr>
          <p:nvPr/>
        </p:nvSpPr>
        <p:spPr bwMode="auto">
          <a:xfrm>
            <a:off x="1600200" y="58674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600083" name="Text Box 19"/>
          <p:cNvSpPr txBox="1">
            <a:spLocks noChangeArrowheads="1"/>
          </p:cNvSpPr>
          <p:nvPr/>
        </p:nvSpPr>
        <p:spPr bwMode="auto">
          <a:xfrm>
            <a:off x="6365875" y="33528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600084" name="Text Box 20"/>
          <p:cNvSpPr txBox="1">
            <a:spLocks noChangeArrowheads="1"/>
          </p:cNvSpPr>
          <p:nvPr/>
        </p:nvSpPr>
        <p:spPr bwMode="auto">
          <a:xfrm>
            <a:off x="1828800" y="3200400"/>
            <a:ext cx="1295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600085" name="Text Box 21"/>
          <p:cNvSpPr txBox="1">
            <a:spLocks noChangeArrowheads="1"/>
          </p:cNvSpPr>
          <p:nvPr/>
        </p:nvSpPr>
        <p:spPr bwMode="auto">
          <a:xfrm>
            <a:off x="6553200" y="5700713"/>
            <a:ext cx="1295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4400">
                <a:solidFill>
                  <a:schemeClr val="hlink"/>
                </a:solidFill>
              </a:rPr>
              <a:t>??</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extLst>
      <p:ext uri="{BB962C8B-B14F-4D97-AF65-F5344CB8AC3E}">
        <p14:creationId xmlns:p14="http://schemas.microsoft.com/office/powerpoint/2010/main" val="507831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00082"/>
                                        </p:tgtEl>
                                        <p:attrNameLst>
                                          <p:attrName>style.visibility</p:attrName>
                                        </p:attrNameLst>
                                      </p:cBhvr>
                                      <p:to>
                                        <p:strVal val="visible"/>
                                      </p:to>
                                    </p:set>
                                    <p:anim calcmode="lin" valueType="num">
                                      <p:cBhvr additive="base">
                                        <p:cTn id="7" dur="500" fill="hold"/>
                                        <p:tgtEl>
                                          <p:spTgt spid="600082"/>
                                        </p:tgtEl>
                                        <p:attrNameLst>
                                          <p:attrName>ppt_x</p:attrName>
                                        </p:attrNameLst>
                                      </p:cBhvr>
                                      <p:tavLst>
                                        <p:tav tm="0">
                                          <p:val>
                                            <p:strVal val="0-#ppt_w/2"/>
                                          </p:val>
                                        </p:tav>
                                        <p:tav tm="100000">
                                          <p:val>
                                            <p:strVal val="#ppt_x"/>
                                          </p:val>
                                        </p:tav>
                                      </p:tavLst>
                                    </p:anim>
                                    <p:anim calcmode="lin" valueType="num">
                                      <p:cBhvr additive="base">
                                        <p:cTn id="8" dur="500" fill="hold"/>
                                        <p:tgtEl>
                                          <p:spTgt spid="6000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0068"/>
                                        </p:tgtEl>
                                        <p:attrNameLst>
                                          <p:attrName>style.visibility</p:attrName>
                                        </p:attrNameLst>
                                      </p:cBhvr>
                                      <p:to>
                                        <p:strVal val="visible"/>
                                      </p:to>
                                    </p:set>
                                    <p:anim calcmode="lin" valueType="num">
                                      <p:cBhvr additive="base">
                                        <p:cTn id="13" dur="500" fill="hold"/>
                                        <p:tgtEl>
                                          <p:spTgt spid="600068"/>
                                        </p:tgtEl>
                                        <p:attrNameLst>
                                          <p:attrName>ppt_x</p:attrName>
                                        </p:attrNameLst>
                                      </p:cBhvr>
                                      <p:tavLst>
                                        <p:tav tm="0">
                                          <p:val>
                                            <p:strVal val="0-#ppt_w/2"/>
                                          </p:val>
                                        </p:tav>
                                        <p:tav tm="100000">
                                          <p:val>
                                            <p:strVal val="#ppt_x"/>
                                          </p:val>
                                        </p:tav>
                                      </p:tavLst>
                                    </p:anim>
                                    <p:anim calcmode="lin" valueType="num">
                                      <p:cBhvr additive="base">
                                        <p:cTn id="14" dur="500" fill="hold"/>
                                        <p:tgtEl>
                                          <p:spTgt spid="600068"/>
                                        </p:tgtEl>
                                        <p:attrNameLst>
                                          <p:attrName>ppt_y</p:attrName>
                                        </p:attrNameLst>
                                      </p:cBhvr>
                                      <p:tavLst>
                                        <p:tav tm="0">
                                          <p:val>
                                            <p:strVal val="#ppt_y"/>
                                          </p:val>
                                        </p:tav>
                                        <p:tav tm="100000">
                                          <p:val>
                                            <p:strVal val="#ppt_y"/>
                                          </p:val>
                                        </p:tav>
                                      </p:tavLst>
                                    </p:anim>
                                  </p:childTnLst>
                                </p:cTn>
                              </p:par>
                              <p:par>
                                <p:cTn id="15" presetID="1" presetClass="exit" presetSubtype="0" fill="hold" grpId="1" nodeType="withEffect">
                                  <p:stCondLst>
                                    <p:cond delay="0"/>
                                  </p:stCondLst>
                                  <p:childTnLst>
                                    <p:set>
                                      <p:cBhvr>
                                        <p:cTn id="16" dur="1" fill="hold">
                                          <p:stCondLst>
                                            <p:cond delay="0"/>
                                          </p:stCondLst>
                                        </p:cTn>
                                        <p:tgtEl>
                                          <p:spTgt spid="600082"/>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600083"/>
                                        </p:tgtEl>
                                        <p:attrNameLst>
                                          <p:attrName>style.visibility</p:attrName>
                                        </p:attrNameLst>
                                      </p:cBhvr>
                                      <p:to>
                                        <p:strVal val="visible"/>
                                      </p:to>
                                    </p:set>
                                    <p:anim calcmode="lin" valueType="num">
                                      <p:cBhvr additive="base">
                                        <p:cTn id="21" dur="500" fill="hold"/>
                                        <p:tgtEl>
                                          <p:spTgt spid="600083"/>
                                        </p:tgtEl>
                                        <p:attrNameLst>
                                          <p:attrName>ppt_x</p:attrName>
                                        </p:attrNameLst>
                                      </p:cBhvr>
                                      <p:tavLst>
                                        <p:tav tm="0">
                                          <p:val>
                                            <p:strVal val="1+#ppt_w/2"/>
                                          </p:val>
                                        </p:tav>
                                        <p:tav tm="100000">
                                          <p:val>
                                            <p:strVal val="#ppt_x"/>
                                          </p:val>
                                        </p:tav>
                                      </p:tavLst>
                                    </p:anim>
                                    <p:anim calcmode="lin" valueType="num">
                                      <p:cBhvr additive="base">
                                        <p:cTn id="22" dur="500" fill="hold"/>
                                        <p:tgtEl>
                                          <p:spTgt spid="60008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600070"/>
                                        </p:tgtEl>
                                        <p:attrNameLst>
                                          <p:attrName>style.visibility</p:attrName>
                                        </p:attrNameLst>
                                      </p:cBhvr>
                                      <p:to>
                                        <p:strVal val="visible"/>
                                      </p:to>
                                    </p:set>
                                    <p:anim calcmode="lin" valueType="num">
                                      <p:cBhvr additive="base">
                                        <p:cTn id="27" dur="500" fill="hold"/>
                                        <p:tgtEl>
                                          <p:spTgt spid="600070"/>
                                        </p:tgtEl>
                                        <p:attrNameLst>
                                          <p:attrName>ppt_x</p:attrName>
                                        </p:attrNameLst>
                                      </p:cBhvr>
                                      <p:tavLst>
                                        <p:tav tm="0">
                                          <p:val>
                                            <p:strVal val="1+#ppt_w/2"/>
                                          </p:val>
                                        </p:tav>
                                        <p:tav tm="100000">
                                          <p:val>
                                            <p:strVal val="#ppt_x"/>
                                          </p:val>
                                        </p:tav>
                                      </p:tavLst>
                                    </p:anim>
                                    <p:anim calcmode="lin" valueType="num">
                                      <p:cBhvr additive="base">
                                        <p:cTn id="28" dur="500" fill="hold"/>
                                        <p:tgtEl>
                                          <p:spTgt spid="600070"/>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60008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00077"/>
                                        </p:tgtEl>
                                        <p:attrNameLst>
                                          <p:attrName>style.visibility</p:attrName>
                                        </p:attrNameLst>
                                      </p:cBhvr>
                                      <p:to>
                                        <p:strVal val="visible"/>
                                      </p:to>
                                    </p:set>
                                    <p:anim calcmode="lin" valueType="num">
                                      <p:cBhvr additive="base">
                                        <p:cTn id="35" dur="500" fill="hold"/>
                                        <p:tgtEl>
                                          <p:spTgt spid="600077"/>
                                        </p:tgtEl>
                                        <p:attrNameLst>
                                          <p:attrName>ppt_x</p:attrName>
                                        </p:attrNameLst>
                                      </p:cBhvr>
                                      <p:tavLst>
                                        <p:tav tm="0">
                                          <p:val>
                                            <p:strVal val="0-#ppt_w/2"/>
                                          </p:val>
                                        </p:tav>
                                        <p:tav tm="100000">
                                          <p:val>
                                            <p:strVal val="#ppt_x"/>
                                          </p:val>
                                        </p:tav>
                                      </p:tavLst>
                                    </p:anim>
                                    <p:anim calcmode="lin" valueType="num">
                                      <p:cBhvr additive="base">
                                        <p:cTn id="36" dur="500" fill="hold"/>
                                        <p:tgtEl>
                                          <p:spTgt spid="600077"/>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00084"/>
                                        </p:tgtEl>
                                        <p:attrNameLst>
                                          <p:attrName>style.visibility</p:attrName>
                                        </p:attrNameLst>
                                      </p:cBhvr>
                                      <p:to>
                                        <p:strVal val="visible"/>
                                      </p:to>
                                    </p:set>
                                    <p:anim calcmode="lin" valueType="num">
                                      <p:cBhvr additive="base">
                                        <p:cTn id="41" dur="500" fill="hold"/>
                                        <p:tgtEl>
                                          <p:spTgt spid="600084"/>
                                        </p:tgtEl>
                                        <p:attrNameLst>
                                          <p:attrName>ppt_x</p:attrName>
                                        </p:attrNameLst>
                                      </p:cBhvr>
                                      <p:tavLst>
                                        <p:tav tm="0">
                                          <p:val>
                                            <p:strVal val="0-#ppt_w/2"/>
                                          </p:val>
                                        </p:tav>
                                        <p:tav tm="100000">
                                          <p:val>
                                            <p:strVal val="#ppt_x"/>
                                          </p:val>
                                        </p:tav>
                                      </p:tavLst>
                                    </p:anim>
                                    <p:anim calcmode="lin" valueType="num">
                                      <p:cBhvr additive="base">
                                        <p:cTn id="42" dur="500" fill="hold"/>
                                        <p:tgtEl>
                                          <p:spTgt spid="60008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600078"/>
                                        </p:tgtEl>
                                        <p:attrNameLst>
                                          <p:attrName>style.visibility</p:attrName>
                                        </p:attrNameLst>
                                      </p:cBhvr>
                                      <p:to>
                                        <p:strVal val="visible"/>
                                      </p:to>
                                    </p:set>
                                    <p:anim calcmode="lin" valueType="num">
                                      <p:cBhvr additive="base">
                                        <p:cTn id="47" dur="500" fill="hold"/>
                                        <p:tgtEl>
                                          <p:spTgt spid="600078"/>
                                        </p:tgtEl>
                                        <p:attrNameLst>
                                          <p:attrName>ppt_x</p:attrName>
                                        </p:attrNameLst>
                                      </p:cBhvr>
                                      <p:tavLst>
                                        <p:tav tm="0">
                                          <p:val>
                                            <p:strVal val="1+#ppt_w/2"/>
                                          </p:val>
                                        </p:tav>
                                        <p:tav tm="100000">
                                          <p:val>
                                            <p:strVal val="#ppt_x"/>
                                          </p:val>
                                        </p:tav>
                                      </p:tavLst>
                                    </p:anim>
                                    <p:anim calcmode="lin" valueType="num">
                                      <p:cBhvr additive="base">
                                        <p:cTn id="48" dur="500" fill="hold"/>
                                        <p:tgtEl>
                                          <p:spTgt spid="600078"/>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600085"/>
                                        </p:tgtEl>
                                        <p:attrNameLst>
                                          <p:attrName>style.visibility</p:attrName>
                                        </p:attrNameLst>
                                      </p:cBhvr>
                                      <p:to>
                                        <p:strVal val="visible"/>
                                      </p:to>
                                    </p:set>
                                    <p:anim calcmode="lin" valueType="num">
                                      <p:cBhvr additive="base">
                                        <p:cTn id="53" dur="500" fill="hold"/>
                                        <p:tgtEl>
                                          <p:spTgt spid="600085"/>
                                        </p:tgtEl>
                                        <p:attrNameLst>
                                          <p:attrName>ppt_x</p:attrName>
                                        </p:attrNameLst>
                                      </p:cBhvr>
                                      <p:tavLst>
                                        <p:tav tm="0">
                                          <p:val>
                                            <p:strVal val="1+#ppt_w/2"/>
                                          </p:val>
                                        </p:tav>
                                        <p:tav tm="100000">
                                          <p:val>
                                            <p:strVal val="#ppt_x"/>
                                          </p:val>
                                        </p:tav>
                                      </p:tavLst>
                                    </p:anim>
                                    <p:anim calcmode="lin" valueType="num">
                                      <p:cBhvr additive="base">
                                        <p:cTn id="54" dur="500" fill="hold"/>
                                        <p:tgtEl>
                                          <p:spTgt spid="6000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8" grpId="0"/>
      <p:bldP spid="600070" grpId="0"/>
      <p:bldP spid="600077" grpId="0"/>
      <p:bldP spid="600078" grpId="0"/>
      <p:bldP spid="600082" grpId="0"/>
      <p:bldP spid="600082" grpId="1"/>
      <p:bldP spid="600083" grpId="0"/>
      <p:bldP spid="600083" grpId="1"/>
      <p:bldP spid="600084" grpId="0"/>
      <p:bldP spid="60008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1" name="Rectangle 3"/>
          <p:cNvSpPr>
            <a:spLocks noChangeArrowheads="1"/>
          </p:cNvSpPr>
          <p:nvPr/>
        </p:nvSpPr>
        <p:spPr bwMode="auto">
          <a:xfrm>
            <a:off x="1901825" y="5287963"/>
            <a:ext cx="4638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3200"/>
              <a:t>Notation:</a:t>
            </a:r>
            <a:r>
              <a:rPr lang="en-US" altLang="en-US" sz="3200">
                <a:solidFill>
                  <a:schemeClr val="tx2"/>
                </a:solidFill>
              </a:rPr>
              <a:t> P</a:t>
            </a:r>
            <a:r>
              <a:rPr lang="en-US" altLang="en-US" sz="3200" baseline="-25000">
                <a:solidFill>
                  <a:schemeClr val="tx2"/>
                </a:solidFill>
              </a:rPr>
              <a:t>alg</a:t>
            </a:r>
            <a:r>
              <a:rPr lang="en-US" altLang="en-US" sz="3200">
                <a:solidFill>
                  <a:srgbClr val="00FFCC"/>
                </a:solidFill>
              </a:rPr>
              <a:t> </a:t>
            </a:r>
            <a:r>
              <a:rPr lang="en-CA" altLang="en-US" sz="3200">
                <a:solidFill>
                  <a:srgbClr val="00FFCC"/>
                </a:solidFill>
              </a:rPr>
              <a:t>≤</a:t>
            </a:r>
            <a:r>
              <a:rPr lang="en-CA" altLang="en-US" sz="3200" baseline="-25000">
                <a:solidFill>
                  <a:srgbClr val="00FFCC"/>
                </a:solidFill>
              </a:rPr>
              <a:t>comp</a:t>
            </a:r>
            <a:r>
              <a:rPr lang="en-US" altLang="en-US" sz="3200">
                <a:solidFill>
                  <a:schemeClr val="accent2"/>
                </a:solidFill>
              </a:rPr>
              <a:t> </a:t>
            </a:r>
            <a:r>
              <a:rPr lang="en-US" altLang="en-US" sz="3200">
                <a:solidFill>
                  <a:schemeClr val="tx2"/>
                </a:solidFill>
              </a:rPr>
              <a:t>P</a:t>
            </a:r>
            <a:r>
              <a:rPr lang="en-US" altLang="en-US" sz="3200" baseline="-25000">
                <a:solidFill>
                  <a:schemeClr val="tx2"/>
                </a:solidFill>
              </a:rPr>
              <a:t>oracle</a:t>
            </a:r>
            <a:endParaRPr lang="en-US" altLang="en-US" sz="3200">
              <a:solidFill>
                <a:srgbClr val="00FFCC"/>
              </a:solidFill>
            </a:endParaRPr>
          </a:p>
        </p:txBody>
      </p:sp>
      <p:sp>
        <p:nvSpPr>
          <p:cNvPr id="601092" name="Rectangle 4"/>
          <p:cNvSpPr>
            <a:spLocks noChangeArrowheads="1"/>
          </p:cNvSpPr>
          <p:nvPr/>
        </p:nvSpPr>
        <p:spPr bwMode="auto">
          <a:xfrm>
            <a:off x="1798638" y="2371725"/>
            <a:ext cx="583565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dirty="0" err="1">
                <a:solidFill>
                  <a:schemeClr val="tx2"/>
                </a:solidFill>
              </a:rPr>
              <a:t>P</a:t>
            </a:r>
            <a:r>
              <a:rPr lang="en-US" altLang="en-US" sz="3200" baseline="-25000" dirty="0" err="1">
                <a:solidFill>
                  <a:schemeClr val="tx2"/>
                </a:solidFill>
              </a:rPr>
              <a:t>alg</a:t>
            </a:r>
            <a:r>
              <a:rPr lang="en-US" altLang="en-US" sz="3200" dirty="0">
                <a:solidFill>
                  <a:srgbClr val="00FFCC"/>
                </a:solidFill>
              </a:rPr>
              <a:t> </a:t>
            </a:r>
            <a:r>
              <a:rPr lang="en-US" altLang="en-US" sz="3200" dirty="0"/>
              <a:t>is “at least as easy as”</a:t>
            </a:r>
            <a:r>
              <a:rPr lang="en-US" altLang="en-US" sz="3200" dirty="0">
                <a:solidFill>
                  <a:schemeClr val="accent2"/>
                </a:solidFill>
              </a:rPr>
              <a:t> </a:t>
            </a:r>
            <a:r>
              <a:rPr lang="en-US" altLang="en-US" sz="3200" dirty="0" err="1">
                <a:solidFill>
                  <a:schemeClr val="tx2"/>
                </a:solidFill>
              </a:rPr>
              <a:t>P</a:t>
            </a:r>
            <a:r>
              <a:rPr lang="en-US" altLang="en-US" sz="3200" baseline="-25000" dirty="0" err="1">
                <a:solidFill>
                  <a:schemeClr val="tx2"/>
                </a:solidFill>
              </a:rPr>
              <a:t>oracle</a:t>
            </a:r>
            <a:endParaRPr lang="en-US" altLang="en-US" sz="3200" baseline="-25000" dirty="0">
              <a:solidFill>
                <a:schemeClr val="tx2"/>
              </a:solidFill>
            </a:endParaRPr>
          </a:p>
          <a:p>
            <a:pPr algn="l"/>
            <a:r>
              <a:rPr lang="en-US" altLang="en-US" sz="3200" dirty="0"/>
              <a:t>    </a:t>
            </a:r>
            <a:r>
              <a:rPr lang="en-US" altLang="en-US" dirty="0"/>
              <a:t>(Modulo polynomial terms.)</a:t>
            </a:r>
          </a:p>
        </p:txBody>
      </p:sp>
      <p:sp>
        <p:nvSpPr>
          <p:cNvPr id="601093" name="Rectangle 5"/>
          <p:cNvSpPr>
            <a:spLocks noChangeArrowheads="1"/>
          </p:cNvSpPr>
          <p:nvPr/>
        </p:nvSpPr>
        <p:spPr bwMode="auto">
          <a:xfrm>
            <a:off x="1798638" y="3535363"/>
            <a:ext cx="57927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dirty="0" err="1">
                <a:solidFill>
                  <a:schemeClr val="tx2"/>
                </a:solidFill>
              </a:rPr>
              <a:t>P</a:t>
            </a:r>
            <a:r>
              <a:rPr lang="en-US" altLang="en-US" sz="3200" baseline="-25000" dirty="0" err="1">
                <a:solidFill>
                  <a:schemeClr val="tx2"/>
                </a:solidFill>
              </a:rPr>
              <a:t>oracle</a:t>
            </a:r>
            <a:r>
              <a:rPr lang="en-US" altLang="en-US" sz="3200" dirty="0">
                <a:solidFill>
                  <a:srgbClr val="00FFCC"/>
                </a:solidFill>
              </a:rPr>
              <a:t> </a:t>
            </a:r>
            <a:r>
              <a:rPr lang="en-US" altLang="en-US" sz="3200" dirty="0"/>
              <a:t>is “at least as hard as”</a:t>
            </a:r>
            <a:r>
              <a:rPr lang="en-US" altLang="en-US" sz="3200" dirty="0">
                <a:solidFill>
                  <a:schemeClr val="accent2"/>
                </a:solidFill>
              </a:rPr>
              <a:t> </a:t>
            </a:r>
            <a:r>
              <a:rPr lang="en-US" altLang="en-US" sz="3200" dirty="0" err="1">
                <a:solidFill>
                  <a:schemeClr val="tx2"/>
                </a:solidFill>
              </a:rPr>
              <a:t>P</a:t>
            </a:r>
            <a:r>
              <a:rPr lang="en-US" altLang="en-US" baseline="-25000" dirty="0" err="1">
                <a:solidFill>
                  <a:schemeClr val="tx2"/>
                </a:solidFill>
              </a:rPr>
              <a:t>alg</a:t>
            </a:r>
            <a:endParaRPr lang="en-US" altLang="en-US" baseline="-25000" dirty="0">
              <a:solidFill>
                <a:schemeClr val="tx2"/>
              </a:solidFill>
            </a:endParaRPr>
          </a:p>
          <a:p>
            <a:pPr algn="l"/>
            <a:r>
              <a:rPr lang="en-US" altLang="en-US" dirty="0"/>
              <a:t> (Modulo polynomial terms.)</a:t>
            </a:r>
          </a:p>
        </p:txBody>
      </p:sp>
      <p:sp>
        <p:nvSpPr>
          <p:cNvPr id="601094" name="Text Box 6"/>
          <p:cNvSpPr txBox="1">
            <a:spLocks noChangeArrowheads="1"/>
          </p:cNvSpPr>
          <p:nvPr/>
        </p:nvSpPr>
        <p:spPr bwMode="auto">
          <a:xfrm>
            <a:off x="838200" y="1905000"/>
            <a:ext cx="24034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Conclusions:</a:t>
            </a:r>
          </a:p>
        </p:txBody>
      </p:sp>
      <p:sp>
        <p:nvSpPr>
          <p:cNvPr id="26630" name="Text Box 8"/>
          <p:cNvSpPr txBox="1">
            <a:spLocks noChangeArrowheads="1"/>
          </p:cNvSpPr>
          <p:nvPr/>
        </p:nvSpPr>
        <p:spPr bwMode="auto">
          <a:xfrm>
            <a:off x="450850" y="381000"/>
            <a:ext cx="79438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a:t>We give an algorithm for </a:t>
            </a:r>
            <a:r>
              <a:rPr lang="en-US" altLang="en-US" sz="3200">
                <a:solidFill>
                  <a:schemeClr val="tx2"/>
                </a:solidFill>
              </a:rPr>
              <a:t>P</a:t>
            </a:r>
            <a:r>
              <a:rPr lang="en-US" altLang="en-US" sz="3200" baseline="-25000">
                <a:solidFill>
                  <a:schemeClr val="tx2"/>
                </a:solidFill>
              </a:rPr>
              <a:t>alg</a:t>
            </a:r>
            <a:r>
              <a:rPr lang="en-US" altLang="en-US" sz="3200"/>
              <a:t> using a </a:t>
            </a:r>
            <a:br>
              <a:rPr lang="en-US" altLang="en-US" sz="3200"/>
            </a:br>
            <a:r>
              <a:rPr lang="en-US" altLang="en-US" sz="3200"/>
              <a:t>supposed algorithm for </a:t>
            </a:r>
            <a:r>
              <a:rPr lang="en-US" altLang="en-US" sz="3200">
                <a:solidFill>
                  <a:schemeClr val="tx2"/>
                </a:solidFill>
              </a:rPr>
              <a:t>P</a:t>
            </a:r>
            <a:r>
              <a:rPr lang="en-US" altLang="en-US" sz="3200" baseline="-25000">
                <a:solidFill>
                  <a:schemeClr val="tx2"/>
                </a:solidFill>
              </a:rPr>
              <a:t>oracle</a:t>
            </a:r>
            <a:r>
              <a:rPr lang="en-US" altLang="en-US" sz="3200"/>
              <a:t> as a subroutine.</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grpSp>
        <p:nvGrpSpPr>
          <p:cNvPr id="8" name="Group 7"/>
          <p:cNvGrpSpPr>
            <a:grpSpLocks/>
          </p:cNvGrpSpPr>
          <p:nvPr/>
        </p:nvGrpSpPr>
        <p:grpSpPr bwMode="auto">
          <a:xfrm>
            <a:off x="1738313" y="152400"/>
            <a:ext cx="3671887" cy="5857875"/>
            <a:chOff x="1737717" y="152400"/>
            <a:chExt cx="3672483" cy="5857220"/>
          </a:xfrm>
        </p:grpSpPr>
        <p:sp>
          <p:nvSpPr>
            <p:cNvPr id="26633" name="Rectangle 8"/>
            <p:cNvSpPr>
              <a:spLocks noChangeArrowheads="1"/>
            </p:cNvSpPr>
            <p:nvPr/>
          </p:nvSpPr>
          <p:spPr bwMode="auto">
            <a:xfrm>
              <a:off x="1737717" y="152400"/>
              <a:ext cx="18565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rgbClr val="00FFCC"/>
                  </a:solidFill>
                </a:rPr>
                <a:t>computable</a:t>
              </a:r>
              <a:endParaRPr lang="en-CA" altLang="en-US"/>
            </a:p>
          </p:txBody>
        </p:sp>
        <p:grpSp>
          <p:nvGrpSpPr>
            <p:cNvPr id="26634" name="Group 9"/>
            <p:cNvGrpSpPr>
              <a:grpSpLocks/>
            </p:cNvGrpSpPr>
            <p:nvPr/>
          </p:nvGrpSpPr>
          <p:grpSpPr bwMode="auto">
            <a:xfrm>
              <a:off x="1798638" y="152400"/>
              <a:ext cx="3611562" cy="5857220"/>
              <a:chOff x="1798638" y="152400"/>
              <a:chExt cx="3611562" cy="5857220"/>
            </a:xfrm>
          </p:grpSpPr>
          <p:sp>
            <p:nvSpPr>
              <p:cNvPr id="11" name="Oval 10"/>
              <p:cNvSpPr/>
              <p:nvPr/>
            </p:nvSpPr>
            <p:spPr bwMode="auto">
              <a:xfrm>
                <a:off x="1798052" y="152400"/>
                <a:ext cx="1795753" cy="523816"/>
              </a:xfrm>
              <a:prstGeom prst="ellips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12" name="Oval 11"/>
              <p:cNvSpPr/>
              <p:nvPr/>
            </p:nvSpPr>
            <p:spPr bwMode="auto">
              <a:xfrm>
                <a:off x="4401974" y="5485804"/>
                <a:ext cx="1008226" cy="523816"/>
              </a:xfrm>
              <a:prstGeom prst="ellips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cxnSp>
            <p:nvCxnSpPr>
              <p:cNvPr id="26637" name="Straight Connector 12"/>
              <p:cNvCxnSpPr>
                <a:cxnSpLocks noChangeShapeType="1"/>
                <a:stCxn id="11" idx="4"/>
              </p:cNvCxnSpPr>
              <p:nvPr/>
            </p:nvCxnSpPr>
            <p:spPr bwMode="auto">
              <a:xfrm>
                <a:off x="2696477" y="675620"/>
                <a:ext cx="2019986" cy="490473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grpSp>
    </p:spTree>
    <p:extLst>
      <p:ext uri="{BB962C8B-B14F-4D97-AF65-F5344CB8AC3E}">
        <p14:creationId xmlns:p14="http://schemas.microsoft.com/office/powerpoint/2010/main" val="4834373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01094"/>
                                        </p:tgtEl>
                                        <p:attrNameLst>
                                          <p:attrName>style.visibility</p:attrName>
                                        </p:attrNameLst>
                                      </p:cBhvr>
                                      <p:to>
                                        <p:strVal val="visible"/>
                                      </p:to>
                                    </p:set>
                                    <p:anim calcmode="lin" valueType="num">
                                      <p:cBhvr additive="base">
                                        <p:cTn id="7" dur="500" fill="hold"/>
                                        <p:tgtEl>
                                          <p:spTgt spid="601094"/>
                                        </p:tgtEl>
                                        <p:attrNameLst>
                                          <p:attrName>ppt_x</p:attrName>
                                        </p:attrNameLst>
                                      </p:cBhvr>
                                      <p:tavLst>
                                        <p:tav tm="0">
                                          <p:val>
                                            <p:strVal val="#ppt_x"/>
                                          </p:val>
                                        </p:tav>
                                        <p:tav tm="100000">
                                          <p:val>
                                            <p:strVal val="#ppt_x"/>
                                          </p:val>
                                        </p:tav>
                                      </p:tavLst>
                                    </p:anim>
                                    <p:anim calcmode="lin" valueType="num">
                                      <p:cBhvr additive="base">
                                        <p:cTn id="8" dur="500" fill="hold"/>
                                        <p:tgtEl>
                                          <p:spTgt spid="60109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01092"/>
                                        </p:tgtEl>
                                        <p:attrNameLst>
                                          <p:attrName>style.visibility</p:attrName>
                                        </p:attrNameLst>
                                      </p:cBhvr>
                                      <p:to>
                                        <p:strVal val="visible"/>
                                      </p:to>
                                    </p:set>
                                    <p:anim calcmode="lin" valueType="num">
                                      <p:cBhvr additive="base">
                                        <p:cTn id="13" dur="500" fill="hold"/>
                                        <p:tgtEl>
                                          <p:spTgt spid="601092"/>
                                        </p:tgtEl>
                                        <p:attrNameLst>
                                          <p:attrName>ppt_x</p:attrName>
                                        </p:attrNameLst>
                                      </p:cBhvr>
                                      <p:tavLst>
                                        <p:tav tm="0">
                                          <p:val>
                                            <p:strVal val="#ppt_x"/>
                                          </p:val>
                                        </p:tav>
                                        <p:tav tm="100000">
                                          <p:val>
                                            <p:strVal val="#ppt_x"/>
                                          </p:val>
                                        </p:tav>
                                      </p:tavLst>
                                    </p:anim>
                                    <p:anim calcmode="lin" valueType="num">
                                      <p:cBhvr additive="base">
                                        <p:cTn id="14" dur="500" fill="hold"/>
                                        <p:tgtEl>
                                          <p:spTgt spid="60109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01093"/>
                                        </p:tgtEl>
                                        <p:attrNameLst>
                                          <p:attrName>style.visibility</p:attrName>
                                        </p:attrNameLst>
                                      </p:cBhvr>
                                      <p:to>
                                        <p:strVal val="visible"/>
                                      </p:to>
                                    </p:set>
                                    <p:anim calcmode="lin" valueType="num">
                                      <p:cBhvr additive="base">
                                        <p:cTn id="19" dur="500" fill="hold"/>
                                        <p:tgtEl>
                                          <p:spTgt spid="601093"/>
                                        </p:tgtEl>
                                        <p:attrNameLst>
                                          <p:attrName>ppt_x</p:attrName>
                                        </p:attrNameLst>
                                      </p:cBhvr>
                                      <p:tavLst>
                                        <p:tav tm="0">
                                          <p:val>
                                            <p:strVal val="#ppt_x"/>
                                          </p:val>
                                        </p:tav>
                                        <p:tav tm="100000">
                                          <p:val>
                                            <p:strVal val="#ppt_x"/>
                                          </p:val>
                                        </p:tav>
                                      </p:tavLst>
                                    </p:anim>
                                    <p:anim calcmode="lin" valueType="num">
                                      <p:cBhvr additive="base">
                                        <p:cTn id="20" dur="500" fill="hold"/>
                                        <p:tgtEl>
                                          <p:spTgt spid="60109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01091"/>
                                        </p:tgtEl>
                                        <p:attrNameLst>
                                          <p:attrName>style.visibility</p:attrName>
                                        </p:attrNameLst>
                                      </p:cBhvr>
                                      <p:to>
                                        <p:strVal val="visible"/>
                                      </p:to>
                                    </p:set>
                                    <p:anim calcmode="lin" valueType="num">
                                      <p:cBhvr additive="base">
                                        <p:cTn id="25" dur="500" fill="hold"/>
                                        <p:tgtEl>
                                          <p:spTgt spid="601091"/>
                                        </p:tgtEl>
                                        <p:attrNameLst>
                                          <p:attrName>ppt_x</p:attrName>
                                        </p:attrNameLst>
                                      </p:cBhvr>
                                      <p:tavLst>
                                        <p:tav tm="0">
                                          <p:val>
                                            <p:strVal val="#ppt_x"/>
                                          </p:val>
                                        </p:tav>
                                        <p:tav tm="100000">
                                          <p:val>
                                            <p:strVal val="#ppt_x"/>
                                          </p:val>
                                        </p:tav>
                                      </p:tavLst>
                                    </p:anim>
                                    <p:anim calcmode="lin" valueType="num">
                                      <p:cBhvr additive="base">
                                        <p:cTn id="26" dur="500" fill="hold"/>
                                        <p:tgtEl>
                                          <p:spTgt spid="60109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1" grpId="0"/>
      <p:bldP spid="601092" grpId="0"/>
      <p:bldP spid="601093" grpId="0"/>
      <p:bldP spid="60109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5" name="Text Box 3"/>
          <p:cNvSpPr txBox="1">
            <a:spLocks noChangeArrowheads="1"/>
          </p:cNvSpPr>
          <p:nvPr/>
        </p:nvSpPr>
        <p:spPr bwMode="auto">
          <a:xfrm>
            <a:off x="34925" y="1052513"/>
            <a:ext cx="9248775"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dirty="0"/>
              <a:t>Reduction: Design an algorithm for  one computational problem, using a supposed algorithm for another problem as a subroutine. </a:t>
            </a:r>
          </a:p>
          <a:p>
            <a:pPr lvl="1" algn="l">
              <a:buFontTx/>
              <a:buChar char="•"/>
            </a:pPr>
            <a:r>
              <a:rPr lang="en-US" altLang="en-US" sz="2400" dirty="0"/>
              <a:t>Used to create a new algorithm from a known algorithm.</a:t>
            </a:r>
          </a:p>
          <a:p>
            <a:pPr lvl="1" algn="l">
              <a:buFontTx/>
              <a:buChar char="•"/>
            </a:pPr>
            <a:r>
              <a:rPr lang="en-US" altLang="en-US" sz="2400" dirty="0"/>
              <a:t>Learn that a new problem is hard, </a:t>
            </a:r>
            <a:br>
              <a:rPr lang="en-US" altLang="en-US" sz="2400" dirty="0"/>
            </a:br>
            <a:r>
              <a:rPr lang="en-US" altLang="en-US" sz="2400" dirty="0"/>
              <a:t> from knowing a known problem is hard.</a:t>
            </a:r>
          </a:p>
          <a:p>
            <a:pPr lvl="1" algn="l">
              <a:buFontTx/>
              <a:buChar char="•"/>
            </a:pPr>
            <a:r>
              <a:rPr lang="en-US" altLang="en-US" sz="2400" dirty="0"/>
              <a:t>Learn that two problems have a similar “structure.”</a:t>
            </a:r>
          </a:p>
          <a:p>
            <a:pPr algn="l">
              <a:buFontTx/>
              <a:buChar char="•"/>
            </a:pPr>
            <a:endParaRPr lang="en-US" altLang="en-US" sz="2400" dirty="0"/>
          </a:p>
        </p:txBody>
      </p:sp>
      <p:sp>
        <p:nvSpPr>
          <p:cNvPr id="22532"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sp>
        <p:nvSpPr>
          <p:cNvPr id="5" name="Rectangle 2">
            <a:extLst>
              <a:ext uri="{FF2B5EF4-FFF2-40B4-BE49-F238E27FC236}">
                <a16:creationId xmlns:a16="http://schemas.microsoft.com/office/drawing/2014/main" id="{313A7C9D-E186-49C3-A89A-817785ABF1EB}"/>
              </a:ext>
            </a:extLst>
          </p:cNvPr>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96995">
                                            <p:txEl>
                                              <p:pRg st="1" end="1"/>
                                            </p:txEl>
                                          </p:spTgt>
                                        </p:tgtEl>
                                        <p:attrNameLst>
                                          <p:attrName>style.visibility</p:attrName>
                                        </p:attrNameLst>
                                      </p:cBhvr>
                                      <p:to>
                                        <p:strVal val="visible"/>
                                      </p:to>
                                    </p:set>
                                    <p:anim calcmode="lin" valueType="num">
                                      <p:cBhvr additive="base">
                                        <p:cTn id="7" dur="500" fill="hold"/>
                                        <p:tgtEl>
                                          <p:spTgt spid="59699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969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96995">
                                            <p:txEl>
                                              <p:pRg st="2" end="2"/>
                                            </p:txEl>
                                          </p:spTgt>
                                        </p:tgtEl>
                                        <p:attrNameLst>
                                          <p:attrName>style.visibility</p:attrName>
                                        </p:attrNameLst>
                                      </p:cBhvr>
                                      <p:to>
                                        <p:strVal val="visible"/>
                                      </p:to>
                                    </p:set>
                                    <p:anim calcmode="lin" valueType="num">
                                      <p:cBhvr additive="base">
                                        <p:cTn id="13" dur="500" fill="hold"/>
                                        <p:tgtEl>
                                          <p:spTgt spid="59699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969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96995">
                                            <p:txEl>
                                              <p:pRg st="3" end="3"/>
                                            </p:txEl>
                                          </p:spTgt>
                                        </p:tgtEl>
                                        <p:attrNameLst>
                                          <p:attrName>style.visibility</p:attrName>
                                        </p:attrNameLst>
                                      </p:cBhvr>
                                      <p:to>
                                        <p:strVal val="visible"/>
                                      </p:to>
                                    </p:set>
                                    <p:anim calcmode="lin" valueType="num">
                                      <p:cBhvr additive="base">
                                        <p:cTn id="19" dur="500" fill="hold"/>
                                        <p:tgtEl>
                                          <p:spTgt spid="59699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9699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216775" y="2590800"/>
            <a:ext cx="1800225" cy="4022725"/>
            <a:chOff x="4194" y="1993"/>
            <a:chExt cx="1422" cy="2721"/>
          </a:xfrm>
        </p:grpSpPr>
        <p:pic>
          <p:nvPicPr>
            <p:cNvPr id="23672"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3673" name="Text Box 4"/>
            <p:cNvSpPr txBox="1">
              <a:spLocks noChangeArrowheads="1"/>
            </p:cNvSpPr>
            <p:nvPr/>
          </p:nvSpPr>
          <p:spPr bwMode="auto">
            <a:xfrm>
              <a:off x="4194" y="3612"/>
              <a:ext cx="1422" cy="110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400">
                  <a:solidFill>
                    <a:schemeClr val="tx2"/>
                  </a:solidFill>
                  <a:latin typeface="Arial Rounded MT Bold" pitchFamily="34" charset="0"/>
                </a:rPr>
                <a:t>GIVEN:</a:t>
              </a:r>
              <a:r>
                <a:rPr lang="en-US" altLang="en-US">
                  <a:solidFill>
                    <a:schemeClr val="tx2"/>
                  </a:solidFill>
                  <a:latin typeface="Arial Rounded MT Bold" pitchFamily="34" charset="0"/>
                </a:rPr>
                <a:t/>
              </a:r>
              <a:br>
                <a:rPr lang="en-US" altLang="en-US">
                  <a:solidFill>
                    <a:schemeClr val="tx2"/>
                  </a:solidFill>
                  <a:latin typeface="Arial Rounded MT Bold" pitchFamily="34" charset="0"/>
                </a:rPr>
              </a:br>
              <a:r>
                <a:rPr lang="en-US" altLang="en-US" sz="2000">
                  <a:latin typeface="Arial Rounded MT Bold" pitchFamily="34" charset="0"/>
                </a:rPr>
                <a:t>Network</a:t>
              </a:r>
              <a:br>
                <a:rPr lang="en-US" altLang="en-US" sz="2000">
                  <a:latin typeface="Arial Rounded MT Bold" pitchFamily="34" charset="0"/>
                </a:rPr>
              </a:br>
              <a:r>
                <a:rPr lang="en-US" altLang="en-US" sz="2000">
                  <a:latin typeface="Arial Rounded MT Bold" pitchFamily="34" charset="0"/>
                </a:rPr>
                <a:t>Flow</a:t>
              </a:r>
              <a:r>
                <a:rPr lang="en-US" altLang="en-US">
                  <a:latin typeface="Arial Rounded MT Bold" pitchFamily="34" charset="0"/>
                </a:rPr>
                <a:t> Oracle</a:t>
              </a:r>
              <a:r>
                <a:rPr lang="en-US" altLang="en-US">
                  <a:solidFill>
                    <a:schemeClr val="tx2"/>
                  </a:solidFill>
                  <a:latin typeface="Arial Rounded MT Bold" pitchFamily="34" charset="0"/>
                </a:rPr>
                <a:t> </a:t>
              </a:r>
            </a:p>
          </p:txBody>
        </p:sp>
      </p:grpSp>
      <p:grpSp>
        <p:nvGrpSpPr>
          <p:cNvPr id="3" name="Group 6"/>
          <p:cNvGrpSpPr>
            <a:grpSpLocks/>
          </p:cNvGrpSpPr>
          <p:nvPr/>
        </p:nvGrpSpPr>
        <p:grpSpPr bwMode="auto">
          <a:xfrm>
            <a:off x="1905000" y="2819400"/>
            <a:ext cx="1800225" cy="3336925"/>
            <a:chOff x="4194" y="1993"/>
            <a:chExt cx="1422" cy="2525"/>
          </a:xfrm>
        </p:grpSpPr>
        <p:pic>
          <p:nvPicPr>
            <p:cNvPr id="23670" name="Picture 7"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3671" name="Text Box 8"/>
            <p:cNvSpPr txBox="1">
              <a:spLocks noChangeArrowheads="1"/>
            </p:cNvSpPr>
            <p:nvPr/>
          </p:nvSpPr>
          <p:spPr bwMode="auto">
            <a:xfrm>
              <a:off x="4194" y="3609"/>
              <a:ext cx="1422" cy="90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400">
                  <a:solidFill>
                    <a:schemeClr val="tx2"/>
                  </a:solidFill>
                  <a:latin typeface="Arial Rounded MT Bold" pitchFamily="34" charset="0"/>
                </a:rPr>
                <a:t>BUILD:</a:t>
              </a:r>
              <a:br>
                <a:rPr lang="en-US" altLang="en-US" sz="2400">
                  <a:solidFill>
                    <a:schemeClr val="tx2"/>
                  </a:solidFill>
                  <a:latin typeface="Arial Rounded MT Bold" pitchFamily="34" charset="0"/>
                </a:rPr>
              </a:br>
              <a:r>
                <a:rPr lang="en-US" altLang="en-US" sz="2000">
                  <a:latin typeface="Arial Rounded MT Bold" pitchFamily="34" charset="0"/>
                </a:rPr>
                <a:t>Matching</a:t>
              </a:r>
              <a:r>
                <a:rPr lang="en-US" altLang="en-US" sz="2400">
                  <a:solidFill>
                    <a:schemeClr val="tx2"/>
                  </a:solidFill>
                  <a:latin typeface="Arial Rounded MT Bold" pitchFamily="34" charset="0"/>
                </a:rPr>
                <a:t/>
              </a:r>
              <a:br>
                <a:rPr lang="en-US" altLang="en-US" sz="2400">
                  <a:solidFill>
                    <a:schemeClr val="tx2"/>
                  </a:solidFill>
                  <a:latin typeface="Arial Rounded MT Bold" pitchFamily="34" charset="0"/>
                </a:rPr>
              </a:br>
              <a:r>
                <a:rPr lang="en-US" altLang="en-US">
                  <a:latin typeface="Arial Rounded MT Bold" pitchFamily="34" charset="0"/>
                </a:rPr>
                <a:t>Oracle</a:t>
              </a:r>
            </a:p>
          </p:txBody>
        </p:sp>
      </p:grpSp>
      <p:sp>
        <p:nvSpPr>
          <p:cNvPr id="23556" name="Rectangle 20"/>
          <p:cNvSpPr>
            <a:spLocks noChangeArrowheads="1"/>
          </p:cNvSpPr>
          <p:nvPr/>
        </p:nvSpPr>
        <p:spPr bwMode="auto">
          <a:xfrm>
            <a:off x="2651125" y="704850"/>
            <a:ext cx="51339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tx2"/>
                </a:solidFill>
              </a:rPr>
              <a:t>Matching</a:t>
            </a:r>
            <a:r>
              <a:rPr lang="en-US" altLang="en-US" sz="3200">
                <a:solidFill>
                  <a:srgbClr val="00FFCC"/>
                </a:solidFill>
              </a:rPr>
              <a:t> ≤</a:t>
            </a:r>
            <a:r>
              <a:rPr lang="en-CA" altLang="en-US" sz="3200" baseline="-25000">
                <a:solidFill>
                  <a:srgbClr val="00FFCC"/>
                </a:solidFill>
              </a:rPr>
              <a:t>comp</a:t>
            </a:r>
            <a:r>
              <a:rPr lang="en-CA" altLang="en-US" sz="3200">
                <a:solidFill>
                  <a:srgbClr val="00FFCC"/>
                </a:solidFill>
              </a:rPr>
              <a:t> </a:t>
            </a:r>
            <a:r>
              <a:rPr lang="en-US" altLang="en-US">
                <a:solidFill>
                  <a:schemeClr val="tx2"/>
                </a:solidFill>
              </a:rPr>
              <a:t>Network Flows</a:t>
            </a:r>
            <a:endParaRPr lang="en-US" altLang="en-US" sz="3200" baseline="30000">
              <a:solidFill>
                <a:srgbClr val="00FFCC"/>
              </a:solidFill>
            </a:endParaRPr>
          </a:p>
        </p:txBody>
      </p:sp>
      <p:grpSp>
        <p:nvGrpSpPr>
          <p:cNvPr id="4" name="Group 124"/>
          <p:cNvGrpSpPr>
            <a:grpSpLocks/>
          </p:cNvGrpSpPr>
          <p:nvPr/>
        </p:nvGrpSpPr>
        <p:grpSpPr bwMode="auto">
          <a:xfrm>
            <a:off x="-76200" y="228600"/>
            <a:ext cx="3429000" cy="3200400"/>
            <a:chOff x="-48" y="144"/>
            <a:chExt cx="2160" cy="2016"/>
          </a:xfrm>
        </p:grpSpPr>
        <p:sp>
          <p:nvSpPr>
            <p:cNvPr id="23631" name="Text Box 5"/>
            <p:cNvSpPr txBox="1">
              <a:spLocks noChangeArrowheads="1"/>
            </p:cNvSpPr>
            <p:nvPr/>
          </p:nvSpPr>
          <p:spPr bwMode="auto">
            <a:xfrm>
              <a:off x="-48" y="1065"/>
              <a:ext cx="21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latin typeface="Arial Rounded MT Bold" pitchFamily="34" charset="0"/>
                </a:rPr>
                <a:t>Who loves who</a:t>
              </a:r>
            </a:p>
          </p:txBody>
        </p:sp>
        <p:sp>
          <p:nvSpPr>
            <p:cNvPr id="1188876" name="Freeform 12"/>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grpSp>
          <p:nvGrpSpPr>
            <p:cNvPr id="23633" name="Group 21"/>
            <p:cNvGrpSpPr>
              <a:grpSpLocks/>
            </p:cNvGrpSpPr>
            <p:nvPr/>
          </p:nvGrpSpPr>
          <p:grpSpPr bwMode="auto">
            <a:xfrm>
              <a:off x="288" y="144"/>
              <a:ext cx="1137" cy="1008"/>
              <a:chOff x="1344" y="480"/>
              <a:chExt cx="2430" cy="2016"/>
            </a:xfrm>
          </p:grpSpPr>
          <p:sp>
            <p:nvSpPr>
              <p:cNvPr id="1188886" name="Rectangle 22"/>
              <p:cNvSpPr>
                <a:spLocks noChangeArrowheads="1"/>
              </p:cNvSpPr>
              <p:nvPr/>
            </p:nvSpPr>
            <p:spPr bwMode="auto">
              <a:xfrm>
                <a:off x="2481" y="1926"/>
                <a:ext cx="960" cy="474"/>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Ann</a:t>
                </a:r>
                <a:endParaRPr lang="en-CA" sz="1200">
                  <a:effectLst>
                    <a:outerShdw blurRad="38100" dist="38100" dir="2700000" algn="tl">
                      <a:srgbClr val="000000"/>
                    </a:outerShdw>
                  </a:effectLst>
                  <a:latin typeface="Comic Sans MS" pitchFamily="66" charset="0"/>
                </a:endParaRPr>
              </a:p>
            </p:txBody>
          </p:sp>
          <p:sp>
            <p:nvSpPr>
              <p:cNvPr id="1188887" name="Rectangle 23"/>
              <p:cNvSpPr>
                <a:spLocks noChangeArrowheads="1"/>
              </p:cNvSpPr>
              <p:nvPr/>
            </p:nvSpPr>
            <p:spPr bwMode="auto">
              <a:xfrm>
                <a:off x="1521" y="1926"/>
                <a:ext cx="960" cy="474"/>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Fred</a:t>
                </a:r>
                <a:endParaRPr lang="en-CA" sz="1200">
                  <a:effectLst>
                    <a:outerShdw blurRad="38100" dist="38100" dir="2700000" algn="tl">
                      <a:srgbClr val="000000"/>
                    </a:outerShdw>
                  </a:effectLst>
                  <a:latin typeface="Comic Sans MS" pitchFamily="66" charset="0"/>
                </a:endParaRPr>
              </a:p>
            </p:txBody>
          </p:sp>
          <p:sp>
            <p:nvSpPr>
              <p:cNvPr id="1188888" name="Rectangle 24"/>
              <p:cNvSpPr>
                <a:spLocks noChangeArrowheads="1"/>
              </p:cNvSpPr>
              <p:nvPr/>
            </p:nvSpPr>
            <p:spPr bwMode="auto">
              <a:xfrm>
                <a:off x="2481" y="1430"/>
                <a:ext cx="960" cy="496"/>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Sue</a:t>
                </a:r>
                <a:endParaRPr lang="en-CA" sz="1200">
                  <a:effectLst>
                    <a:outerShdw blurRad="38100" dist="38100" dir="2700000" algn="tl">
                      <a:srgbClr val="000000"/>
                    </a:outerShdw>
                  </a:effectLst>
                  <a:latin typeface="Comic Sans MS" pitchFamily="66" charset="0"/>
                </a:endParaRPr>
              </a:p>
            </p:txBody>
          </p:sp>
          <p:sp>
            <p:nvSpPr>
              <p:cNvPr id="1188889" name="Rectangle 25"/>
              <p:cNvSpPr>
                <a:spLocks noChangeArrowheads="1"/>
              </p:cNvSpPr>
              <p:nvPr/>
            </p:nvSpPr>
            <p:spPr bwMode="auto">
              <a:xfrm>
                <a:off x="1521" y="1430"/>
                <a:ext cx="960" cy="496"/>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John</a:t>
                </a:r>
                <a:endParaRPr lang="en-CA" sz="1200">
                  <a:effectLst>
                    <a:outerShdw blurRad="38100" dist="38100" dir="2700000" algn="tl">
                      <a:srgbClr val="000000"/>
                    </a:outerShdw>
                  </a:effectLst>
                  <a:latin typeface="Comic Sans MS" pitchFamily="66" charset="0"/>
                </a:endParaRPr>
              </a:p>
            </p:txBody>
          </p:sp>
          <p:sp>
            <p:nvSpPr>
              <p:cNvPr id="1188890" name="Rectangle 26"/>
              <p:cNvSpPr>
                <a:spLocks noChangeArrowheads="1"/>
              </p:cNvSpPr>
              <p:nvPr/>
            </p:nvSpPr>
            <p:spPr bwMode="auto">
              <a:xfrm>
                <a:off x="2481" y="956"/>
                <a:ext cx="960" cy="474"/>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Beth</a:t>
                </a:r>
                <a:endParaRPr lang="en-CA" sz="1200">
                  <a:effectLst>
                    <a:outerShdw blurRad="38100" dist="38100" dir="2700000" algn="tl">
                      <a:srgbClr val="000000"/>
                    </a:outerShdw>
                  </a:effectLst>
                  <a:latin typeface="Comic Sans MS" pitchFamily="66" charset="0"/>
                </a:endParaRPr>
              </a:p>
            </p:txBody>
          </p:sp>
          <p:sp>
            <p:nvSpPr>
              <p:cNvPr id="1188891" name="Rectangle 27"/>
              <p:cNvSpPr>
                <a:spLocks noChangeArrowheads="1"/>
              </p:cNvSpPr>
              <p:nvPr/>
            </p:nvSpPr>
            <p:spPr bwMode="auto">
              <a:xfrm>
                <a:off x="1521" y="956"/>
                <a:ext cx="960" cy="474"/>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Bob</a:t>
                </a:r>
                <a:endParaRPr lang="en-CA" sz="1200">
                  <a:effectLst>
                    <a:outerShdw blurRad="38100" dist="38100" dir="2700000" algn="tl">
                      <a:srgbClr val="000000"/>
                    </a:outerShdw>
                  </a:effectLst>
                  <a:latin typeface="Comic Sans MS" pitchFamily="66" charset="0"/>
                </a:endParaRPr>
              </a:p>
            </p:txBody>
          </p:sp>
          <p:sp>
            <p:nvSpPr>
              <p:cNvPr id="1188892" name="Rectangle 28"/>
              <p:cNvSpPr>
                <a:spLocks noChangeArrowheads="1"/>
              </p:cNvSpPr>
              <p:nvPr/>
            </p:nvSpPr>
            <p:spPr bwMode="auto">
              <a:xfrm>
                <a:off x="2481" y="480"/>
                <a:ext cx="960" cy="476"/>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Mary</a:t>
                </a:r>
                <a:endParaRPr lang="en-CA" sz="1200">
                  <a:effectLst>
                    <a:outerShdw blurRad="38100" dist="38100" dir="2700000" algn="tl">
                      <a:srgbClr val="000000"/>
                    </a:outerShdw>
                  </a:effectLst>
                  <a:latin typeface="Comic Sans MS" pitchFamily="66" charset="0"/>
                </a:endParaRPr>
              </a:p>
            </p:txBody>
          </p:sp>
          <p:sp>
            <p:nvSpPr>
              <p:cNvPr id="1188893" name="Rectangle 29"/>
              <p:cNvSpPr>
                <a:spLocks noChangeArrowheads="1"/>
              </p:cNvSpPr>
              <p:nvPr/>
            </p:nvSpPr>
            <p:spPr bwMode="auto">
              <a:xfrm>
                <a:off x="1521" y="480"/>
                <a:ext cx="960" cy="476"/>
              </a:xfrm>
              <a:prstGeom prst="rect">
                <a:avLst/>
              </a:prstGeom>
              <a:noFill/>
              <a:ln w="38100">
                <a:noFill/>
                <a:miter lim="800000"/>
                <a:headEnd/>
                <a:tailEnd/>
              </a:ln>
              <a:effectLst/>
            </p:spPr>
            <p:txBody>
              <a:bodyPr anchor="ctr" anchorCtr="1"/>
              <a:lstStyle/>
              <a:p>
                <a:pPr algn="l">
                  <a:spcBef>
                    <a:spcPct val="20000"/>
                  </a:spcBef>
                  <a:defRPr/>
                </a:pPr>
                <a:r>
                  <a:rPr lang="en-US" sz="1200">
                    <a:effectLst>
                      <a:outerShdw blurRad="38100" dist="38100" dir="2700000" algn="tl">
                        <a:srgbClr val="000000"/>
                      </a:outerShdw>
                    </a:effectLst>
                    <a:latin typeface="Comic Sans MS" pitchFamily="66" charset="0"/>
                  </a:rPr>
                  <a:t>Sam</a:t>
                </a:r>
                <a:endParaRPr lang="en-CA" sz="1200">
                  <a:effectLst>
                    <a:outerShdw blurRad="38100" dist="38100" dir="2700000" algn="tl">
                      <a:srgbClr val="000000"/>
                    </a:outerShdw>
                  </a:effectLst>
                  <a:latin typeface="Comic Sans MS" pitchFamily="66" charset="0"/>
                </a:endParaRPr>
              </a:p>
            </p:txBody>
          </p:sp>
          <p:sp>
            <p:nvSpPr>
              <p:cNvPr id="1188894" name="Line 30"/>
              <p:cNvSpPr>
                <a:spLocks noChangeShapeType="1"/>
              </p:cNvSpPr>
              <p:nvPr/>
            </p:nvSpPr>
            <p:spPr bwMode="auto">
              <a:xfrm>
                <a:off x="1521" y="480"/>
                <a:ext cx="960" cy="0"/>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895" name="Line 31"/>
              <p:cNvSpPr>
                <a:spLocks noChangeShapeType="1"/>
              </p:cNvSpPr>
              <p:nvPr/>
            </p:nvSpPr>
            <p:spPr bwMode="auto">
              <a:xfrm>
                <a:off x="1521" y="2400"/>
                <a:ext cx="960" cy="0"/>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896" name="Line 32"/>
              <p:cNvSpPr>
                <a:spLocks noChangeShapeType="1"/>
              </p:cNvSpPr>
              <p:nvPr/>
            </p:nvSpPr>
            <p:spPr bwMode="auto">
              <a:xfrm>
                <a:off x="1521" y="480"/>
                <a:ext cx="0" cy="476"/>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897" name="Line 33"/>
              <p:cNvSpPr>
                <a:spLocks noChangeShapeType="1"/>
              </p:cNvSpPr>
              <p:nvPr/>
            </p:nvSpPr>
            <p:spPr bwMode="auto">
              <a:xfrm>
                <a:off x="3441" y="480"/>
                <a:ext cx="0" cy="476"/>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898" name="Line 34"/>
              <p:cNvSpPr>
                <a:spLocks noChangeShapeType="1"/>
              </p:cNvSpPr>
              <p:nvPr/>
            </p:nvSpPr>
            <p:spPr bwMode="auto">
              <a:xfrm>
                <a:off x="2481" y="480"/>
                <a:ext cx="960" cy="0"/>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899" name="Line 35"/>
              <p:cNvSpPr>
                <a:spLocks noChangeShapeType="1"/>
              </p:cNvSpPr>
              <p:nvPr/>
            </p:nvSpPr>
            <p:spPr bwMode="auto">
              <a:xfrm>
                <a:off x="1521" y="956"/>
                <a:ext cx="0" cy="474"/>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0" name="Line 36"/>
              <p:cNvSpPr>
                <a:spLocks noChangeShapeType="1"/>
              </p:cNvSpPr>
              <p:nvPr/>
            </p:nvSpPr>
            <p:spPr bwMode="auto">
              <a:xfrm>
                <a:off x="3441" y="956"/>
                <a:ext cx="0" cy="474"/>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1" name="Line 37"/>
              <p:cNvSpPr>
                <a:spLocks noChangeShapeType="1"/>
              </p:cNvSpPr>
              <p:nvPr/>
            </p:nvSpPr>
            <p:spPr bwMode="auto">
              <a:xfrm>
                <a:off x="1521" y="1430"/>
                <a:ext cx="0" cy="496"/>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2" name="Line 38"/>
              <p:cNvSpPr>
                <a:spLocks noChangeShapeType="1"/>
              </p:cNvSpPr>
              <p:nvPr/>
            </p:nvSpPr>
            <p:spPr bwMode="auto">
              <a:xfrm>
                <a:off x="3441" y="1430"/>
                <a:ext cx="0" cy="496"/>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3" name="Line 39"/>
              <p:cNvSpPr>
                <a:spLocks noChangeShapeType="1"/>
              </p:cNvSpPr>
              <p:nvPr/>
            </p:nvSpPr>
            <p:spPr bwMode="auto">
              <a:xfrm>
                <a:off x="1521" y="1926"/>
                <a:ext cx="0" cy="474"/>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4" name="Line 40"/>
              <p:cNvSpPr>
                <a:spLocks noChangeShapeType="1"/>
              </p:cNvSpPr>
              <p:nvPr/>
            </p:nvSpPr>
            <p:spPr bwMode="auto">
              <a:xfrm>
                <a:off x="3441" y="1926"/>
                <a:ext cx="0" cy="474"/>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sp>
            <p:nvSpPr>
              <p:cNvPr id="1188905" name="Line 41"/>
              <p:cNvSpPr>
                <a:spLocks noChangeShapeType="1"/>
              </p:cNvSpPr>
              <p:nvPr/>
            </p:nvSpPr>
            <p:spPr bwMode="auto">
              <a:xfrm>
                <a:off x="2481" y="2400"/>
                <a:ext cx="960" cy="0"/>
              </a:xfrm>
              <a:prstGeom prst="line">
                <a:avLst/>
              </a:prstGeom>
              <a:noFill/>
              <a:ln w="28575" cap="sq">
                <a:noFill/>
                <a:round/>
                <a:headEnd/>
                <a:tailEnd/>
              </a:ln>
              <a:effectLst/>
            </p:spPr>
            <p:txBody>
              <a:bodyPr anchor="ctr" anchorCtr="1"/>
              <a:lstStyle/>
              <a:p>
                <a:pPr algn="l">
                  <a:defRPr/>
                </a:pPr>
                <a:endParaRPr lang="en-CA">
                  <a:effectLst>
                    <a:outerShdw blurRad="38100" dist="38100" dir="2700000" algn="tl">
                      <a:srgbClr val="000000">
                        <a:alpha val="43137"/>
                      </a:srgbClr>
                    </a:outerShdw>
                  </a:effectLst>
                </a:endParaRPr>
              </a:p>
            </p:txBody>
          </p:sp>
          <p:pic>
            <p:nvPicPr>
              <p:cNvPr id="23654" name="Picture 42" descr="j019845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4" y="1488"/>
                <a:ext cx="398"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5"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18" y="19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6"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64" y="5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7"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16" y="9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8" name="Picture 46"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36" y="5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9" name="Picture 47"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44" y="10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60" name="Picture 48"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440" y="14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61" name="Picture 49"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440" y="19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662" name="Group 50"/>
              <p:cNvGrpSpPr>
                <a:grpSpLocks/>
              </p:cNvGrpSpPr>
              <p:nvPr/>
            </p:nvGrpSpPr>
            <p:grpSpPr bwMode="auto">
              <a:xfrm>
                <a:off x="2192" y="720"/>
                <a:ext cx="528" cy="1440"/>
                <a:chOff x="2192" y="720"/>
                <a:chExt cx="528" cy="1440"/>
              </a:xfrm>
            </p:grpSpPr>
            <p:sp>
              <p:nvSpPr>
                <p:cNvPr id="1188915" name="Line 51"/>
                <p:cNvSpPr>
                  <a:spLocks noChangeShapeType="1"/>
                </p:cNvSpPr>
                <p:nvPr/>
              </p:nvSpPr>
              <p:spPr bwMode="auto">
                <a:xfrm>
                  <a:off x="2239" y="720"/>
                  <a:ext cx="338" cy="1008"/>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16" name="Line 52"/>
                <p:cNvSpPr>
                  <a:spLocks noChangeShapeType="1"/>
                </p:cNvSpPr>
                <p:nvPr/>
              </p:nvSpPr>
              <p:spPr bwMode="auto">
                <a:xfrm>
                  <a:off x="2192" y="1200"/>
                  <a:ext cx="385" cy="528"/>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17" name="Line 53"/>
                <p:cNvSpPr>
                  <a:spLocks noChangeShapeType="1"/>
                </p:cNvSpPr>
                <p:nvPr/>
              </p:nvSpPr>
              <p:spPr bwMode="auto">
                <a:xfrm flipV="1">
                  <a:off x="2239" y="768"/>
                  <a:ext cx="434" cy="960"/>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18" name="Line 54"/>
                <p:cNvSpPr>
                  <a:spLocks noChangeShapeType="1"/>
                </p:cNvSpPr>
                <p:nvPr/>
              </p:nvSpPr>
              <p:spPr bwMode="auto">
                <a:xfrm flipV="1">
                  <a:off x="2289" y="2160"/>
                  <a:ext cx="432" cy="0"/>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19" name="Line 55"/>
                <p:cNvSpPr>
                  <a:spLocks noChangeShapeType="1"/>
                </p:cNvSpPr>
                <p:nvPr/>
              </p:nvSpPr>
              <p:spPr bwMode="auto">
                <a:xfrm>
                  <a:off x="2239" y="720"/>
                  <a:ext cx="481" cy="528"/>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20" name="Line 56"/>
                <p:cNvSpPr>
                  <a:spLocks noChangeShapeType="1"/>
                </p:cNvSpPr>
                <p:nvPr/>
              </p:nvSpPr>
              <p:spPr bwMode="auto">
                <a:xfrm>
                  <a:off x="2192" y="1200"/>
                  <a:ext cx="528" cy="960"/>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21" name="Line 57"/>
                <p:cNvSpPr>
                  <a:spLocks noChangeShapeType="1"/>
                </p:cNvSpPr>
                <p:nvPr/>
              </p:nvSpPr>
              <p:spPr bwMode="auto">
                <a:xfrm flipV="1">
                  <a:off x="2289" y="768"/>
                  <a:ext cx="385" cy="1392"/>
                </a:xfrm>
                <a:prstGeom prst="line">
                  <a:avLst/>
                </a:prstGeom>
                <a:noFill/>
                <a:ln w="38100">
                  <a:solidFill>
                    <a:schemeClr val="accent2"/>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grpSp>
        </p:grpSp>
      </p:grpSp>
      <p:grpSp>
        <p:nvGrpSpPr>
          <p:cNvPr id="7" name="Group 123"/>
          <p:cNvGrpSpPr>
            <a:grpSpLocks/>
          </p:cNvGrpSpPr>
          <p:nvPr/>
        </p:nvGrpSpPr>
        <p:grpSpPr bwMode="auto">
          <a:xfrm>
            <a:off x="228600" y="1638300"/>
            <a:ext cx="5105400" cy="1485900"/>
            <a:chOff x="144" y="1032"/>
            <a:chExt cx="3216" cy="936"/>
          </a:xfrm>
        </p:grpSpPr>
        <p:sp>
          <p:nvSpPr>
            <p:cNvPr id="1188881" name="Freeform 17"/>
            <p:cNvSpPr>
              <a:spLocks/>
            </p:cNvSpPr>
            <p:nvPr/>
          </p:nvSpPr>
          <p:spPr bwMode="auto">
            <a:xfrm>
              <a:off x="978" y="1632"/>
              <a:ext cx="174" cy="336"/>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23625" name="Text Box 18"/>
            <p:cNvSpPr txBox="1">
              <a:spLocks noChangeArrowheads="1"/>
            </p:cNvSpPr>
            <p:nvPr/>
          </p:nvSpPr>
          <p:spPr bwMode="auto">
            <a:xfrm>
              <a:off x="144" y="1344"/>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latin typeface="Arial Rounded MT Bold" pitchFamily="34" charset="0"/>
                </a:rPr>
                <a:t>Max matching</a:t>
              </a:r>
            </a:p>
          </p:txBody>
        </p:sp>
        <p:grpSp>
          <p:nvGrpSpPr>
            <p:cNvPr id="23626" name="Group 58"/>
            <p:cNvGrpSpPr>
              <a:grpSpLocks/>
            </p:cNvGrpSpPr>
            <p:nvPr/>
          </p:nvGrpSpPr>
          <p:grpSpPr bwMode="auto">
            <a:xfrm>
              <a:off x="2559" y="1032"/>
              <a:ext cx="177" cy="696"/>
              <a:chOff x="3168" y="2016"/>
              <a:chExt cx="528" cy="1440"/>
            </a:xfrm>
          </p:grpSpPr>
          <p:sp>
            <p:nvSpPr>
              <p:cNvPr id="1188923" name="Line 59"/>
              <p:cNvSpPr>
                <a:spLocks noChangeShapeType="1"/>
              </p:cNvSpPr>
              <p:nvPr/>
            </p:nvSpPr>
            <p:spPr bwMode="auto">
              <a:xfrm>
                <a:off x="3168" y="2496"/>
                <a:ext cx="385" cy="528"/>
              </a:xfrm>
              <a:prstGeom prst="line">
                <a:avLst/>
              </a:prstGeom>
              <a:noFill/>
              <a:ln w="38100">
                <a:solidFill>
                  <a:schemeClr val="hlink"/>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24" name="Line 60"/>
              <p:cNvSpPr>
                <a:spLocks noChangeShapeType="1"/>
              </p:cNvSpPr>
              <p:nvPr/>
            </p:nvSpPr>
            <p:spPr bwMode="auto">
              <a:xfrm flipV="1">
                <a:off x="3216" y="2064"/>
                <a:ext cx="433" cy="960"/>
              </a:xfrm>
              <a:prstGeom prst="line">
                <a:avLst/>
              </a:prstGeom>
              <a:noFill/>
              <a:ln w="38100">
                <a:solidFill>
                  <a:schemeClr val="hlink"/>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25" name="Line 61"/>
              <p:cNvSpPr>
                <a:spLocks noChangeShapeType="1"/>
              </p:cNvSpPr>
              <p:nvPr/>
            </p:nvSpPr>
            <p:spPr bwMode="auto">
              <a:xfrm flipV="1">
                <a:off x="3263" y="3456"/>
                <a:ext cx="433" cy="0"/>
              </a:xfrm>
              <a:prstGeom prst="line">
                <a:avLst/>
              </a:prstGeom>
              <a:noFill/>
              <a:ln w="38100">
                <a:solidFill>
                  <a:schemeClr val="hlink"/>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sp>
            <p:nvSpPr>
              <p:cNvPr id="1188926" name="Line 62"/>
              <p:cNvSpPr>
                <a:spLocks noChangeShapeType="1"/>
              </p:cNvSpPr>
              <p:nvPr/>
            </p:nvSpPr>
            <p:spPr bwMode="auto">
              <a:xfrm>
                <a:off x="3216" y="2016"/>
                <a:ext cx="480" cy="528"/>
              </a:xfrm>
              <a:prstGeom prst="line">
                <a:avLst/>
              </a:prstGeom>
              <a:noFill/>
              <a:ln w="38100">
                <a:solidFill>
                  <a:schemeClr val="hlink"/>
                </a:solidFill>
                <a:round/>
                <a:headEnd/>
                <a:tailEnd/>
              </a:ln>
              <a:effectLst/>
            </p:spPr>
            <p:txBody>
              <a:bodyPr/>
              <a:lstStyle/>
              <a:p>
                <a:pPr algn="l">
                  <a:defRPr/>
                </a:pPr>
                <a:endParaRPr lang="en-CA">
                  <a:effectLst>
                    <a:outerShdw blurRad="38100" dist="38100" dir="2700000" algn="tl">
                      <a:srgbClr val="000000">
                        <a:alpha val="43137"/>
                      </a:srgbClr>
                    </a:outerShdw>
                  </a:effectLst>
                </a:endParaRPr>
              </a:p>
            </p:txBody>
          </p:sp>
        </p:grpSp>
      </p:grpSp>
      <p:grpSp>
        <p:nvGrpSpPr>
          <p:cNvPr id="9" name="Group 122"/>
          <p:cNvGrpSpPr>
            <a:grpSpLocks/>
          </p:cNvGrpSpPr>
          <p:nvPr/>
        </p:nvGrpSpPr>
        <p:grpSpPr bwMode="auto">
          <a:xfrm>
            <a:off x="3124200" y="2286000"/>
            <a:ext cx="4652963" cy="1916113"/>
            <a:chOff x="1968" y="1440"/>
            <a:chExt cx="2931" cy="1207"/>
          </a:xfrm>
        </p:grpSpPr>
        <p:sp>
          <p:nvSpPr>
            <p:cNvPr id="23593" name="Text Box 10"/>
            <p:cNvSpPr txBox="1">
              <a:spLocks noChangeArrowheads="1"/>
            </p:cNvSpPr>
            <p:nvPr/>
          </p:nvSpPr>
          <p:spPr bwMode="auto">
            <a:xfrm>
              <a:off x="1968" y="2151"/>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latin typeface="Arial Rounded MT Bold" pitchFamily="34" charset="0"/>
                </a:rPr>
                <a:t>A network</a:t>
              </a:r>
            </a:p>
          </p:txBody>
        </p:sp>
        <p:sp>
          <p:nvSpPr>
            <p:cNvPr id="1188875" name="Line 11"/>
            <p:cNvSpPr>
              <a:spLocks noChangeShapeType="1"/>
            </p:cNvSpPr>
            <p:nvPr/>
          </p:nvSpPr>
          <p:spPr bwMode="auto">
            <a:xfrm>
              <a:off x="2500" y="2544"/>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grpSp>
          <p:nvGrpSpPr>
            <p:cNvPr id="23595" name="Group 63"/>
            <p:cNvGrpSpPr>
              <a:grpSpLocks/>
            </p:cNvGrpSpPr>
            <p:nvPr/>
          </p:nvGrpSpPr>
          <p:grpSpPr bwMode="auto">
            <a:xfrm>
              <a:off x="2785" y="1440"/>
              <a:ext cx="1247" cy="767"/>
              <a:chOff x="2641" y="576"/>
              <a:chExt cx="1247" cy="767"/>
            </a:xfrm>
          </p:grpSpPr>
          <p:sp>
            <p:nvSpPr>
              <p:cNvPr id="23596" name="Text Box 64"/>
              <p:cNvSpPr txBox="1">
                <a:spLocks noChangeArrowheads="1"/>
              </p:cNvSpPr>
              <p:nvPr/>
            </p:nvSpPr>
            <p:spPr bwMode="auto">
              <a:xfrm>
                <a:off x="2641" y="877"/>
                <a:ext cx="2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i="1">
                    <a:solidFill>
                      <a:schemeClr val="accent2"/>
                    </a:solidFill>
                  </a:rPr>
                  <a:t>s</a:t>
                </a:r>
              </a:p>
            </p:txBody>
          </p:sp>
          <p:grpSp>
            <p:nvGrpSpPr>
              <p:cNvPr id="23597" name="Group 65"/>
              <p:cNvGrpSpPr>
                <a:grpSpLocks/>
              </p:cNvGrpSpPr>
              <p:nvPr/>
            </p:nvGrpSpPr>
            <p:grpSpPr bwMode="auto">
              <a:xfrm>
                <a:off x="2770" y="576"/>
                <a:ext cx="1118" cy="767"/>
                <a:chOff x="2770" y="600"/>
                <a:chExt cx="1118" cy="767"/>
              </a:xfrm>
            </p:grpSpPr>
            <p:sp>
              <p:nvSpPr>
                <p:cNvPr id="1188930" name="Freeform 66"/>
                <p:cNvSpPr>
                  <a:spLocks/>
                </p:cNvSpPr>
                <p:nvPr/>
              </p:nvSpPr>
              <p:spPr bwMode="auto">
                <a:xfrm>
                  <a:off x="3136" y="646"/>
                  <a:ext cx="241" cy="463"/>
                </a:xfrm>
                <a:custGeom>
                  <a:avLst/>
                  <a:gdLst/>
                  <a:ahLst/>
                  <a:cxnLst>
                    <a:cxn ang="0">
                      <a:pos x="0" y="0"/>
                    </a:cxn>
                    <a:cxn ang="0">
                      <a:pos x="512" y="896"/>
                    </a:cxn>
                  </a:cxnLst>
                  <a:rect l="0" t="0" r="r" b="b"/>
                  <a:pathLst>
                    <a:path w="512" h="896">
                      <a:moveTo>
                        <a:pt x="0" y="0"/>
                      </a:moveTo>
                      <a:lnTo>
                        <a:pt x="512" y="896"/>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1" name="Freeform 67"/>
                <p:cNvSpPr>
                  <a:spLocks/>
                </p:cNvSpPr>
                <p:nvPr/>
              </p:nvSpPr>
              <p:spPr bwMode="auto">
                <a:xfrm>
                  <a:off x="3151" y="868"/>
                  <a:ext cx="218" cy="253"/>
                </a:xfrm>
                <a:custGeom>
                  <a:avLst/>
                  <a:gdLst/>
                  <a:ahLst/>
                  <a:cxnLst>
                    <a:cxn ang="0">
                      <a:pos x="0" y="0"/>
                    </a:cxn>
                    <a:cxn ang="0">
                      <a:pos x="464" y="464"/>
                    </a:cxn>
                    <a:cxn ang="0">
                      <a:pos x="456" y="488"/>
                    </a:cxn>
                  </a:cxnLst>
                  <a:rect l="0" t="0" r="r" b="b"/>
                  <a:pathLst>
                    <a:path w="464" h="488">
                      <a:moveTo>
                        <a:pt x="0" y="0"/>
                      </a:moveTo>
                      <a:lnTo>
                        <a:pt x="464" y="464"/>
                      </a:lnTo>
                      <a:lnTo>
                        <a:pt x="456" y="488"/>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2" name="Freeform 68"/>
                <p:cNvSpPr>
                  <a:spLocks/>
                </p:cNvSpPr>
                <p:nvPr/>
              </p:nvSpPr>
              <p:spPr bwMode="auto">
                <a:xfrm>
                  <a:off x="3144" y="633"/>
                  <a:ext cx="225" cy="472"/>
                </a:xfrm>
                <a:custGeom>
                  <a:avLst/>
                  <a:gdLst/>
                  <a:ahLst/>
                  <a:cxnLst>
                    <a:cxn ang="0">
                      <a:pos x="0" y="912"/>
                    </a:cxn>
                    <a:cxn ang="0">
                      <a:pos x="480" y="0"/>
                    </a:cxn>
                  </a:cxnLst>
                  <a:rect l="0" t="0" r="r" b="b"/>
                  <a:pathLst>
                    <a:path w="480" h="912">
                      <a:moveTo>
                        <a:pt x="0" y="912"/>
                      </a:moveTo>
                      <a:lnTo>
                        <a:pt x="480" y="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3" name="Line 69"/>
                <p:cNvSpPr>
                  <a:spLocks noChangeShapeType="1"/>
                </p:cNvSpPr>
                <p:nvPr/>
              </p:nvSpPr>
              <p:spPr bwMode="auto">
                <a:xfrm flipV="1">
                  <a:off x="3178" y="1344"/>
                  <a:ext cx="202" cy="0"/>
                </a:xfrm>
                <a:prstGeom prst="line">
                  <a:avLst/>
                </a:pr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4" name="Freeform 70"/>
                <p:cNvSpPr>
                  <a:spLocks/>
                </p:cNvSpPr>
                <p:nvPr/>
              </p:nvSpPr>
              <p:spPr bwMode="auto">
                <a:xfrm>
                  <a:off x="3155" y="633"/>
                  <a:ext cx="214" cy="224"/>
                </a:xfrm>
                <a:custGeom>
                  <a:avLst/>
                  <a:gdLst/>
                  <a:ahLst/>
                  <a:cxnLst>
                    <a:cxn ang="0">
                      <a:pos x="0" y="0"/>
                    </a:cxn>
                    <a:cxn ang="0">
                      <a:pos x="456" y="432"/>
                    </a:cxn>
                  </a:cxnLst>
                  <a:rect l="0" t="0" r="r" b="b"/>
                  <a:pathLst>
                    <a:path w="456" h="432">
                      <a:moveTo>
                        <a:pt x="0" y="0"/>
                      </a:moveTo>
                      <a:lnTo>
                        <a:pt x="456" y="432"/>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5" name="Freeform 71"/>
                <p:cNvSpPr>
                  <a:spLocks/>
                </p:cNvSpPr>
                <p:nvPr/>
              </p:nvSpPr>
              <p:spPr bwMode="auto">
                <a:xfrm>
                  <a:off x="3136" y="894"/>
                  <a:ext cx="252" cy="434"/>
                </a:xfrm>
                <a:custGeom>
                  <a:avLst/>
                  <a:gdLst/>
                  <a:ahLst/>
                  <a:cxnLst>
                    <a:cxn ang="0">
                      <a:pos x="0" y="0"/>
                    </a:cxn>
                    <a:cxn ang="0">
                      <a:pos x="536" y="840"/>
                    </a:cxn>
                  </a:cxnLst>
                  <a:rect l="0" t="0" r="r" b="b"/>
                  <a:pathLst>
                    <a:path w="536" h="840">
                      <a:moveTo>
                        <a:pt x="0" y="0"/>
                      </a:moveTo>
                      <a:lnTo>
                        <a:pt x="536" y="84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6" name="Freeform 72"/>
                <p:cNvSpPr>
                  <a:spLocks/>
                </p:cNvSpPr>
                <p:nvPr/>
              </p:nvSpPr>
              <p:spPr bwMode="auto">
                <a:xfrm>
                  <a:off x="3178" y="646"/>
                  <a:ext cx="202" cy="698"/>
                </a:xfrm>
                <a:custGeom>
                  <a:avLst/>
                  <a:gdLst/>
                  <a:ahLst/>
                  <a:cxnLst>
                    <a:cxn ang="0">
                      <a:pos x="0" y="1352"/>
                    </a:cxn>
                    <a:cxn ang="0">
                      <a:pos x="432" y="0"/>
                    </a:cxn>
                  </a:cxnLst>
                  <a:rect l="0" t="0" r="r" b="b"/>
                  <a:pathLst>
                    <a:path w="432" h="1352">
                      <a:moveTo>
                        <a:pt x="0" y="1352"/>
                      </a:moveTo>
                      <a:lnTo>
                        <a:pt x="432" y="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23605" name="Text Box 73"/>
                <p:cNvSpPr txBox="1">
                  <a:spLocks noChangeArrowheads="1"/>
                </p:cNvSpPr>
                <p:nvPr/>
              </p:nvSpPr>
              <p:spPr bwMode="auto">
                <a:xfrm>
                  <a:off x="3710" y="877"/>
                  <a:ext cx="17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i="1">
                      <a:solidFill>
                        <a:schemeClr val="accent2"/>
                      </a:solidFill>
                    </a:rPr>
                    <a:t>t</a:t>
                  </a:r>
                </a:p>
              </p:txBody>
            </p:sp>
            <p:sp>
              <p:nvSpPr>
                <p:cNvPr id="1188938" name="Freeform 74"/>
                <p:cNvSpPr>
                  <a:spLocks/>
                </p:cNvSpPr>
                <p:nvPr/>
              </p:nvSpPr>
              <p:spPr bwMode="auto">
                <a:xfrm>
                  <a:off x="2823" y="985"/>
                  <a:ext cx="305" cy="348"/>
                </a:xfrm>
                <a:custGeom>
                  <a:avLst/>
                  <a:gdLst/>
                  <a:ahLst/>
                  <a:cxnLst>
                    <a:cxn ang="0">
                      <a:pos x="0" y="0"/>
                    </a:cxn>
                    <a:cxn ang="0">
                      <a:pos x="648" y="672"/>
                    </a:cxn>
                  </a:cxnLst>
                  <a:rect l="0" t="0" r="r" b="b"/>
                  <a:pathLst>
                    <a:path w="648" h="672">
                      <a:moveTo>
                        <a:pt x="0" y="0"/>
                      </a:moveTo>
                      <a:lnTo>
                        <a:pt x="648" y="672"/>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39" name="Freeform 75"/>
                <p:cNvSpPr>
                  <a:spLocks/>
                </p:cNvSpPr>
                <p:nvPr/>
              </p:nvSpPr>
              <p:spPr bwMode="auto">
                <a:xfrm>
                  <a:off x="2823" y="972"/>
                  <a:ext cx="294" cy="146"/>
                </a:xfrm>
                <a:custGeom>
                  <a:avLst/>
                  <a:gdLst/>
                  <a:ahLst/>
                  <a:cxnLst>
                    <a:cxn ang="0">
                      <a:pos x="0" y="0"/>
                    </a:cxn>
                    <a:cxn ang="0">
                      <a:pos x="624" y="280"/>
                    </a:cxn>
                  </a:cxnLst>
                  <a:rect l="0" t="0" r="r" b="b"/>
                  <a:pathLst>
                    <a:path w="624" h="280">
                      <a:moveTo>
                        <a:pt x="0" y="0"/>
                      </a:moveTo>
                      <a:lnTo>
                        <a:pt x="624" y="28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0" name="Freeform 76"/>
                <p:cNvSpPr>
                  <a:spLocks/>
                </p:cNvSpPr>
                <p:nvPr/>
              </p:nvSpPr>
              <p:spPr bwMode="auto">
                <a:xfrm>
                  <a:off x="2823" y="877"/>
                  <a:ext cx="297" cy="82"/>
                </a:xfrm>
                <a:custGeom>
                  <a:avLst/>
                  <a:gdLst/>
                  <a:ahLst/>
                  <a:cxnLst>
                    <a:cxn ang="0">
                      <a:pos x="0" y="160"/>
                    </a:cxn>
                    <a:cxn ang="0">
                      <a:pos x="632" y="0"/>
                    </a:cxn>
                  </a:cxnLst>
                  <a:rect l="0" t="0" r="r" b="b"/>
                  <a:pathLst>
                    <a:path w="632" h="160">
                      <a:moveTo>
                        <a:pt x="0" y="160"/>
                      </a:moveTo>
                      <a:lnTo>
                        <a:pt x="632" y="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1" name="Freeform 77"/>
                <p:cNvSpPr>
                  <a:spLocks/>
                </p:cNvSpPr>
                <p:nvPr/>
              </p:nvSpPr>
              <p:spPr bwMode="auto">
                <a:xfrm>
                  <a:off x="2817" y="642"/>
                  <a:ext cx="300" cy="314"/>
                </a:xfrm>
                <a:custGeom>
                  <a:avLst/>
                  <a:gdLst/>
                  <a:ahLst/>
                  <a:cxnLst>
                    <a:cxn ang="0">
                      <a:pos x="0" y="608"/>
                    </a:cxn>
                    <a:cxn ang="0">
                      <a:pos x="640" y="0"/>
                    </a:cxn>
                  </a:cxnLst>
                  <a:rect l="0" t="0" r="r" b="b"/>
                  <a:pathLst>
                    <a:path w="640" h="608">
                      <a:moveTo>
                        <a:pt x="0" y="608"/>
                      </a:moveTo>
                      <a:lnTo>
                        <a:pt x="640" y="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2" name="Freeform 78"/>
                <p:cNvSpPr>
                  <a:spLocks/>
                </p:cNvSpPr>
                <p:nvPr/>
              </p:nvSpPr>
              <p:spPr bwMode="auto">
                <a:xfrm flipH="1">
                  <a:off x="3418" y="972"/>
                  <a:ext cx="304" cy="348"/>
                </a:xfrm>
                <a:custGeom>
                  <a:avLst/>
                  <a:gdLst/>
                  <a:ahLst/>
                  <a:cxnLst>
                    <a:cxn ang="0">
                      <a:pos x="0" y="0"/>
                    </a:cxn>
                    <a:cxn ang="0">
                      <a:pos x="648" y="672"/>
                    </a:cxn>
                  </a:cxnLst>
                  <a:rect l="0" t="0" r="r" b="b"/>
                  <a:pathLst>
                    <a:path w="648" h="672">
                      <a:moveTo>
                        <a:pt x="0" y="0"/>
                      </a:moveTo>
                      <a:lnTo>
                        <a:pt x="648" y="672"/>
                      </a:lnTo>
                    </a:path>
                  </a:pathLst>
                </a:custGeom>
                <a:noFill/>
                <a:ln w="38100">
                  <a:solidFill>
                    <a:schemeClr val="accent2"/>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3" name="Freeform 79"/>
                <p:cNvSpPr>
                  <a:spLocks/>
                </p:cNvSpPr>
                <p:nvPr/>
              </p:nvSpPr>
              <p:spPr bwMode="auto">
                <a:xfrm flipH="1">
                  <a:off x="3418" y="959"/>
                  <a:ext cx="293" cy="146"/>
                </a:xfrm>
                <a:custGeom>
                  <a:avLst/>
                  <a:gdLst/>
                  <a:ahLst/>
                  <a:cxnLst>
                    <a:cxn ang="0">
                      <a:pos x="0" y="0"/>
                    </a:cxn>
                    <a:cxn ang="0">
                      <a:pos x="624" y="280"/>
                    </a:cxn>
                  </a:cxnLst>
                  <a:rect l="0" t="0" r="r" b="b"/>
                  <a:pathLst>
                    <a:path w="624" h="280">
                      <a:moveTo>
                        <a:pt x="0" y="0"/>
                      </a:moveTo>
                      <a:lnTo>
                        <a:pt x="624" y="280"/>
                      </a:lnTo>
                    </a:path>
                  </a:pathLst>
                </a:custGeom>
                <a:noFill/>
                <a:ln w="38100">
                  <a:solidFill>
                    <a:schemeClr val="accent2"/>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4" name="Freeform 80"/>
                <p:cNvSpPr>
                  <a:spLocks/>
                </p:cNvSpPr>
                <p:nvPr/>
              </p:nvSpPr>
              <p:spPr bwMode="auto">
                <a:xfrm flipH="1">
                  <a:off x="3418" y="865"/>
                  <a:ext cx="297" cy="82"/>
                </a:xfrm>
                <a:custGeom>
                  <a:avLst/>
                  <a:gdLst/>
                  <a:ahLst/>
                  <a:cxnLst>
                    <a:cxn ang="0">
                      <a:pos x="0" y="160"/>
                    </a:cxn>
                    <a:cxn ang="0">
                      <a:pos x="632" y="0"/>
                    </a:cxn>
                  </a:cxnLst>
                  <a:rect l="0" t="0" r="r" b="b"/>
                  <a:pathLst>
                    <a:path w="632" h="160">
                      <a:moveTo>
                        <a:pt x="0" y="160"/>
                      </a:moveTo>
                      <a:lnTo>
                        <a:pt x="632" y="0"/>
                      </a:lnTo>
                    </a:path>
                  </a:pathLst>
                </a:custGeom>
                <a:noFill/>
                <a:ln w="38100">
                  <a:solidFill>
                    <a:schemeClr val="accent2"/>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5" name="Freeform 81"/>
                <p:cNvSpPr>
                  <a:spLocks/>
                </p:cNvSpPr>
                <p:nvPr/>
              </p:nvSpPr>
              <p:spPr bwMode="auto">
                <a:xfrm flipH="1">
                  <a:off x="3411" y="629"/>
                  <a:ext cx="300" cy="314"/>
                </a:xfrm>
                <a:custGeom>
                  <a:avLst/>
                  <a:gdLst/>
                  <a:ahLst/>
                  <a:cxnLst>
                    <a:cxn ang="0">
                      <a:pos x="0" y="608"/>
                    </a:cxn>
                    <a:cxn ang="0">
                      <a:pos x="640" y="0"/>
                    </a:cxn>
                  </a:cxnLst>
                  <a:rect l="0" t="0" r="r" b="b"/>
                  <a:pathLst>
                    <a:path w="640" h="608">
                      <a:moveTo>
                        <a:pt x="0" y="608"/>
                      </a:moveTo>
                      <a:lnTo>
                        <a:pt x="640" y="0"/>
                      </a:lnTo>
                    </a:path>
                  </a:pathLst>
                </a:custGeom>
                <a:noFill/>
                <a:ln w="38100">
                  <a:solidFill>
                    <a:schemeClr val="accent2"/>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46" name="Oval 82"/>
                <p:cNvSpPr>
                  <a:spLocks noChangeArrowheads="1"/>
                </p:cNvSpPr>
                <p:nvPr/>
              </p:nvSpPr>
              <p:spPr bwMode="auto">
                <a:xfrm>
                  <a:off x="3092" y="611"/>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47" name="Oval 83"/>
                <p:cNvSpPr>
                  <a:spLocks noChangeArrowheads="1"/>
                </p:cNvSpPr>
                <p:nvPr/>
              </p:nvSpPr>
              <p:spPr bwMode="auto">
                <a:xfrm>
                  <a:off x="3092" y="851"/>
                  <a:ext cx="54" cy="60"/>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48" name="Oval 84"/>
                <p:cNvSpPr>
                  <a:spLocks noChangeArrowheads="1"/>
                </p:cNvSpPr>
                <p:nvPr/>
              </p:nvSpPr>
              <p:spPr bwMode="auto">
                <a:xfrm>
                  <a:off x="3092" y="1078"/>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49" name="Oval 85"/>
                <p:cNvSpPr>
                  <a:spLocks noChangeArrowheads="1"/>
                </p:cNvSpPr>
                <p:nvPr/>
              </p:nvSpPr>
              <p:spPr bwMode="auto">
                <a:xfrm>
                  <a:off x="3102" y="1306"/>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0" name="Oval 86"/>
                <p:cNvSpPr>
                  <a:spLocks noChangeArrowheads="1"/>
                </p:cNvSpPr>
                <p:nvPr/>
              </p:nvSpPr>
              <p:spPr bwMode="auto">
                <a:xfrm>
                  <a:off x="3365" y="1306"/>
                  <a:ext cx="53"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1" name="Oval 87"/>
                <p:cNvSpPr>
                  <a:spLocks noChangeArrowheads="1"/>
                </p:cNvSpPr>
                <p:nvPr/>
              </p:nvSpPr>
              <p:spPr bwMode="auto">
                <a:xfrm>
                  <a:off x="3371" y="1086"/>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2" name="Oval 88"/>
                <p:cNvSpPr>
                  <a:spLocks noChangeArrowheads="1"/>
                </p:cNvSpPr>
                <p:nvPr/>
              </p:nvSpPr>
              <p:spPr bwMode="auto">
                <a:xfrm>
                  <a:off x="3358" y="820"/>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3" name="Oval 89"/>
                <p:cNvSpPr>
                  <a:spLocks noChangeArrowheads="1"/>
                </p:cNvSpPr>
                <p:nvPr/>
              </p:nvSpPr>
              <p:spPr bwMode="auto">
                <a:xfrm>
                  <a:off x="3351" y="600"/>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4" name="Oval 90"/>
                <p:cNvSpPr>
                  <a:spLocks noChangeArrowheads="1"/>
                </p:cNvSpPr>
                <p:nvPr/>
              </p:nvSpPr>
              <p:spPr bwMode="auto">
                <a:xfrm>
                  <a:off x="2770" y="965"/>
                  <a:ext cx="53" cy="60"/>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188955" name="Oval 91"/>
                <p:cNvSpPr>
                  <a:spLocks noChangeArrowheads="1"/>
                </p:cNvSpPr>
                <p:nvPr/>
              </p:nvSpPr>
              <p:spPr bwMode="auto">
                <a:xfrm>
                  <a:off x="3728" y="976"/>
                  <a:ext cx="54" cy="61"/>
                </a:xfrm>
                <a:prstGeom prst="ellipse">
                  <a:avLst/>
                </a:prstGeom>
                <a:solidFill>
                  <a:schemeClr val="accent2"/>
                </a:solidFill>
                <a:ln w="38100" cap="sq">
                  <a:no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grpSp>
        </p:grpSp>
      </p:grpSp>
      <p:grpSp>
        <p:nvGrpSpPr>
          <p:cNvPr id="12" name="Group 121"/>
          <p:cNvGrpSpPr>
            <a:grpSpLocks/>
          </p:cNvGrpSpPr>
          <p:nvPr/>
        </p:nvGrpSpPr>
        <p:grpSpPr bwMode="auto">
          <a:xfrm>
            <a:off x="3119438" y="4419600"/>
            <a:ext cx="4652962" cy="1905000"/>
            <a:chOff x="1965" y="2784"/>
            <a:chExt cx="2931" cy="1200"/>
          </a:xfrm>
        </p:grpSpPr>
        <p:sp>
          <p:nvSpPr>
            <p:cNvPr id="1188878" name="Line 14"/>
            <p:cNvSpPr>
              <a:spLocks noChangeShapeType="1"/>
            </p:cNvSpPr>
            <p:nvPr/>
          </p:nvSpPr>
          <p:spPr bwMode="auto">
            <a:xfrm flipH="1">
              <a:off x="2401" y="3840"/>
              <a:ext cx="1872" cy="0"/>
            </a:xfrm>
            <a:prstGeom prst="line">
              <a:avLst/>
            </a:prstGeom>
            <a:noFill/>
            <a:ln w="57150" cap="sq">
              <a:solidFill>
                <a:schemeClr val="tx2"/>
              </a:solidFill>
              <a:round/>
              <a:headEnd/>
              <a:tailEnd type="arrow" w="med" len="me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23563" name="Text Box 15"/>
            <p:cNvSpPr txBox="1">
              <a:spLocks noChangeArrowheads="1"/>
            </p:cNvSpPr>
            <p:nvPr/>
          </p:nvSpPr>
          <p:spPr bwMode="auto">
            <a:xfrm>
              <a:off x="1965" y="348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latin typeface="Arial Rounded MT Bold" pitchFamily="34" charset="0"/>
                </a:rPr>
                <a:t>Max Flow</a:t>
              </a:r>
            </a:p>
          </p:txBody>
        </p:sp>
        <p:grpSp>
          <p:nvGrpSpPr>
            <p:cNvPr id="23564" name="Group 92"/>
            <p:cNvGrpSpPr>
              <a:grpSpLocks/>
            </p:cNvGrpSpPr>
            <p:nvPr/>
          </p:nvGrpSpPr>
          <p:grpSpPr bwMode="auto">
            <a:xfrm>
              <a:off x="2736" y="2784"/>
              <a:ext cx="1276" cy="768"/>
              <a:chOff x="3207" y="1720"/>
              <a:chExt cx="2064" cy="1544"/>
            </a:xfrm>
          </p:grpSpPr>
          <p:grpSp>
            <p:nvGrpSpPr>
              <p:cNvPr id="23565" name="Group 93"/>
              <p:cNvGrpSpPr>
                <a:grpSpLocks/>
              </p:cNvGrpSpPr>
              <p:nvPr/>
            </p:nvGrpSpPr>
            <p:grpSpPr bwMode="auto">
              <a:xfrm>
                <a:off x="3414" y="1720"/>
                <a:ext cx="1666" cy="1544"/>
                <a:chOff x="1440" y="2544"/>
                <a:chExt cx="2112" cy="1448"/>
              </a:xfrm>
            </p:grpSpPr>
            <p:sp>
              <p:nvSpPr>
                <p:cNvPr id="1188958" name="Oval 94"/>
                <p:cNvSpPr>
                  <a:spLocks noChangeArrowheads="1"/>
                </p:cNvSpPr>
                <p:nvPr/>
              </p:nvSpPr>
              <p:spPr bwMode="auto">
                <a:xfrm>
                  <a:off x="3456" y="3168"/>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59" name="Oval 95"/>
                <p:cNvSpPr>
                  <a:spLocks noChangeArrowheads="1"/>
                </p:cNvSpPr>
                <p:nvPr/>
              </p:nvSpPr>
              <p:spPr bwMode="auto">
                <a:xfrm>
                  <a:off x="1440" y="3168"/>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0" name="Oval 96"/>
                <p:cNvSpPr>
                  <a:spLocks noChangeArrowheads="1"/>
                </p:cNvSpPr>
                <p:nvPr/>
              </p:nvSpPr>
              <p:spPr bwMode="auto">
                <a:xfrm>
                  <a:off x="2135" y="3489"/>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1" name="Oval 97"/>
                <p:cNvSpPr>
                  <a:spLocks noChangeArrowheads="1"/>
                </p:cNvSpPr>
                <p:nvPr/>
              </p:nvSpPr>
              <p:spPr bwMode="auto">
                <a:xfrm>
                  <a:off x="2184" y="3896"/>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2" name="Oval 98"/>
                <p:cNvSpPr>
                  <a:spLocks noChangeArrowheads="1"/>
                </p:cNvSpPr>
                <p:nvPr/>
              </p:nvSpPr>
              <p:spPr bwMode="auto">
                <a:xfrm>
                  <a:off x="2152" y="3025"/>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3" name="Oval 99"/>
                <p:cNvSpPr>
                  <a:spLocks noChangeArrowheads="1"/>
                </p:cNvSpPr>
                <p:nvPr/>
              </p:nvSpPr>
              <p:spPr bwMode="auto">
                <a:xfrm>
                  <a:off x="2152" y="2552"/>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4" name="Oval 100"/>
                <p:cNvSpPr>
                  <a:spLocks noChangeArrowheads="1"/>
                </p:cNvSpPr>
                <p:nvPr/>
              </p:nvSpPr>
              <p:spPr bwMode="auto">
                <a:xfrm>
                  <a:off x="2697" y="2544"/>
                  <a:ext cx="94"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5" name="Oval 101"/>
                <p:cNvSpPr>
                  <a:spLocks noChangeArrowheads="1"/>
                </p:cNvSpPr>
                <p:nvPr/>
              </p:nvSpPr>
              <p:spPr bwMode="auto">
                <a:xfrm>
                  <a:off x="2703" y="2976"/>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6" name="Oval 102"/>
                <p:cNvSpPr>
                  <a:spLocks noChangeArrowheads="1"/>
                </p:cNvSpPr>
                <p:nvPr/>
              </p:nvSpPr>
              <p:spPr bwMode="auto">
                <a:xfrm>
                  <a:off x="2711" y="3457"/>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sp>
              <p:nvSpPr>
                <p:cNvPr id="1188967" name="Oval 103"/>
                <p:cNvSpPr>
                  <a:spLocks noChangeArrowheads="1"/>
                </p:cNvSpPr>
                <p:nvPr/>
              </p:nvSpPr>
              <p:spPr bwMode="auto">
                <a:xfrm>
                  <a:off x="2728" y="3871"/>
                  <a:ext cx="96" cy="96"/>
                </a:xfrm>
                <a:prstGeom prst="ellipse">
                  <a:avLst/>
                </a:prstGeom>
                <a:solidFill>
                  <a:schemeClr val="accent2"/>
                </a:solidFill>
                <a:ln w="38100" algn="ctr">
                  <a:noFill/>
                  <a:round/>
                  <a:headEnd/>
                  <a:tailEnd/>
                </a:ln>
                <a:effectLst/>
              </p:spPr>
              <p:txBody>
                <a:bodyPr wrap="none" anchor="ctr">
                  <a:spAutoFit/>
                </a:bodyPr>
                <a:lstStyle/>
                <a:p>
                  <a:pPr algn="l">
                    <a:defRPr/>
                  </a:pPr>
                  <a:endParaRPr lang="en-CA">
                    <a:effectLst>
                      <a:outerShdw blurRad="38100" dist="38100" dir="2700000" algn="tl">
                        <a:srgbClr val="000000">
                          <a:alpha val="43137"/>
                        </a:srgbClr>
                      </a:outerShdw>
                    </a:effectLst>
                  </a:endParaRPr>
                </a:p>
              </p:txBody>
            </p:sp>
          </p:grpSp>
          <p:sp>
            <p:nvSpPr>
              <p:cNvPr id="1188968" name="Freeform 104"/>
              <p:cNvSpPr>
                <a:spLocks/>
              </p:cNvSpPr>
              <p:nvPr/>
            </p:nvSpPr>
            <p:spPr bwMode="auto">
              <a:xfrm>
                <a:off x="4013" y="1770"/>
                <a:ext cx="404" cy="957"/>
              </a:xfrm>
              <a:custGeom>
                <a:avLst/>
                <a:gdLst/>
                <a:ahLst/>
                <a:cxnLst>
                  <a:cxn ang="0">
                    <a:pos x="0" y="0"/>
                  </a:cxn>
                  <a:cxn ang="0">
                    <a:pos x="512" y="896"/>
                  </a:cxn>
                </a:cxnLst>
                <a:rect l="0" t="0" r="r" b="b"/>
                <a:pathLst>
                  <a:path w="512" h="896">
                    <a:moveTo>
                      <a:pt x="0" y="0"/>
                    </a:moveTo>
                    <a:lnTo>
                      <a:pt x="512" y="896"/>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69" name="Freeform 105"/>
              <p:cNvSpPr>
                <a:spLocks/>
              </p:cNvSpPr>
              <p:nvPr/>
            </p:nvSpPr>
            <p:spPr bwMode="auto">
              <a:xfrm>
                <a:off x="4038" y="2233"/>
                <a:ext cx="366" cy="519"/>
              </a:xfrm>
              <a:custGeom>
                <a:avLst/>
                <a:gdLst/>
                <a:ahLst/>
                <a:cxnLst>
                  <a:cxn ang="0">
                    <a:pos x="0" y="0"/>
                  </a:cxn>
                  <a:cxn ang="0">
                    <a:pos x="464" y="464"/>
                  </a:cxn>
                  <a:cxn ang="0">
                    <a:pos x="456" y="488"/>
                  </a:cxn>
                </a:cxnLst>
                <a:rect l="0" t="0" r="r" b="b"/>
                <a:pathLst>
                  <a:path w="464" h="488">
                    <a:moveTo>
                      <a:pt x="0" y="0"/>
                    </a:moveTo>
                    <a:lnTo>
                      <a:pt x="464" y="464"/>
                    </a:lnTo>
                    <a:lnTo>
                      <a:pt x="456" y="488"/>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0" name="Freeform 106"/>
              <p:cNvSpPr>
                <a:spLocks/>
              </p:cNvSpPr>
              <p:nvPr/>
            </p:nvSpPr>
            <p:spPr bwMode="auto">
              <a:xfrm>
                <a:off x="4025" y="1746"/>
                <a:ext cx="379" cy="971"/>
              </a:xfrm>
              <a:custGeom>
                <a:avLst/>
                <a:gdLst/>
                <a:ahLst/>
                <a:cxnLst>
                  <a:cxn ang="0">
                    <a:pos x="0" y="912"/>
                  </a:cxn>
                  <a:cxn ang="0">
                    <a:pos x="480" y="0"/>
                  </a:cxn>
                </a:cxnLst>
                <a:rect l="0" t="0" r="r" b="b"/>
                <a:pathLst>
                  <a:path w="480" h="912">
                    <a:moveTo>
                      <a:pt x="0" y="912"/>
                    </a:moveTo>
                    <a:lnTo>
                      <a:pt x="480" y="0"/>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1" name="Line 107"/>
              <p:cNvSpPr>
                <a:spLocks noChangeShapeType="1"/>
              </p:cNvSpPr>
              <p:nvPr/>
            </p:nvSpPr>
            <p:spPr bwMode="auto">
              <a:xfrm flipV="1">
                <a:off x="4082" y="3214"/>
                <a:ext cx="341" cy="0"/>
              </a:xfrm>
              <a:prstGeom prst="line">
                <a:avLst/>
              </a:pr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2" name="Freeform 108"/>
              <p:cNvSpPr>
                <a:spLocks/>
              </p:cNvSpPr>
              <p:nvPr/>
            </p:nvSpPr>
            <p:spPr bwMode="auto">
              <a:xfrm>
                <a:off x="4043" y="1746"/>
                <a:ext cx="361" cy="460"/>
              </a:xfrm>
              <a:custGeom>
                <a:avLst/>
                <a:gdLst/>
                <a:ahLst/>
                <a:cxnLst>
                  <a:cxn ang="0">
                    <a:pos x="0" y="0"/>
                  </a:cxn>
                  <a:cxn ang="0">
                    <a:pos x="456" y="432"/>
                  </a:cxn>
                </a:cxnLst>
                <a:rect l="0" t="0" r="r" b="b"/>
                <a:pathLst>
                  <a:path w="456" h="432">
                    <a:moveTo>
                      <a:pt x="0" y="0"/>
                    </a:moveTo>
                    <a:lnTo>
                      <a:pt x="456" y="432"/>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3" name="Freeform 109"/>
              <p:cNvSpPr>
                <a:spLocks/>
              </p:cNvSpPr>
              <p:nvPr/>
            </p:nvSpPr>
            <p:spPr bwMode="auto">
              <a:xfrm>
                <a:off x="4013" y="2283"/>
                <a:ext cx="424" cy="897"/>
              </a:xfrm>
              <a:custGeom>
                <a:avLst/>
                <a:gdLst/>
                <a:ahLst/>
                <a:cxnLst>
                  <a:cxn ang="0">
                    <a:pos x="0" y="0"/>
                  </a:cxn>
                  <a:cxn ang="0">
                    <a:pos x="536" y="840"/>
                  </a:cxn>
                </a:cxnLst>
                <a:rect l="0" t="0" r="r" b="b"/>
                <a:pathLst>
                  <a:path w="536" h="840">
                    <a:moveTo>
                      <a:pt x="0" y="0"/>
                    </a:moveTo>
                    <a:lnTo>
                      <a:pt x="536" y="84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4" name="Freeform 110"/>
              <p:cNvSpPr>
                <a:spLocks/>
              </p:cNvSpPr>
              <p:nvPr/>
            </p:nvSpPr>
            <p:spPr bwMode="auto">
              <a:xfrm>
                <a:off x="4082" y="1770"/>
                <a:ext cx="341" cy="1443"/>
              </a:xfrm>
              <a:custGeom>
                <a:avLst/>
                <a:gdLst/>
                <a:ahLst/>
                <a:cxnLst>
                  <a:cxn ang="0">
                    <a:pos x="0" y="1352"/>
                  </a:cxn>
                  <a:cxn ang="0">
                    <a:pos x="432" y="0"/>
                  </a:cxn>
                </a:cxnLst>
                <a:rect l="0" t="0" r="r" b="b"/>
                <a:pathLst>
                  <a:path w="432" h="1352">
                    <a:moveTo>
                      <a:pt x="0" y="1352"/>
                    </a:moveTo>
                    <a:lnTo>
                      <a:pt x="432" y="0"/>
                    </a:lnTo>
                  </a:path>
                </a:pathLst>
              </a:custGeom>
              <a:noFill/>
              <a:ln w="38100">
                <a:solidFill>
                  <a:schemeClr val="accent2"/>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23573" name="Text Box 111"/>
              <p:cNvSpPr txBox="1">
                <a:spLocks noChangeArrowheads="1"/>
              </p:cNvSpPr>
              <p:nvPr/>
            </p:nvSpPr>
            <p:spPr bwMode="auto">
              <a:xfrm>
                <a:off x="3207" y="2251"/>
                <a:ext cx="328" cy="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i="1">
                    <a:solidFill>
                      <a:schemeClr val="accent2"/>
                    </a:solidFill>
                  </a:rPr>
                  <a:t>s</a:t>
                </a:r>
              </a:p>
            </p:txBody>
          </p:sp>
          <p:sp>
            <p:nvSpPr>
              <p:cNvPr id="23574" name="Text Box 112"/>
              <p:cNvSpPr txBox="1">
                <a:spLocks noChangeArrowheads="1"/>
              </p:cNvSpPr>
              <p:nvPr/>
            </p:nvSpPr>
            <p:spPr bwMode="auto">
              <a:xfrm>
                <a:off x="4983" y="2251"/>
                <a:ext cx="288" cy="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i="1">
                    <a:solidFill>
                      <a:schemeClr val="accent2"/>
                    </a:solidFill>
                  </a:rPr>
                  <a:t>t</a:t>
                </a:r>
              </a:p>
            </p:txBody>
          </p:sp>
          <p:sp>
            <p:nvSpPr>
              <p:cNvPr id="1188977" name="Freeform 113"/>
              <p:cNvSpPr>
                <a:spLocks/>
              </p:cNvSpPr>
              <p:nvPr/>
            </p:nvSpPr>
            <p:spPr bwMode="auto">
              <a:xfrm>
                <a:off x="3488" y="2472"/>
                <a:ext cx="511" cy="716"/>
              </a:xfrm>
              <a:custGeom>
                <a:avLst/>
                <a:gdLst/>
                <a:ahLst/>
                <a:cxnLst>
                  <a:cxn ang="0">
                    <a:pos x="0" y="0"/>
                  </a:cxn>
                  <a:cxn ang="0">
                    <a:pos x="648" y="672"/>
                  </a:cxn>
                </a:cxnLst>
                <a:rect l="0" t="0" r="r" b="b"/>
                <a:pathLst>
                  <a:path w="648" h="672">
                    <a:moveTo>
                      <a:pt x="0" y="0"/>
                    </a:moveTo>
                    <a:lnTo>
                      <a:pt x="648" y="672"/>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8" name="Freeform 114"/>
              <p:cNvSpPr>
                <a:spLocks/>
              </p:cNvSpPr>
              <p:nvPr/>
            </p:nvSpPr>
            <p:spPr bwMode="auto">
              <a:xfrm>
                <a:off x="3488" y="2446"/>
                <a:ext cx="493" cy="298"/>
              </a:xfrm>
              <a:custGeom>
                <a:avLst/>
                <a:gdLst/>
                <a:ahLst/>
                <a:cxnLst>
                  <a:cxn ang="0">
                    <a:pos x="0" y="0"/>
                  </a:cxn>
                  <a:cxn ang="0">
                    <a:pos x="624" y="280"/>
                  </a:cxn>
                </a:cxnLst>
                <a:rect l="0" t="0" r="r" b="b"/>
                <a:pathLst>
                  <a:path w="624" h="280">
                    <a:moveTo>
                      <a:pt x="0" y="0"/>
                    </a:moveTo>
                    <a:lnTo>
                      <a:pt x="624" y="280"/>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79" name="Freeform 115"/>
              <p:cNvSpPr>
                <a:spLocks/>
              </p:cNvSpPr>
              <p:nvPr/>
            </p:nvSpPr>
            <p:spPr bwMode="auto">
              <a:xfrm>
                <a:off x="3488" y="2249"/>
                <a:ext cx="498" cy="171"/>
              </a:xfrm>
              <a:custGeom>
                <a:avLst/>
                <a:gdLst/>
                <a:ahLst/>
                <a:cxnLst>
                  <a:cxn ang="0">
                    <a:pos x="0" y="160"/>
                  </a:cxn>
                  <a:cxn ang="0">
                    <a:pos x="632" y="0"/>
                  </a:cxn>
                </a:cxnLst>
                <a:rect l="0" t="0" r="r" b="b"/>
                <a:pathLst>
                  <a:path w="632" h="160">
                    <a:moveTo>
                      <a:pt x="0" y="160"/>
                    </a:moveTo>
                    <a:lnTo>
                      <a:pt x="632" y="0"/>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80" name="Freeform 116"/>
              <p:cNvSpPr>
                <a:spLocks/>
              </p:cNvSpPr>
              <p:nvPr/>
            </p:nvSpPr>
            <p:spPr bwMode="auto">
              <a:xfrm>
                <a:off x="3476" y="1762"/>
                <a:ext cx="506" cy="649"/>
              </a:xfrm>
              <a:custGeom>
                <a:avLst/>
                <a:gdLst/>
                <a:ahLst/>
                <a:cxnLst>
                  <a:cxn ang="0">
                    <a:pos x="0" y="608"/>
                  </a:cxn>
                  <a:cxn ang="0">
                    <a:pos x="640" y="0"/>
                  </a:cxn>
                </a:cxnLst>
                <a:rect l="0" t="0" r="r" b="b"/>
                <a:pathLst>
                  <a:path w="640" h="608">
                    <a:moveTo>
                      <a:pt x="0" y="608"/>
                    </a:moveTo>
                    <a:lnTo>
                      <a:pt x="640" y="0"/>
                    </a:lnTo>
                  </a:path>
                </a:pathLst>
              </a:custGeom>
              <a:noFill/>
              <a:ln w="38100">
                <a:solidFill>
                  <a:schemeClr val="hlink"/>
                </a:solidFill>
                <a:round/>
                <a:headEnd/>
                <a:tailEnd type="triangl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81" name="Freeform 117"/>
              <p:cNvSpPr>
                <a:spLocks/>
              </p:cNvSpPr>
              <p:nvPr/>
            </p:nvSpPr>
            <p:spPr bwMode="auto">
              <a:xfrm flipH="1">
                <a:off x="4486" y="2446"/>
                <a:ext cx="511" cy="716"/>
              </a:xfrm>
              <a:custGeom>
                <a:avLst/>
                <a:gdLst/>
                <a:ahLst/>
                <a:cxnLst>
                  <a:cxn ang="0">
                    <a:pos x="0" y="0"/>
                  </a:cxn>
                  <a:cxn ang="0">
                    <a:pos x="648" y="672"/>
                  </a:cxn>
                </a:cxnLst>
                <a:rect l="0" t="0" r="r" b="b"/>
                <a:pathLst>
                  <a:path w="648" h="672">
                    <a:moveTo>
                      <a:pt x="0" y="0"/>
                    </a:moveTo>
                    <a:lnTo>
                      <a:pt x="648" y="672"/>
                    </a:lnTo>
                  </a:path>
                </a:pathLst>
              </a:custGeom>
              <a:noFill/>
              <a:ln w="38100">
                <a:solidFill>
                  <a:schemeClr val="hlink"/>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82" name="Freeform 118"/>
              <p:cNvSpPr>
                <a:spLocks/>
              </p:cNvSpPr>
              <p:nvPr/>
            </p:nvSpPr>
            <p:spPr bwMode="auto">
              <a:xfrm flipH="1">
                <a:off x="4486" y="2420"/>
                <a:ext cx="492" cy="298"/>
              </a:xfrm>
              <a:custGeom>
                <a:avLst/>
                <a:gdLst/>
                <a:ahLst/>
                <a:cxnLst>
                  <a:cxn ang="0">
                    <a:pos x="0" y="0"/>
                  </a:cxn>
                  <a:cxn ang="0">
                    <a:pos x="624" y="280"/>
                  </a:cxn>
                </a:cxnLst>
                <a:rect l="0" t="0" r="r" b="b"/>
                <a:pathLst>
                  <a:path w="624" h="280">
                    <a:moveTo>
                      <a:pt x="0" y="0"/>
                    </a:moveTo>
                    <a:lnTo>
                      <a:pt x="624" y="280"/>
                    </a:lnTo>
                  </a:path>
                </a:pathLst>
              </a:custGeom>
              <a:noFill/>
              <a:ln w="38100">
                <a:solidFill>
                  <a:schemeClr val="hlink"/>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83" name="Freeform 119"/>
              <p:cNvSpPr>
                <a:spLocks/>
              </p:cNvSpPr>
              <p:nvPr/>
            </p:nvSpPr>
            <p:spPr bwMode="auto">
              <a:xfrm flipH="1">
                <a:off x="4486" y="2223"/>
                <a:ext cx="498" cy="171"/>
              </a:xfrm>
              <a:custGeom>
                <a:avLst/>
                <a:gdLst/>
                <a:ahLst/>
                <a:cxnLst>
                  <a:cxn ang="0">
                    <a:pos x="0" y="160"/>
                  </a:cxn>
                  <a:cxn ang="0">
                    <a:pos x="632" y="0"/>
                  </a:cxn>
                </a:cxnLst>
                <a:rect l="0" t="0" r="r" b="b"/>
                <a:pathLst>
                  <a:path w="632" h="160">
                    <a:moveTo>
                      <a:pt x="0" y="160"/>
                    </a:moveTo>
                    <a:lnTo>
                      <a:pt x="632" y="0"/>
                    </a:lnTo>
                  </a:path>
                </a:pathLst>
              </a:custGeom>
              <a:noFill/>
              <a:ln w="38100">
                <a:solidFill>
                  <a:schemeClr val="hlink"/>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sp>
            <p:nvSpPr>
              <p:cNvPr id="1188984" name="Freeform 120"/>
              <p:cNvSpPr>
                <a:spLocks/>
              </p:cNvSpPr>
              <p:nvPr/>
            </p:nvSpPr>
            <p:spPr bwMode="auto">
              <a:xfrm flipH="1">
                <a:off x="4474" y="1736"/>
                <a:ext cx="505" cy="649"/>
              </a:xfrm>
              <a:custGeom>
                <a:avLst/>
                <a:gdLst/>
                <a:ahLst/>
                <a:cxnLst>
                  <a:cxn ang="0">
                    <a:pos x="0" y="608"/>
                  </a:cxn>
                  <a:cxn ang="0">
                    <a:pos x="640" y="0"/>
                  </a:cxn>
                </a:cxnLst>
                <a:rect l="0" t="0" r="r" b="b"/>
                <a:pathLst>
                  <a:path w="640" h="608">
                    <a:moveTo>
                      <a:pt x="0" y="608"/>
                    </a:moveTo>
                    <a:lnTo>
                      <a:pt x="640" y="0"/>
                    </a:lnTo>
                  </a:path>
                </a:pathLst>
              </a:custGeom>
              <a:noFill/>
              <a:ln w="38100">
                <a:solidFill>
                  <a:schemeClr val="hlink"/>
                </a:solidFill>
                <a:round/>
                <a:headEnd type="triangle" w="med" len="med"/>
                <a:tailEnd type="none" w="med" len="med"/>
              </a:ln>
              <a:effectLst/>
            </p:spPr>
            <p:txBody>
              <a:bodyPr/>
              <a:lstStyle/>
              <a:p>
                <a:pPr algn="l">
                  <a:defRPr/>
                </a:pPr>
                <a:endParaRPr lang="en-CA">
                  <a:effectLst>
                    <a:outerShdw blurRad="38100" dist="38100" dir="2700000" algn="tl">
                      <a:srgbClr val="000000">
                        <a:alpha val="43137"/>
                      </a:srgbClr>
                    </a:outerShdw>
                  </a:effectLst>
                </a:endParaRPr>
              </a:p>
            </p:txBody>
          </p:sp>
        </p:grpSp>
      </p:gr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1+#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1+#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642938" y="4921250"/>
            <a:ext cx="491576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lvl="1" algn="l">
              <a:buFontTx/>
              <a:buChar char="•"/>
            </a:pPr>
            <a:r>
              <a:rPr lang="en-US" altLang="en-US" dirty="0"/>
              <a:t>Learn that a new problem </a:t>
            </a:r>
            <a:br>
              <a:rPr lang="en-US" altLang="en-US" dirty="0"/>
            </a:br>
            <a:r>
              <a:rPr lang="en-US" altLang="en-US" dirty="0"/>
              <a:t>is hard, from knowing </a:t>
            </a:r>
            <a:br>
              <a:rPr lang="en-US" altLang="en-US" dirty="0"/>
            </a:br>
            <a:r>
              <a:rPr lang="en-US" altLang="en-US" dirty="0"/>
              <a:t>a known problem is hard.</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defRPr/>
            </a:pPr>
            <a:r>
              <a:rPr lang="en-US">
                <a:solidFill>
                  <a:schemeClr val="tx2"/>
                </a:solidFill>
                <a:effectLst>
                  <a:outerShdw blurRad="38100" dist="38100" dir="2700000" algn="tl">
                    <a:srgbClr val="000000"/>
                  </a:outerShdw>
                </a:effectLst>
              </a:rPr>
              <a:t>Reductions</a:t>
            </a:r>
          </a:p>
        </p:txBody>
      </p:sp>
      <p:sp>
        <p:nvSpPr>
          <p:cNvPr id="18" name="Rectangle 17"/>
          <p:cNvSpPr/>
          <p:nvPr/>
        </p:nvSpPr>
        <p:spPr>
          <a:xfrm>
            <a:off x="7924800" y="923925"/>
            <a:ext cx="1260475" cy="523875"/>
          </a:xfrm>
          <a:prstGeom prst="rect">
            <a:avLst/>
          </a:prstGeom>
        </p:spPr>
        <p:txBody>
          <a:bodyPr wrap="none">
            <a:spAutoFit/>
          </a:bodyPr>
          <a:lstStyle/>
          <a:p>
            <a:pPr algn="l">
              <a:defRPr/>
            </a:pPr>
            <a:r>
              <a:rPr lang="en-US" dirty="0">
                <a:solidFill>
                  <a:schemeClr val="tx2"/>
                </a:solidFill>
                <a:cs typeface="Times New Roman" pitchFamily="18" charset="0"/>
              </a:rPr>
              <a:t>Halting</a:t>
            </a:r>
            <a:endParaRPr lang="en-CA" dirty="0">
              <a:solidFill>
                <a:schemeClr val="tx2"/>
              </a:solidFill>
              <a:effectLst>
                <a:outerShdw blurRad="38100" dist="38100" dir="2700000" algn="tl">
                  <a:srgbClr val="000000">
                    <a:alpha val="43137"/>
                  </a:srgbClr>
                </a:outerShdw>
              </a:effectLst>
            </a:endParaRPr>
          </a:p>
        </p:txBody>
      </p:sp>
      <p:grpSp>
        <p:nvGrpSpPr>
          <p:cNvPr id="2" name="Group 5"/>
          <p:cNvGrpSpPr>
            <a:grpSpLocks/>
          </p:cNvGrpSpPr>
          <p:nvPr/>
        </p:nvGrpSpPr>
        <p:grpSpPr bwMode="auto">
          <a:xfrm>
            <a:off x="3810000" y="838200"/>
            <a:ext cx="5257800" cy="5918200"/>
            <a:chOff x="2400" y="528"/>
            <a:chExt cx="3312" cy="3728"/>
          </a:xfrm>
        </p:grpSpPr>
        <p:grpSp>
          <p:nvGrpSpPr>
            <p:cNvPr id="24582" name="Group 2"/>
            <p:cNvGrpSpPr>
              <a:grpSpLocks/>
            </p:cNvGrpSpPr>
            <p:nvPr/>
          </p:nvGrpSpPr>
          <p:grpSpPr bwMode="auto">
            <a:xfrm>
              <a:off x="2400" y="528"/>
              <a:ext cx="3312" cy="3728"/>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24591"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a:t>
                </a:r>
              </a:p>
            </p:txBody>
          </p:sp>
        </p:grpSp>
        <p:grpSp>
          <p:nvGrpSpPr>
            <p:cNvPr id="24583" name="Group 5"/>
            <p:cNvGrpSpPr>
              <a:grpSpLocks/>
            </p:cNvGrpSpPr>
            <p:nvPr/>
          </p:nvGrpSpPr>
          <p:grpSpPr bwMode="auto">
            <a:xfrm>
              <a:off x="2467" y="1153"/>
              <a:ext cx="3141" cy="3103"/>
              <a:chOff x="2467" y="1153"/>
              <a:chExt cx="3141" cy="3103"/>
            </a:xfrm>
          </p:grpSpPr>
          <p:grpSp>
            <p:nvGrpSpPr>
              <p:cNvPr id="24584" name="Group 6"/>
              <p:cNvGrpSpPr>
                <a:grpSpLocks/>
              </p:cNvGrpSpPr>
              <p:nvPr/>
            </p:nvGrpSpPr>
            <p:grpSpPr bwMode="auto">
              <a:xfrm>
                <a:off x="2467" y="1153"/>
                <a:ext cx="3141" cy="3079"/>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2458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66FF33"/>
                      </a:solidFill>
                    </a:rPr>
                    <a:t>Exp</a:t>
                  </a:r>
                </a:p>
              </p:txBody>
            </p:sp>
          </p:grpSp>
          <p:grpSp>
            <p:nvGrpSpPr>
              <p:cNvPr id="24585" name="Group 9"/>
              <p:cNvGrpSpPr>
                <a:grpSpLocks/>
              </p:cNvGrpSpPr>
              <p:nvPr/>
            </p:nvGrpSpPr>
            <p:grpSpPr bwMode="auto">
              <a:xfrm>
                <a:off x="3304" y="2753"/>
                <a:ext cx="1440" cy="1503"/>
                <a:chOff x="3304" y="2753"/>
                <a:chExt cx="1440" cy="1503"/>
              </a:xfrm>
            </p:grpSpPr>
            <p:sp>
              <p:nvSpPr>
                <p:cNvPr id="2458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p>
              </p:txBody>
            </p:sp>
            <p:sp>
              <p:nvSpPr>
                <p:cNvPr id="2458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CC99FF"/>
                      </a:solidFill>
                    </a:rPr>
                    <a:t>Poly</a:t>
                  </a:r>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1378"/>
                                        </p:tgtEl>
                                        <p:attrNameLst>
                                          <p:attrName>style.visibility</p:attrName>
                                        </p:attrNameLst>
                                      </p:cBhvr>
                                      <p:to>
                                        <p:strVal val="visible"/>
                                      </p:to>
                                    </p:set>
                                    <p:anim calcmode="lin" valueType="num">
                                      <p:cBhvr additive="base">
                                        <p:cTn id="7" dur="500" fill="hold"/>
                                        <p:tgtEl>
                                          <p:spTgt spid="101378"/>
                                        </p:tgtEl>
                                        <p:attrNameLst>
                                          <p:attrName>ppt_x</p:attrName>
                                        </p:attrNameLst>
                                      </p:cBhvr>
                                      <p:tavLst>
                                        <p:tav tm="0">
                                          <p:val>
                                            <p:strVal val="0-#ppt_w/2"/>
                                          </p:val>
                                        </p:tav>
                                        <p:tav tm="100000">
                                          <p:val>
                                            <p:strVal val="#ppt_x"/>
                                          </p:val>
                                        </p:tav>
                                      </p:tavLst>
                                    </p:anim>
                                    <p:anim calcmode="lin" valueType="num">
                                      <p:cBhvr additive="base">
                                        <p:cTn id="8" dur="500" fill="hold"/>
                                        <p:tgtEl>
                                          <p:spTgt spid="10137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8" grpId="0"/>
      <p:bldP spid="1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55" name="AutoShape 38"/>
          <p:cNvSpPr>
            <a:spLocks noChangeArrowheads="1"/>
          </p:cNvSpPr>
          <p:nvPr/>
        </p:nvSpPr>
        <p:spPr bwMode="auto">
          <a:xfrm>
            <a:off x="1806575" y="3108325"/>
            <a:ext cx="5502275" cy="1400175"/>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r>
              <a:rPr lang="en-US" altLang="en-US" sz="2400">
                <a:latin typeface="Times New Roman" pitchFamily="18" charset="0"/>
              </a:rPr>
              <a:t>I construct a working algorithm </a:t>
            </a:r>
            <a:br>
              <a:rPr lang="en-US" altLang="en-US" sz="2400">
                <a:latin typeface="Times New Roman" pitchFamily="18" charset="0"/>
              </a:rPr>
            </a:br>
            <a:r>
              <a:rPr lang="en-US" altLang="en-US" sz="2400">
                <a:latin typeface="Times New Roman" pitchFamily="18" charset="0"/>
              </a:rPr>
              <a:t>for the halting problem.</a:t>
            </a:r>
          </a:p>
        </p:txBody>
      </p:sp>
      <p:sp>
        <p:nvSpPr>
          <p:cNvPr id="28" name="AutoShape 38"/>
          <p:cNvSpPr>
            <a:spLocks noChangeArrowheads="1"/>
          </p:cNvSpPr>
          <p:nvPr/>
        </p:nvSpPr>
        <p:spPr bwMode="auto">
          <a:xfrm>
            <a:off x="1835150" y="1792288"/>
            <a:ext cx="5502275" cy="557212"/>
          </a:xfrm>
          <a:prstGeom prst="wedgeRoundRectCallout">
            <a:avLst>
              <a:gd name="adj1" fmla="val -60602"/>
              <a:gd name="adj2" fmla="val 1277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Proof P</a:t>
            </a:r>
            <a:r>
              <a:rPr lang="en-US" altLang="en-US" sz="2400" baseline="-25000">
                <a:latin typeface="Times New Roman" pitchFamily="18" charset="0"/>
              </a:rPr>
              <a:t>oracle</a:t>
            </a:r>
            <a:r>
              <a:rPr lang="en-US" altLang="en-US" sz="2400">
                <a:latin typeface="Times New Roman" pitchFamily="18" charset="0"/>
              </a:rPr>
              <a:t> is undecidable.</a:t>
            </a:r>
          </a:p>
        </p:txBody>
      </p:sp>
      <p:sp>
        <p:nvSpPr>
          <p:cNvPr id="29" name="AutoShape 38"/>
          <p:cNvSpPr>
            <a:spLocks noChangeArrowheads="1"/>
          </p:cNvSpPr>
          <p:nvPr/>
        </p:nvSpPr>
        <p:spPr bwMode="auto">
          <a:xfrm>
            <a:off x="1835150" y="2446338"/>
            <a:ext cx="6840538" cy="557212"/>
          </a:xfrm>
          <a:prstGeom prst="wedgeRoundRectCallout">
            <a:avLst>
              <a:gd name="adj1" fmla="val -59366"/>
              <a:gd name="adj2" fmla="val 94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By way of contradiction assume  P</a:t>
            </a:r>
            <a:r>
              <a:rPr lang="en-US" altLang="en-US" sz="2400" baseline="-25000">
                <a:latin typeface="Times New Roman" pitchFamily="18" charset="0"/>
              </a:rPr>
              <a:t>oracle</a:t>
            </a:r>
            <a:r>
              <a:rPr lang="en-US" altLang="en-US" sz="2400">
                <a:latin typeface="Times New Roman" pitchFamily="18" charset="0"/>
              </a:rPr>
              <a:t> is decidable.</a:t>
            </a:r>
          </a:p>
        </p:txBody>
      </p:sp>
      <p:sp>
        <p:nvSpPr>
          <p:cNvPr id="30" name="AutoShape 38"/>
          <p:cNvSpPr>
            <a:spLocks noChangeArrowheads="1"/>
          </p:cNvSpPr>
          <p:nvPr/>
        </p:nvSpPr>
        <p:spPr bwMode="auto">
          <a:xfrm>
            <a:off x="1258888" y="4621213"/>
            <a:ext cx="7634287" cy="608012"/>
          </a:xfrm>
          <a:prstGeom prst="wedgeRoundRectCallout">
            <a:avLst>
              <a:gd name="adj1" fmla="val -50106"/>
              <a:gd name="adj2" fmla="val -7364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Contradiction because the halting problem is undecidable.</a:t>
            </a:r>
          </a:p>
        </p:txBody>
      </p:sp>
      <p:sp>
        <p:nvSpPr>
          <p:cNvPr id="31" name="AutoShape 38"/>
          <p:cNvSpPr>
            <a:spLocks noChangeArrowheads="1"/>
          </p:cNvSpPr>
          <p:nvPr/>
        </p:nvSpPr>
        <p:spPr bwMode="auto">
          <a:xfrm>
            <a:off x="1258888" y="5300663"/>
            <a:ext cx="7416800" cy="1400175"/>
          </a:xfrm>
          <a:prstGeom prst="wedgeRoundRectCallout">
            <a:avLst>
              <a:gd name="adj1" fmla="val -53542"/>
              <a:gd name="adj2" fmla="val -4520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Contrapositive:</a:t>
            </a:r>
            <a:br>
              <a:rPr lang="en-US" altLang="en-US" sz="2400">
                <a:latin typeface="Times New Roman" pitchFamily="18" charset="0"/>
              </a:rPr>
            </a:br>
            <a:r>
              <a:rPr lang="en-US" altLang="en-US" sz="2400">
                <a:latin typeface="Times New Roman" pitchFamily="18" charset="0"/>
              </a:rPr>
              <a:t>I can’t have a working algorithm for the halting problem,</a:t>
            </a:r>
            <a:br>
              <a:rPr lang="en-US" altLang="en-US" sz="2400">
                <a:latin typeface="Times New Roman" pitchFamily="18" charset="0"/>
              </a:rPr>
            </a:br>
            <a:r>
              <a:rPr lang="en-US" altLang="en-US" sz="2400">
                <a:latin typeface="Times New Roman" pitchFamily="18" charset="0"/>
              </a:rPr>
              <a:t>hence I can’t have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endParaRPr lang="en-US" altLang="en-US" sz="2400">
              <a:latin typeface="Times New Roman" pitchFamily="18" charset="0"/>
            </a:endParaRPr>
          </a:p>
        </p:txBody>
      </p:sp>
      <p:sp>
        <p:nvSpPr>
          <p:cNvPr id="32" name="Rectangle 16"/>
          <p:cNvSpPr>
            <a:spLocks noChangeArrowheads="1"/>
          </p:cNvSpPr>
          <p:nvPr/>
        </p:nvSpPr>
        <p:spPr bwMode="auto">
          <a:xfrm>
            <a:off x="4248150" y="506413"/>
            <a:ext cx="4594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br>
              <a:rPr lang="en-US" altLang="en-US" sz="2400" dirty="0"/>
            </a:br>
            <a:r>
              <a:rPr lang="en-US" altLang="en-US" sz="2400" dirty="0"/>
              <a:t> = </a:t>
            </a:r>
            <a:r>
              <a:rPr lang="en-US" altLang="en-US" sz="2400" dirty="0" err="1"/>
              <a:t>P</a:t>
            </a:r>
            <a:r>
              <a:rPr lang="en-US" altLang="en-US" sz="2400" baseline="-25000" dirty="0" err="1"/>
              <a:t>oracle</a:t>
            </a:r>
            <a:endParaRPr lang="en-US" altLang="en-US" sz="2400" dirty="0"/>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27"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0-#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500" fill="hold"/>
                                        <p:tgtEl>
                                          <p:spTgt spid="26"/>
                                        </p:tgtEl>
                                        <p:attrNameLst>
                                          <p:attrName>ppt_x</p:attrName>
                                        </p:attrNameLst>
                                      </p:cBhvr>
                                      <p:tavLst>
                                        <p:tav tm="0">
                                          <p:val>
                                            <p:strVal val="0-#ppt_w/2"/>
                                          </p:val>
                                        </p:tav>
                                        <p:tav tm="100000">
                                          <p:val>
                                            <p:strVal val="#ppt_x"/>
                                          </p:val>
                                        </p:tav>
                                      </p:tavLst>
                                    </p:anim>
                                    <p:anim calcmode="lin" valueType="num">
                                      <p:cBhvr additive="base">
                                        <p:cTn id="2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0-#ppt_w/2"/>
                                          </p:val>
                                        </p:tav>
                                        <p:tav tm="100000">
                                          <p:val>
                                            <p:strVal val="#ppt_x"/>
                                          </p:val>
                                        </p:tav>
                                      </p:tavLst>
                                    </p:anim>
                                    <p:anim calcmode="lin" valueType="num">
                                      <p:cBhvr additive="base">
                                        <p:cTn id="2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fill="hold"/>
                                        <p:tgtEl>
                                          <p:spTgt spid="55"/>
                                        </p:tgtEl>
                                        <p:attrNameLst>
                                          <p:attrName>ppt_x</p:attrName>
                                        </p:attrNameLst>
                                      </p:cBhvr>
                                      <p:tavLst>
                                        <p:tav tm="0">
                                          <p:val>
                                            <p:strVal val="0-#ppt_w/2"/>
                                          </p:val>
                                        </p:tav>
                                        <p:tav tm="100000">
                                          <p:val>
                                            <p:strVal val="#ppt_x"/>
                                          </p:val>
                                        </p:tav>
                                      </p:tavLst>
                                    </p:anim>
                                    <p:anim calcmode="lin" valueType="num">
                                      <p:cBhvr additive="base">
                                        <p:cTn id="34"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0-#ppt_w/2"/>
                                          </p:val>
                                        </p:tav>
                                        <p:tav tm="100000">
                                          <p:val>
                                            <p:strVal val="#ppt_x"/>
                                          </p:val>
                                        </p:tav>
                                      </p:tavLst>
                                    </p:anim>
                                    <p:anim calcmode="lin" valueType="num">
                                      <p:cBhvr additive="base">
                                        <p:cTn id="40"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0-#ppt_w/2"/>
                                          </p:val>
                                        </p:tav>
                                        <p:tav tm="100000">
                                          <p:val>
                                            <p:strVal val="#ppt_x"/>
                                          </p:val>
                                        </p:tav>
                                      </p:tavLst>
                                    </p:anim>
                                    <p:anim calcmode="lin" valueType="num">
                                      <p:cBhvr additive="base">
                                        <p:cTn id="46"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P spid="28" grpId="0" animBg="1" autoUpdateAnimBg="0"/>
      <p:bldP spid="29" grpId="0" animBg="1" autoUpdateAnimBg="0"/>
      <p:bldP spid="30" grpId="0" animBg="1" autoUpdateAnimBg="0"/>
      <p:bldP spid="31" grpId="0" animBg="1" autoUpdateAnimBg="0"/>
      <p:bldP spid="32" grpId="0"/>
      <p:bldP spid="2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28675"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28676"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28677" name="Group 5"/>
          <p:cNvGrpSpPr>
            <a:grpSpLocks/>
          </p:cNvGrpSpPr>
          <p:nvPr/>
        </p:nvGrpSpPr>
        <p:grpSpPr bwMode="auto">
          <a:xfrm>
            <a:off x="107950" y="2276475"/>
            <a:ext cx="1447800" cy="2133600"/>
            <a:chOff x="2013" y="2206"/>
            <a:chExt cx="679" cy="1010"/>
          </a:xfrm>
        </p:grpSpPr>
        <p:sp>
          <p:nvSpPr>
            <p:cNvPr id="2869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694" name="Group 7"/>
            <p:cNvGrpSpPr>
              <a:grpSpLocks/>
            </p:cNvGrpSpPr>
            <p:nvPr/>
          </p:nvGrpSpPr>
          <p:grpSpPr bwMode="auto">
            <a:xfrm>
              <a:off x="2013" y="2206"/>
              <a:ext cx="339" cy="1010"/>
              <a:chOff x="240" y="2880"/>
              <a:chExt cx="339" cy="1010"/>
            </a:xfrm>
          </p:grpSpPr>
          <p:sp>
            <p:nvSpPr>
              <p:cNvPr id="2869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0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0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0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870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870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870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870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870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127" name="AutoShape 38"/>
          <p:cNvSpPr>
            <a:spLocks noChangeArrowheads="1"/>
          </p:cNvSpPr>
          <p:nvPr/>
        </p:nvSpPr>
        <p:spPr bwMode="auto">
          <a:xfrm>
            <a:off x="1331913" y="4941888"/>
            <a:ext cx="6173787" cy="13668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Consider the form of the instances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of each problem</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and which are </a:t>
            </a:r>
            <a:r>
              <a:rPr lang="en-US" altLang="en-US" sz="2400" i="1">
                <a:latin typeface="Times New Roman" pitchFamily="18" charset="0"/>
                <a:cs typeface="Times New Roman" pitchFamily="18" charset="0"/>
              </a:rPr>
              <a:t>yes</a:t>
            </a:r>
            <a:r>
              <a:rPr lang="en-US" altLang="en-US" sz="2400">
                <a:latin typeface="Times New Roman" pitchFamily="18" charset="0"/>
                <a:cs typeface="Times New Roman" pitchFamily="18" charset="0"/>
              </a:rPr>
              <a:t>-instances.</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134" name="Group 133"/>
          <p:cNvGrpSpPr>
            <a:grpSpLocks/>
          </p:cNvGrpSpPr>
          <p:nvPr/>
        </p:nvGrpSpPr>
        <p:grpSpPr bwMode="auto">
          <a:xfrm>
            <a:off x="1331913" y="1693863"/>
            <a:ext cx="6173787" cy="2743200"/>
            <a:chOff x="1331640" y="1694115"/>
            <a:chExt cx="6173705" cy="2742997"/>
          </a:xfrm>
        </p:grpSpPr>
        <p:sp>
          <p:nvSpPr>
            <p:cNvPr id="28680" name="Rectangle 19"/>
            <p:cNvSpPr>
              <a:spLocks noChangeArrowheads="1"/>
            </p:cNvSpPr>
            <p:nvPr/>
          </p:nvSpPr>
          <p:spPr bwMode="auto">
            <a:xfrm>
              <a:off x="5148064" y="1694115"/>
              <a:ext cx="16561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olidFill>
                    <a:schemeClr val="accent2"/>
                  </a:solidFill>
                  <a:sym typeface="Symbol" pitchFamily="18" charset="2"/>
                </a:rPr>
                <a:t></a:t>
              </a:r>
              <a:r>
                <a:rPr lang="en-US" altLang="en-US" sz="2400" dirty="0">
                  <a:solidFill>
                    <a:schemeClr val="accent2"/>
                  </a:solidFill>
                </a:rPr>
                <a:t>“M'”,I</a:t>
              </a:r>
              <a:r>
                <a:rPr lang="en-US" altLang="en-US" sz="2400" dirty="0">
                  <a:solidFill>
                    <a:schemeClr val="accent2"/>
                  </a:solidFill>
                  <a:sym typeface="Symbol" pitchFamily="18" charset="2"/>
                </a:rPr>
                <a:t></a:t>
              </a:r>
            </a:p>
          </p:txBody>
        </p:sp>
        <p:sp>
          <p:nvSpPr>
            <p:cNvPr id="28681" name="Rectangle 135"/>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28682" name="Group 136"/>
            <p:cNvGrpSpPr>
              <a:grpSpLocks/>
            </p:cNvGrpSpPr>
            <p:nvPr/>
          </p:nvGrpSpPr>
          <p:grpSpPr bwMode="auto">
            <a:xfrm>
              <a:off x="1331640" y="1700808"/>
              <a:ext cx="2357281" cy="2736304"/>
              <a:chOff x="1192368" y="3789040"/>
              <a:chExt cx="2357281" cy="2736304"/>
            </a:xfrm>
          </p:grpSpPr>
          <p:sp>
            <p:nvSpPr>
              <p:cNvPr id="28691" name="Rectangle 19"/>
              <p:cNvSpPr>
                <a:spLocks noChangeArrowheads="1"/>
              </p:cNvSpPr>
              <p:nvPr/>
            </p:nvSpPr>
            <p:spPr bwMode="auto">
              <a:xfrm>
                <a:off x="1192368" y="3789040"/>
                <a:ext cx="1559060"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r>
                  <a:rPr lang="en-US" altLang="en-US" sz="2400">
                    <a:solidFill>
                      <a:schemeClr val="accent2"/>
                    </a:solidFill>
                  </a:rPr>
                  <a:t> </a:t>
                </a:r>
                <a:endParaRPr lang="en-US" altLang="en-US" sz="2400" i="1" baseline="30000">
                  <a:solidFill>
                    <a:schemeClr val="accent2"/>
                  </a:solidFill>
                  <a:sym typeface="Wingdings" pitchFamily="2" charset="2"/>
                </a:endParaRPr>
              </a:p>
            </p:txBody>
          </p:sp>
          <p:sp>
            <p:nvSpPr>
              <p:cNvPr id="28692" name="Rectangle 146"/>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28683" name="Oval 137"/>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8684" name="Rectangle 19"/>
            <p:cNvSpPr>
              <a:spLocks noChangeArrowheads="1"/>
            </p:cNvSpPr>
            <p:nvPr/>
          </p:nvSpPr>
          <p:spPr bwMode="auto">
            <a:xfrm>
              <a:off x="5796586" y="3007093"/>
              <a:ext cx="14979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&lt;</a:t>
              </a:r>
              <a:r>
                <a:rPr lang="en-US" altLang="en-US" sz="1800" dirty="0" err="1">
                  <a:solidFill>
                    <a:schemeClr val="accent2"/>
                  </a:solidFill>
                  <a:sym typeface="Wingdings" pitchFamily="2" charset="2"/>
                </a:rPr>
                <a:t>M</a:t>
              </a:r>
              <a:r>
                <a:rPr lang="en-US" altLang="en-US" sz="1800" dirty="0" err="1">
                  <a:solidFill>
                    <a:schemeClr val="accent2"/>
                  </a:solidFill>
                </a:rPr>
                <a:t>'</a:t>
              </a:r>
              <a:r>
                <a:rPr lang="en-US" altLang="en-US" sz="1800" i="1" baseline="-25000" dirty="0" err="1">
                  <a:solidFill>
                    <a:srgbClr val="FFC000"/>
                  </a:solidFill>
                  <a:sym typeface="Wingdings" pitchFamily="2" charset="2"/>
                </a:rPr>
                <a:t>Hi</a:t>
              </a:r>
              <a:r>
                <a:rPr lang="en-US" altLang="en-US" sz="1800" i="1" baseline="-25000" dirty="0">
                  <a:solidFill>
                    <a:srgbClr val="FFC000"/>
                  </a:solidFill>
                  <a:sym typeface="Wingdings" pitchFamily="2" charset="2"/>
                </a:rPr>
                <a:t> </a:t>
              </a:r>
              <a:r>
                <a:rPr lang="en-US" altLang="en-US" sz="1800" i="1" dirty="0">
                  <a:solidFill>
                    <a:srgbClr val="FFC000"/>
                  </a:solidFill>
                  <a:sym typeface="Wingdings" pitchFamily="2" charset="2"/>
                </a:rPr>
                <a:t>,I&gt;</a:t>
              </a:r>
              <a:endParaRPr lang="en-US" altLang="en-US" sz="1800" i="1" baseline="30000" dirty="0">
                <a:solidFill>
                  <a:srgbClr val="FFC000"/>
                </a:solidFill>
                <a:sym typeface="Wingdings" pitchFamily="2" charset="2"/>
              </a:endParaRPr>
            </a:p>
            <a:p>
              <a:pPr algn="l"/>
              <a:endParaRPr lang="en-US" altLang="en-US" sz="1800" i="1" baseline="-25000" dirty="0">
                <a:solidFill>
                  <a:srgbClr val="FFC000"/>
                </a:solidFill>
                <a:sym typeface="Wingdings" pitchFamily="2" charset="2"/>
              </a:endParaRPr>
            </a:p>
          </p:txBody>
        </p:sp>
        <p:sp>
          <p:nvSpPr>
            <p:cNvPr id="28685" name="Rectangle 139"/>
            <p:cNvSpPr>
              <a:spLocks noChangeArrowheads="1"/>
            </p:cNvSpPr>
            <p:nvPr/>
          </p:nvSpPr>
          <p:spPr bwMode="auto">
            <a:xfrm>
              <a:off x="5503360" y="2168554"/>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Hi</a:t>
              </a:r>
              <a:endParaRPr lang="en-CA" altLang="en-US" sz="2400"/>
            </a:p>
          </p:txBody>
        </p:sp>
        <p:sp>
          <p:nvSpPr>
            <p:cNvPr id="28686" name="Oval 140"/>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8687"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&lt;M</a:t>
              </a:r>
              <a:r>
                <a:rPr lang="en-US" altLang="en-US" sz="1800" i="1" baseline="-25000">
                  <a:solidFill>
                    <a:srgbClr val="FFC000"/>
                  </a:solidFill>
                  <a:sym typeface="Wingdings" pitchFamily="2" charset="2"/>
                </a:rPr>
                <a:t>halts</a:t>
              </a:r>
              <a:r>
                <a:rPr lang="en-US" altLang="en-US" sz="1800" i="1">
                  <a:solidFill>
                    <a:srgbClr val="FFC000"/>
                  </a:solidFill>
                  <a:sym typeface="Wingdings" pitchFamily="2" charset="2"/>
                </a:rPr>
                <a:t>,I&gt;</a:t>
              </a:r>
              <a:endParaRPr lang="en-US" altLang="en-US" sz="1800" i="1" baseline="30000">
                <a:solidFill>
                  <a:srgbClr val="FFC000"/>
                </a:solidFill>
                <a:sym typeface="Wingdings" pitchFamily="2" charset="2"/>
              </a:endParaRPr>
            </a:p>
          </p:txBody>
        </p:sp>
        <p:sp>
          <p:nvSpPr>
            <p:cNvPr id="28688" name="Rectangle 142"/>
            <p:cNvSpPr>
              <a:spLocks noChangeArrowheads="1"/>
            </p:cNvSpPr>
            <p:nvPr/>
          </p:nvSpPr>
          <p:spPr bwMode="auto">
            <a:xfrm>
              <a:off x="1686936" y="2175247"/>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halting</a:t>
              </a:r>
              <a:endParaRPr lang="en-CA" altLang="en-US" sz="2400"/>
            </a:p>
          </p:txBody>
        </p:sp>
        <p:sp>
          <p:nvSpPr>
            <p:cNvPr id="28689"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&lt;M</a:t>
              </a:r>
              <a:r>
                <a:rPr lang="en-US" altLang="en-US" sz="1800" i="1" baseline="-25000">
                  <a:solidFill>
                    <a:srgbClr val="FFC000"/>
                  </a:solidFill>
                  <a:sym typeface="Wingdings" pitchFamily="2" charset="2"/>
                </a:rPr>
                <a:t>¬halts</a:t>
              </a:r>
              <a:r>
                <a:rPr lang="en-US" altLang="en-US" sz="1800" i="1">
                  <a:solidFill>
                    <a:srgbClr val="FFC000"/>
                  </a:solidFill>
                  <a:sym typeface="Wingdings" pitchFamily="2" charset="2"/>
                </a:rPr>
                <a:t>,I&gt;</a:t>
              </a:r>
              <a:endParaRPr lang="en-US" altLang="en-US" sz="1800" i="1" baseline="30000">
                <a:solidFill>
                  <a:srgbClr val="FFC000"/>
                </a:solidFill>
                <a:sym typeface="Wingdings" pitchFamily="2" charset="2"/>
              </a:endParaRPr>
            </a:p>
          </p:txBody>
        </p:sp>
        <p:sp>
          <p:nvSpPr>
            <p:cNvPr id="28690" name="Rectangle 19"/>
            <p:cNvSpPr>
              <a:spLocks noChangeArrowheads="1"/>
            </p:cNvSpPr>
            <p:nvPr/>
          </p:nvSpPr>
          <p:spPr bwMode="auto">
            <a:xfrm>
              <a:off x="5777153" y="3989079"/>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&lt;</a:t>
              </a:r>
              <a:r>
                <a:rPr lang="en-US" altLang="en-US" sz="1800" dirty="0">
                  <a:solidFill>
                    <a:schemeClr val="accent2"/>
                  </a:solidFill>
                  <a:sym typeface="Wingdings" pitchFamily="2" charset="2"/>
                </a:rPr>
                <a:t>M</a:t>
              </a:r>
              <a:r>
                <a:rPr lang="en-US" altLang="en-US" sz="1800" dirty="0">
                  <a:solidFill>
                    <a:schemeClr val="accent2"/>
                  </a:solidFill>
                </a:rPr>
                <a:t>'</a:t>
              </a:r>
              <a:r>
                <a:rPr lang="en-US" altLang="en-US" sz="1800" i="1" baseline="-25000" dirty="0">
                  <a:solidFill>
                    <a:srgbClr val="FFC000"/>
                  </a:solidFill>
                </a:rPr>
                <a:t>¬</a:t>
              </a:r>
              <a:r>
                <a:rPr lang="en-US" altLang="en-US" sz="1800" i="1" baseline="-25000" dirty="0" err="1">
                  <a:solidFill>
                    <a:srgbClr val="FFC000"/>
                  </a:solidFill>
                  <a:sym typeface="Wingdings" pitchFamily="2" charset="2"/>
                </a:rPr>
                <a:t>Hi,</a:t>
              </a:r>
              <a:r>
                <a:rPr lang="en-US" altLang="en-US" sz="1800" i="1" dirty="0" err="1">
                  <a:solidFill>
                    <a:srgbClr val="FFC000"/>
                  </a:solidFill>
                  <a:sym typeface="Wingdings" pitchFamily="2" charset="2"/>
                </a:rPr>
                <a:t>I</a:t>
              </a:r>
              <a:r>
                <a:rPr lang="en-US" altLang="en-US" sz="1800" i="1" dirty="0">
                  <a:solidFill>
                    <a:srgbClr val="FFC000"/>
                  </a:solidFill>
                  <a:sym typeface="Wingdings" pitchFamily="2" charset="2"/>
                </a:rPr>
                <a:t>&gt;</a:t>
              </a:r>
              <a:endParaRPr lang="en-US" altLang="en-US" sz="1800" i="1" baseline="30000" dirty="0">
                <a:solidFill>
                  <a:srgbClr val="FFC000"/>
                </a:solidFill>
                <a:sym typeface="Wingdings" pitchFamily="2" charset="2"/>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additive="base">
                                        <p:cTn id="7" dur="500" fill="hold"/>
                                        <p:tgtEl>
                                          <p:spTgt spid="127"/>
                                        </p:tgtEl>
                                        <p:attrNameLst>
                                          <p:attrName>ppt_x</p:attrName>
                                        </p:attrNameLst>
                                      </p:cBhvr>
                                      <p:tavLst>
                                        <p:tav tm="0">
                                          <p:val>
                                            <p:strVal val="#ppt_x"/>
                                          </p:val>
                                        </p:tav>
                                        <p:tav tm="100000">
                                          <p:val>
                                            <p:strVal val="#ppt_x"/>
                                          </p:val>
                                        </p:tav>
                                      </p:tavLst>
                                    </p:anim>
                                    <p:anim calcmode="lin" valueType="num">
                                      <p:cBhvr additive="base">
                                        <p:cTn id="8" dur="500" fill="hold"/>
                                        <p:tgtEl>
                                          <p:spTgt spid="1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4"/>
                                        </p:tgtEl>
                                        <p:attrNameLst>
                                          <p:attrName>style.visibility</p:attrName>
                                        </p:attrNameLst>
                                      </p:cBhvr>
                                      <p:to>
                                        <p:strVal val="visible"/>
                                      </p:to>
                                    </p:set>
                                    <p:anim calcmode="lin" valueType="num">
                                      <p:cBhvr additive="base">
                                        <p:cTn id="11" dur="500" fill="hold"/>
                                        <p:tgtEl>
                                          <p:spTgt spid="134"/>
                                        </p:tgtEl>
                                        <p:attrNameLst>
                                          <p:attrName>ppt_x</p:attrName>
                                        </p:attrNameLst>
                                      </p:cBhvr>
                                      <p:tavLst>
                                        <p:tav tm="0">
                                          <p:val>
                                            <p:strVal val="#ppt_x"/>
                                          </p:val>
                                        </p:tav>
                                        <p:tav tm="100000">
                                          <p:val>
                                            <p:strVal val="#ppt_x"/>
                                          </p:val>
                                        </p:tav>
                                      </p:tavLst>
                                    </p:anim>
                                    <p:anim calcmode="lin" valueType="num">
                                      <p:cBhvr additive="base">
                                        <p:cTn id="12"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29699"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29700"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29701" name="Group 4"/>
          <p:cNvGrpSpPr>
            <a:grpSpLocks/>
          </p:cNvGrpSpPr>
          <p:nvPr/>
        </p:nvGrpSpPr>
        <p:grpSpPr bwMode="auto">
          <a:xfrm>
            <a:off x="1331913" y="1693863"/>
            <a:ext cx="6173787" cy="2743200"/>
            <a:chOff x="1331640" y="1694115"/>
            <a:chExt cx="6173705" cy="2742997"/>
          </a:xfrm>
        </p:grpSpPr>
        <p:sp>
          <p:nvSpPr>
            <p:cNvPr id="29724" name="Rectangle 19"/>
            <p:cNvSpPr>
              <a:spLocks noChangeArrowheads="1"/>
            </p:cNvSpPr>
            <p:nvPr/>
          </p:nvSpPr>
          <p:spPr bwMode="auto">
            <a:xfrm>
              <a:off x="5148064" y="1694115"/>
              <a:ext cx="16561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olidFill>
                    <a:schemeClr val="accent2"/>
                  </a:solidFill>
                  <a:sym typeface="Symbol" pitchFamily="18" charset="2"/>
                </a:rPr>
                <a:t></a:t>
              </a:r>
              <a:r>
                <a:rPr lang="en-US" altLang="en-US" sz="2400" dirty="0">
                  <a:solidFill>
                    <a:schemeClr val="accent2"/>
                  </a:solidFill>
                </a:rPr>
                <a:t>“M'”,I</a:t>
              </a:r>
              <a:r>
                <a:rPr lang="en-US" altLang="en-US" sz="2400" dirty="0">
                  <a:solidFill>
                    <a:schemeClr val="accent2"/>
                  </a:solidFill>
                  <a:sym typeface="Symbol" pitchFamily="18" charset="2"/>
                </a:rPr>
                <a:t></a:t>
              </a:r>
            </a:p>
          </p:txBody>
        </p:sp>
        <p:sp>
          <p:nvSpPr>
            <p:cNvPr id="29725" name="Rectangle 39"/>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29726" name="Group 46"/>
            <p:cNvGrpSpPr>
              <a:grpSpLocks/>
            </p:cNvGrpSpPr>
            <p:nvPr/>
          </p:nvGrpSpPr>
          <p:grpSpPr bwMode="auto">
            <a:xfrm>
              <a:off x="1331640" y="1700808"/>
              <a:ext cx="2357281" cy="2736304"/>
              <a:chOff x="1192368" y="3789040"/>
              <a:chExt cx="2357281" cy="2736304"/>
            </a:xfrm>
          </p:grpSpPr>
          <p:sp>
            <p:nvSpPr>
              <p:cNvPr id="29735" name="Rectangle 19"/>
              <p:cNvSpPr>
                <a:spLocks noChangeArrowheads="1"/>
              </p:cNvSpPr>
              <p:nvPr/>
            </p:nvSpPr>
            <p:spPr bwMode="auto">
              <a:xfrm>
                <a:off x="1192368" y="3789040"/>
                <a:ext cx="1482118"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ym typeface="Symbol" pitchFamily="18" charset="2"/>
                  </a:rPr>
                  <a:t></a:t>
                </a:r>
                <a:endParaRPr lang="en-US" altLang="en-US" sz="2400" i="1" baseline="30000">
                  <a:solidFill>
                    <a:srgbClr val="FFC000"/>
                  </a:solidFill>
                  <a:sym typeface="Wingdings" pitchFamily="2" charset="2"/>
                </a:endParaRPr>
              </a:p>
            </p:txBody>
          </p:sp>
          <p:sp>
            <p:nvSpPr>
              <p:cNvPr id="29736" name="Rectangle 48"/>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29727" name="Oval 98"/>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9728" name="Rectangle 19"/>
            <p:cNvSpPr>
              <a:spLocks noChangeArrowheads="1"/>
            </p:cNvSpPr>
            <p:nvPr/>
          </p:nvSpPr>
          <p:spPr bwMode="auto">
            <a:xfrm>
              <a:off x="5796586" y="3007093"/>
              <a:ext cx="14979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&lt;</a:t>
              </a:r>
              <a:r>
                <a:rPr lang="en-US" altLang="en-US" sz="1800" dirty="0" err="1">
                  <a:solidFill>
                    <a:schemeClr val="accent2"/>
                  </a:solidFill>
                  <a:sym typeface="Wingdings" pitchFamily="2" charset="2"/>
                </a:rPr>
                <a:t>M</a:t>
              </a:r>
              <a:r>
                <a:rPr lang="en-US" altLang="en-US" sz="1800" dirty="0" err="1">
                  <a:solidFill>
                    <a:schemeClr val="accent2"/>
                  </a:solidFill>
                </a:rPr>
                <a:t>'</a:t>
              </a:r>
              <a:r>
                <a:rPr lang="en-US" altLang="en-US" sz="1800" i="1" baseline="-25000" dirty="0" err="1">
                  <a:solidFill>
                    <a:srgbClr val="FFC000"/>
                  </a:solidFill>
                  <a:sym typeface="Wingdings" pitchFamily="2" charset="2"/>
                </a:rPr>
                <a:t>Hi</a:t>
              </a:r>
              <a:r>
                <a:rPr lang="en-US" altLang="en-US" sz="1800" i="1" baseline="-25000" dirty="0">
                  <a:solidFill>
                    <a:srgbClr val="FFC000"/>
                  </a:solidFill>
                  <a:sym typeface="Wingdings" pitchFamily="2" charset="2"/>
                </a:rPr>
                <a:t> </a:t>
              </a:r>
              <a:r>
                <a:rPr lang="en-US" altLang="en-US" sz="1800" i="1" dirty="0">
                  <a:solidFill>
                    <a:srgbClr val="FFC000"/>
                  </a:solidFill>
                  <a:sym typeface="Wingdings" pitchFamily="2" charset="2"/>
                </a:rPr>
                <a:t>,I&gt;</a:t>
              </a:r>
              <a:endParaRPr lang="en-US" altLang="en-US" sz="1800" i="1" baseline="30000" dirty="0">
                <a:solidFill>
                  <a:srgbClr val="FFC000"/>
                </a:solidFill>
                <a:sym typeface="Wingdings" pitchFamily="2" charset="2"/>
              </a:endParaRPr>
            </a:p>
            <a:p>
              <a:pPr algn="l"/>
              <a:endParaRPr lang="en-US" altLang="en-US" sz="1800" i="1" baseline="-25000" dirty="0">
                <a:solidFill>
                  <a:srgbClr val="FFC000"/>
                </a:solidFill>
                <a:sym typeface="Wingdings" pitchFamily="2" charset="2"/>
              </a:endParaRPr>
            </a:p>
          </p:txBody>
        </p:sp>
        <p:sp>
          <p:nvSpPr>
            <p:cNvPr id="29729" name="Rectangle 100"/>
            <p:cNvSpPr>
              <a:spLocks noChangeArrowheads="1"/>
            </p:cNvSpPr>
            <p:nvPr/>
          </p:nvSpPr>
          <p:spPr bwMode="auto">
            <a:xfrm>
              <a:off x="5503360" y="2168554"/>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Hi</a:t>
              </a:r>
              <a:endParaRPr lang="en-CA" altLang="en-US" sz="2400"/>
            </a:p>
          </p:txBody>
        </p:sp>
        <p:sp>
          <p:nvSpPr>
            <p:cNvPr id="29730" name="Oval 74"/>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29731"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&lt;M</a:t>
              </a:r>
              <a:r>
                <a:rPr lang="en-US" altLang="en-US" sz="1800" i="1" baseline="-25000">
                  <a:solidFill>
                    <a:srgbClr val="FFC000"/>
                  </a:solidFill>
                  <a:sym typeface="Wingdings" pitchFamily="2" charset="2"/>
                </a:rPr>
                <a:t>halts</a:t>
              </a:r>
              <a:r>
                <a:rPr lang="en-US" altLang="en-US" sz="1800" i="1">
                  <a:solidFill>
                    <a:srgbClr val="FFC000"/>
                  </a:solidFill>
                  <a:sym typeface="Wingdings" pitchFamily="2" charset="2"/>
                </a:rPr>
                <a:t>,I&gt;</a:t>
              </a:r>
              <a:endParaRPr lang="en-US" altLang="en-US" sz="1800" i="1" baseline="30000">
                <a:solidFill>
                  <a:srgbClr val="FFC000"/>
                </a:solidFill>
                <a:sym typeface="Wingdings" pitchFamily="2" charset="2"/>
              </a:endParaRPr>
            </a:p>
          </p:txBody>
        </p:sp>
        <p:sp>
          <p:nvSpPr>
            <p:cNvPr id="29732" name="Rectangle 88"/>
            <p:cNvSpPr>
              <a:spLocks noChangeArrowheads="1"/>
            </p:cNvSpPr>
            <p:nvPr/>
          </p:nvSpPr>
          <p:spPr bwMode="auto">
            <a:xfrm>
              <a:off x="1686936" y="2175247"/>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i="1">
                  <a:solidFill>
                    <a:srgbClr val="FFC000"/>
                  </a:solidFill>
                </a:rPr>
                <a:t>P</a:t>
              </a:r>
              <a:r>
                <a:rPr lang="en-US" altLang="en-US" sz="2400" i="1" baseline="-25000">
                  <a:solidFill>
                    <a:srgbClr val="FFC000"/>
                  </a:solidFill>
                </a:rPr>
                <a:t>halting</a:t>
              </a:r>
              <a:endParaRPr lang="en-CA" altLang="en-US" sz="2400"/>
            </a:p>
          </p:txBody>
        </p:sp>
        <p:sp>
          <p:nvSpPr>
            <p:cNvPr id="29733"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&lt;M</a:t>
              </a:r>
              <a:r>
                <a:rPr lang="en-US" altLang="en-US" sz="1800" i="1" baseline="-25000">
                  <a:solidFill>
                    <a:srgbClr val="FFC000"/>
                  </a:solidFill>
                  <a:sym typeface="Wingdings" pitchFamily="2" charset="2"/>
                </a:rPr>
                <a:t>¬halts</a:t>
              </a:r>
              <a:r>
                <a:rPr lang="en-US" altLang="en-US" sz="1800" i="1">
                  <a:solidFill>
                    <a:srgbClr val="FFC000"/>
                  </a:solidFill>
                  <a:sym typeface="Wingdings" pitchFamily="2" charset="2"/>
                </a:rPr>
                <a:t>,I&gt;</a:t>
              </a:r>
              <a:endParaRPr lang="en-US" altLang="en-US" sz="1800" i="1" baseline="30000">
                <a:solidFill>
                  <a:srgbClr val="FFC000"/>
                </a:solidFill>
                <a:sym typeface="Wingdings" pitchFamily="2" charset="2"/>
              </a:endParaRPr>
            </a:p>
          </p:txBody>
        </p:sp>
        <p:sp>
          <p:nvSpPr>
            <p:cNvPr id="29734" name="Rectangle 19"/>
            <p:cNvSpPr>
              <a:spLocks noChangeArrowheads="1"/>
            </p:cNvSpPr>
            <p:nvPr/>
          </p:nvSpPr>
          <p:spPr bwMode="auto">
            <a:xfrm>
              <a:off x="5777153" y="3989079"/>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&lt;</a:t>
              </a:r>
              <a:r>
                <a:rPr lang="en-US" altLang="en-US" sz="1800" dirty="0">
                  <a:solidFill>
                    <a:schemeClr val="accent2"/>
                  </a:solidFill>
                  <a:sym typeface="Wingdings" pitchFamily="2" charset="2"/>
                </a:rPr>
                <a:t>M</a:t>
              </a:r>
              <a:r>
                <a:rPr lang="en-US" altLang="en-US" sz="1800" dirty="0">
                  <a:solidFill>
                    <a:schemeClr val="accent2"/>
                  </a:solidFill>
                </a:rPr>
                <a:t>'</a:t>
              </a:r>
              <a:r>
                <a:rPr lang="en-US" altLang="en-US" sz="1800" i="1" baseline="-25000" dirty="0">
                  <a:solidFill>
                    <a:srgbClr val="FFC000"/>
                  </a:solidFill>
                </a:rPr>
                <a:t>¬</a:t>
              </a:r>
              <a:r>
                <a:rPr lang="en-US" altLang="en-US" sz="1800" i="1" baseline="-25000" dirty="0" err="1">
                  <a:solidFill>
                    <a:srgbClr val="FFC000"/>
                  </a:solidFill>
                  <a:sym typeface="Wingdings" pitchFamily="2" charset="2"/>
                </a:rPr>
                <a:t>Hi,</a:t>
              </a:r>
              <a:r>
                <a:rPr lang="en-US" altLang="en-US" sz="1800" i="1" dirty="0" err="1">
                  <a:solidFill>
                    <a:srgbClr val="FFC000"/>
                  </a:solidFill>
                  <a:sym typeface="Wingdings" pitchFamily="2" charset="2"/>
                </a:rPr>
                <a:t>I</a:t>
              </a:r>
              <a:r>
                <a:rPr lang="en-US" altLang="en-US" sz="1800" i="1" dirty="0">
                  <a:solidFill>
                    <a:srgbClr val="FFC000"/>
                  </a:solidFill>
                  <a:sym typeface="Wingdings" pitchFamily="2" charset="2"/>
                </a:rPr>
                <a:t>&gt;</a:t>
              </a:r>
              <a:endParaRPr lang="en-US" altLang="en-US" sz="1800" i="1" baseline="30000" dirty="0">
                <a:solidFill>
                  <a:srgbClr val="FFC000"/>
                </a:solidFill>
                <a:sym typeface="Wingdings" pitchFamily="2" charset="2"/>
              </a:endParaRPr>
            </a:p>
          </p:txBody>
        </p:sp>
      </p:grpSp>
      <p:grpSp>
        <p:nvGrpSpPr>
          <p:cNvPr id="29702" name="Group 5"/>
          <p:cNvGrpSpPr>
            <a:grpSpLocks/>
          </p:cNvGrpSpPr>
          <p:nvPr/>
        </p:nvGrpSpPr>
        <p:grpSpPr bwMode="auto">
          <a:xfrm>
            <a:off x="107950" y="2276475"/>
            <a:ext cx="1447800" cy="2133600"/>
            <a:chOff x="2013" y="2206"/>
            <a:chExt cx="679" cy="1010"/>
          </a:xfrm>
        </p:grpSpPr>
        <p:sp>
          <p:nvSpPr>
            <p:cNvPr id="2970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9710" name="Group 7"/>
            <p:cNvGrpSpPr>
              <a:grpSpLocks/>
            </p:cNvGrpSpPr>
            <p:nvPr/>
          </p:nvGrpSpPr>
          <p:grpSpPr bwMode="auto">
            <a:xfrm>
              <a:off x="2013" y="2206"/>
              <a:ext cx="339" cy="1010"/>
              <a:chOff x="240" y="2880"/>
              <a:chExt cx="339" cy="1010"/>
            </a:xfrm>
          </p:grpSpPr>
          <p:sp>
            <p:nvSpPr>
              <p:cNvPr id="2971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1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971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972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972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972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972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6" name="Group 5"/>
          <p:cNvGrpSpPr>
            <a:grpSpLocks/>
          </p:cNvGrpSpPr>
          <p:nvPr/>
        </p:nvGrpSpPr>
        <p:grpSpPr bwMode="auto">
          <a:xfrm>
            <a:off x="3105150" y="3089275"/>
            <a:ext cx="2962275" cy="1046163"/>
            <a:chOff x="3105714" y="3088727"/>
            <a:chExt cx="2961619" cy="1047290"/>
          </a:xfrm>
        </p:grpSpPr>
        <p:sp>
          <p:nvSpPr>
            <p:cNvPr id="29707" name="Freeform 128"/>
            <p:cNvSpPr>
              <a:spLocks/>
            </p:cNvSpPr>
            <p:nvPr/>
          </p:nvSpPr>
          <p:spPr bwMode="auto">
            <a:xfrm>
              <a:off x="3180440" y="3088727"/>
              <a:ext cx="2886893" cy="130943"/>
            </a:xfrm>
            <a:custGeom>
              <a:avLst/>
              <a:gdLst>
                <a:gd name="T0" fmla="*/ 0 w 2886893"/>
                <a:gd name="T1" fmla="*/ 130943 h 130943"/>
                <a:gd name="T2" fmla="*/ 1554482 w 2886893"/>
                <a:gd name="T3" fmla="*/ 313 h 130943"/>
                <a:gd name="T4" fmla="*/ 2886893 w 2886893"/>
                <a:gd name="T5" fmla="*/ 91753 h 130943"/>
                <a:gd name="T6" fmla="*/ 0 60000 65536"/>
                <a:gd name="T7" fmla="*/ 0 60000 65536"/>
                <a:gd name="T8" fmla="*/ 0 60000 65536"/>
              </a:gdLst>
              <a:ahLst/>
              <a:cxnLst>
                <a:cxn ang="T6">
                  <a:pos x="T0" y="T1"/>
                </a:cxn>
                <a:cxn ang="T7">
                  <a:pos x="T2" y="T3"/>
                </a:cxn>
                <a:cxn ang="T8">
                  <a:pos x="T4" y="T5"/>
                </a:cxn>
              </a:cxnLst>
              <a:rect l="0" t="0" r="r" b="b"/>
              <a:pathLst>
                <a:path w="2886893" h="130943">
                  <a:moveTo>
                    <a:pt x="0" y="130943"/>
                  </a:moveTo>
                  <a:cubicBezTo>
                    <a:pt x="452846" y="106995"/>
                    <a:pt x="1073333" y="6845"/>
                    <a:pt x="1554482" y="313"/>
                  </a:cubicBezTo>
                  <a:cubicBezTo>
                    <a:pt x="2035631" y="-6219"/>
                    <a:pt x="2886893" y="91753"/>
                    <a:pt x="2886893" y="91753"/>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29708" name="Freeform 131"/>
            <p:cNvSpPr>
              <a:spLocks/>
            </p:cNvSpPr>
            <p:nvPr/>
          </p:nvSpPr>
          <p:spPr bwMode="auto">
            <a:xfrm>
              <a:off x="3105714" y="4005074"/>
              <a:ext cx="2886893" cy="130943"/>
            </a:xfrm>
            <a:custGeom>
              <a:avLst/>
              <a:gdLst>
                <a:gd name="T0" fmla="*/ 0 w 2886893"/>
                <a:gd name="T1" fmla="*/ 130943 h 130943"/>
                <a:gd name="T2" fmla="*/ 1554482 w 2886893"/>
                <a:gd name="T3" fmla="*/ 313 h 130943"/>
                <a:gd name="T4" fmla="*/ 2886893 w 2886893"/>
                <a:gd name="T5" fmla="*/ 91753 h 130943"/>
                <a:gd name="T6" fmla="*/ 0 60000 65536"/>
                <a:gd name="T7" fmla="*/ 0 60000 65536"/>
                <a:gd name="T8" fmla="*/ 0 60000 65536"/>
              </a:gdLst>
              <a:ahLst/>
              <a:cxnLst>
                <a:cxn ang="T6">
                  <a:pos x="T0" y="T1"/>
                </a:cxn>
                <a:cxn ang="T7">
                  <a:pos x="T2" y="T3"/>
                </a:cxn>
                <a:cxn ang="T8">
                  <a:pos x="T4" y="T5"/>
                </a:cxn>
              </a:cxnLst>
              <a:rect l="0" t="0" r="r" b="b"/>
              <a:pathLst>
                <a:path w="2886893" h="130943">
                  <a:moveTo>
                    <a:pt x="0" y="130943"/>
                  </a:moveTo>
                  <a:cubicBezTo>
                    <a:pt x="452846" y="106995"/>
                    <a:pt x="1073333" y="6845"/>
                    <a:pt x="1554482" y="313"/>
                  </a:cubicBezTo>
                  <a:cubicBezTo>
                    <a:pt x="2035631" y="-6219"/>
                    <a:pt x="2886893" y="91753"/>
                    <a:pt x="2886893" y="91753"/>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sp>
        <p:nvSpPr>
          <p:cNvPr id="133" name="Rectangle 132"/>
          <p:cNvSpPr>
            <a:spLocks noChangeArrowheads="1"/>
          </p:cNvSpPr>
          <p:nvPr/>
        </p:nvSpPr>
        <p:spPr bwMode="auto">
          <a:xfrm>
            <a:off x="3581400" y="2625725"/>
            <a:ext cx="19065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41" name="AutoShape 38"/>
          <p:cNvSpPr>
            <a:spLocks noChangeArrowheads="1"/>
          </p:cNvSpPr>
          <p:nvPr/>
        </p:nvSpPr>
        <p:spPr bwMode="auto">
          <a:xfrm>
            <a:off x="1331913" y="4668838"/>
            <a:ext cx="6169025" cy="1116012"/>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42" name="Rectangle 41"/>
          <p:cNvSpPr>
            <a:spLocks noChangeArrowheads="1"/>
          </p:cNvSpPr>
          <p:nvPr/>
        </p:nvSpPr>
        <p:spPr bwMode="auto">
          <a:xfrm>
            <a:off x="395288" y="5343525"/>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
                                        </p:tgtEl>
                                        <p:attrNameLst>
                                          <p:attrName>style.visibility</p:attrName>
                                        </p:attrNameLst>
                                      </p:cBhvr>
                                      <p:to>
                                        <p:strVal val="visible"/>
                                      </p:to>
                                    </p:set>
                                    <p:anim calcmode="lin" valueType="num">
                                      <p:cBhvr additive="base">
                                        <p:cTn id="7" dur="500" fill="hold"/>
                                        <p:tgtEl>
                                          <p:spTgt spid="133"/>
                                        </p:tgtEl>
                                        <p:attrNameLst>
                                          <p:attrName>ppt_x</p:attrName>
                                        </p:attrNameLst>
                                      </p:cBhvr>
                                      <p:tavLst>
                                        <p:tav tm="0">
                                          <p:val>
                                            <p:strVal val="#ppt_x"/>
                                          </p:val>
                                        </p:tav>
                                        <p:tav tm="100000">
                                          <p:val>
                                            <p:strVal val="#ppt_x"/>
                                          </p:val>
                                        </p:tav>
                                      </p:tavLst>
                                    </p:anim>
                                    <p:anim calcmode="lin" valueType="num">
                                      <p:cBhvr additive="base">
                                        <p:cTn id="8" dur="500" fill="hold"/>
                                        <p:tgtEl>
                                          <p:spTgt spid="1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ppt_x"/>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2"/>
                                        </p:tgtEl>
                                        <p:attrNameLst>
                                          <p:attrName>style.visibility</p:attrName>
                                        </p:attrNameLst>
                                      </p:cBhvr>
                                      <p:to>
                                        <p:strVal val="visible"/>
                                      </p:to>
                                    </p:set>
                                    <p:anim calcmode="lin" valueType="num">
                                      <p:cBhvr additive="base">
                                        <p:cTn id="21" dur="500" fill="hold"/>
                                        <p:tgtEl>
                                          <p:spTgt spid="42"/>
                                        </p:tgtEl>
                                        <p:attrNameLst>
                                          <p:attrName>ppt_x</p:attrName>
                                        </p:attrNameLst>
                                      </p:cBhvr>
                                      <p:tavLst>
                                        <p:tav tm="0">
                                          <p:val>
                                            <p:strVal val="0-#ppt_w/2"/>
                                          </p:val>
                                        </p:tav>
                                        <p:tav tm="100000">
                                          <p:val>
                                            <p:strVal val="#ppt_x"/>
                                          </p:val>
                                        </p:tav>
                                      </p:tavLst>
                                    </p:anim>
                                    <p:anim calcmode="lin" valueType="num">
                                      <p:cBhvr additive="base">
                                        <p:cTn id="22"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41" grpId="0" animBg="1"/>
      <p:bldP spid="4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0723" name="Group 5"/>
          <p:cNvGrpSpPr>
            <a:grpSpLocks/>
          </p:cNvGrpSpPr>
          <p:nvPr/>
        </p:nvGrpSpPr>
        <p:grpSpPr bwMode="auto">
          <a:xfrm>
            <a:off x="107950" y="2276475"/>
            <a:ext cx="1447800" cy="2133600"/>
            <a:chOff x="2013" y="2206"/>
            <a:chExt cx="679" cy="1010"/>
          </a:xfrm>
        </p:grpSpPr>
        <p:sp>
          <p:nvSpPr>
            <p:cNvPr id="3073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0737" name="Group 7"/>
            <p:cNvGrpSpPr>
              <a:grpSpLocks/>
            </p:cNvGrpSpPr>
            <p:nvPr/>
          </p:nvGrpSpPr>
          <p:grpSpPr bwMode="auto">
            <a:xfrm>
              <a:off x="2013" y="2206"/>
              <a:ext cx="339" cy="1010"/>
              <a:chOff x="240" y="2880"/>
              <a:chExt cx="339" cy="1010"/>
            </a:xfrm>
          </p:grpSpPr>
          <p:sp>
            <p:nvSpPr>
              <p:cNvPr id="3073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3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3075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7" name="AutoShape 38"/>
          <p:cNvSpPr>
            <a:spLocks noChangeArrowheads="1"/>
          </p:cNvSpPr>
          <p:nvPr/>
        </p:nvSpPr>
        <p:spPr bwMode="auto">
          <a:xfrm>
            <a:off x="1042988" y="1268413"/>
            <a:ext cx="5113337" cy="3214687"/>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Given &lt;“M”,I&gt;, I can built “M'”.</a:t>
            </a:r>
            <a:endParaRPr lang="en-US" altLang="en-US" sz="2400" dirty="0">
              <a:solidFill>
                <a:schemeClr val="accent2"/>
              </a:solidFill>
              <a:latin typeface="Times New Roman" pitchFamily="18" charset="0"/>
            </a:endParaRPr>
          </a:p>
        </p:txBody>
      </p:sp>
      <p:sp>
        <p:nvSpPr>
          <p:cNvPr id="58" name="AutoShape 38"/>
          <p:cNvSpPr>
            <a:spLocks noChangeArrowheads="1"/>
          </p:cNvSpPr>
          <p:nvPr/>
        </p:nvSpPr>
        <p:spPr bwMode="auto">
          <a:xfrm>
            <a:off x="6156325" y="1268413"/>
            <a:ext cx="2987675" cy="3214687"/>
          </a:xfrm>
          <a:prstGeom prst="wedgeRoundRectCallout">
            <a:avLst>
              <a:gd name="adj1" fmla="val -38995"/>
              <a:gd name="adj2" fmla="val -27815"/>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Note: Given a description of M,</a:t>
            </a:r>
            <a:br>
              <a:rPr lang="en-US" altLang="en-US" sz="2400" dirty="0">
                <a:latin typeface="Times New Roman" pitchFamily="18" charset="0"/>
              </a:rPr>
            </a:br>
            <a:r>
              <a:rPr lang="en-US" altLang="en-US" sz="2400" dirty="0">
                <a:latin typeface="Times New Roman" pitchFamily="18" charset="0"/>
              </a:rPr>
              <a:t>I must construct the description of M'.</a:t>
            </a:r>
            <a:br>
              <a:rPr lang="en-US" altLang="en-US" sz="2400" dirty="0">
                <a:latin typeface="Times New Roman" pitchFamily="18" charset="0"/>
              </a:rPr>
            </a:br>
            <a:r>
              <a:rPr lang="en-US" altLang="en-US" sz="2400" dirty="0">
                <a:latin typeface="Times New Roman" pitchFamily="18" charset="0"/>
              </a:rPr>
              <a:t>This does not need a universal TM.</a:t>
            </a:r>
            <a:br>
              <a:rPr lang="en-US" altLang="en-US" sz="2400" dirty="0">
                <a:latin typeface="Times New Roman" pitchFamily="18" charset="0"/>
              </a:rPr>
            </a:br>
            <a:r>
              <a:rPr lang="en-US" altLang="en-US" sz="2400" dirty="0">
                <a:latin typeface="Times New Roman" pitchFamily="18" charset="0"/>
              </a:rPr>
              <a:t>M and M' will have similar states.</a:t>
            </a:r>
            <a:endParaRPr lang="en-US" altLang="en-US" sz="2400" dirty="0">
              <a:solidFill>
                <a:schemeClr val="accent2"/>
              </a:solidFill>
              <a:latin typeface="Times New Roman" pitchFamily="18" charset="0"/>
            </a:endParaRPr>
          </a:p>
        </p:txBody>
      </p:sp>
      <p:sp>
        <p:nvSpPr>
          <p:cNvPr id="30727"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30728"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28" name="Rectangle 27"/>
          <p:cNvSpPr>
            <a:spLocks noChangeArrowheads="1"/>
          </p:cNvSpPr>
          <p:nvPr/>
        </p:nvSpPr>
        <p:spPr bwMode="auto">
          <a:xfrm>
            <a:off x="1042988" y="1203325"/>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30730" name="AutoShape 38"/>
          <p:cNvSpPr>
            <a:spLocks noChangeArrowheads="1"/>
          </p:cNvSpPr>
          <p:nvPr/>
        </p:nvSpPr>
        <p:spPr bwMode="auto">
          <a:xfrm>
            <a:off x="1331913" y="4668838"/>
            <a:ext cx="6169025" cy="1116012"/>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30731" name="Rectangle 29"/>
          <p:cNvSpPr>
            <a:spLocks noChangeArrowheads="1"/>
          </p:cNvSpPr>
          <p:nvPr/>
        </p:nvSpPr>
        <p:spPr bwMode="auto">
          <a:xfrm>
            <a:off x="395288" y="5343525"/>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
        <p:nvSpPr>
          <p:cNvPr id="31" name="Text Box 35">
            <a:extLst>
              <a:ext uri="{FF2B5EF4-FFF2-40B4-BE49-F238E27FC236}">
                <a16:creationId xmlns:a16="http://schemas.microsoft.com/office/drawing/2014/main" id="{32C6FF59-4ABF-4DDF-B7A1-C7A0D5992ABD}"/>
              </a:ext>
            </a:extLst>
          </p:cNvPr>
          <p:cNvSpPr txBox="1">
            <a:spLocks noChangeArrowheads="1"/>
          </p:cNvSpPr>
          <p:nvPr/>
        </p:nvSpPr>
        <p:spPr bwMode="auto">
          <a:xfrm>
            <a:off x="1826062" y="2060848"/>
            <a:ext cx="2974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M </a:t>
            </a:r>
            <a:r>
              <a:rPr lang="en-US" altLang="en-US" sz="2400" dirty="0" smtClean="0"/>
              <a:t>- </a:t>
            </a:r>
            <a:r>
              <a:rPr lang="en-US" altLang="en-US" sz="2400" dirty="0" err="1">
                <a:sym typeface="Symbol" panose="05050102010706020507" pitchFamily="18" charset="2"/>
              </a:rPr>
              <a:t>q</a:t>
            </a:r>
            <a:r>
              <a:rPr lang="en-US" altLang="en-US" sz="2400" baseline="-25000" dirty="0" err="1">
                <a:sym typeface="Symbol" panose="05050102010706020507" pitchFamily="18" charset="2"/>
              </a:rPr>
              <a:t>halt</a:t>
            </a:r>
            <a:r>
              <a:rPr lang="en-US" altLang="en-US" sz="2400" baseline="-25000" dirty="0"/>
              <a:t> </a:t>
            </a:r>
            <a:r>
              <a:rPr lang="en-US" altLang="en-US" sz="2400" dirty="0"/>
              <a:t>+</a:t>
            </a:r>
            <a:r>
              <a:rPr lang="en-US" altLang="en-US" sz="2400" dirty="0" smtClean="0"/>
              <a:t> </a:t>
            </a:r>
            <a:r>
              <a:rPr lang="en-US" altLang="en-US" sz="2400" dirty="0" err="1">
                <a:sym typeface="Symbol" panose="05050102010706020507" pitchFamily="18" charset="2"/>
              </a:rPr>
              <a:t>q</a:t>
            </a:r>
            <a:r>
              <a:rPr lang="en-US" altLang="en-US" sz="2400" baseline="-25000" dirty="0" err="1">
                <a:sym typeface="Symbol" panose="05050102010706020507" pitchFamily="18" charset="2"/>
              </a:rPr>
              <a:t>hi</a:t>
            </a:r>
            <a:r>
              <a:rPr lang="en-US" altLang="en-US" sz="2400" dirty="0"/>
              <a:t>  </a:t>
            </a:r>
          </a:p>
        </p:txBody>
      </p:sp>
      <p:sp>
        <p:nvSpPr>
          <p:cNvPr id="32" name="Text Box 35">
            <a:extLst>
              <a:ext uri="{FF2B5EF4-FFF2-40B4-BE49-F238E27FC236}">
                <a16:creationId xmlns:a16="http://schemas.microsoft.com/office/drawing/2014/main" id="{E96E7B75-2B63-4B23-8A2B-2862AD82CE04}"/>
              </a:ext>
            </a:extLst>
          </p:cNvPr>
          <p:cNvSpPr txBox="1">
            <a:spLocks noChangeArrowheads="1"/>
          </p:cNvSpPr>
          <p:nvPr/>
        </p:nvSpPr>
        <p:spPr bwMode="auto">
          <a:xfrm>
            <a:off x="1820392" y="2535287"/>
            <a:ext cx="380809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This worked just fine.</a:t>
            </a:r>
            <a:br>
              <a:rPr lang="en-US" altLang="en-US" sz="2400" dirty="0"/>
            </a:br>
            <a:r>
              <a:rPr lang="en-US" altLang="en-US" sz="2400" dirty="0"/>
              <a:t>But we will do something </a:t>
            </a:r>
          </a:p>
          <a:p>
            <a:r>
              <a:rPr lang="en-US" altLang="en-US" sz="2400" dirty="0"/>
              <a:t>slightly harder so that </a:t>
            </a:r>
          </a:p>
          <a:p>
            <a:r>
              <a:rPr lang="en-US" altLang="en-US" sz="2400" dirty="0"/>
              <a:t>we can reuse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fill="hold"/>
                                        <p:tgtEl>
                                          <p:spTgt spid="58"/>
                                        </p:tgtEl>
                                        <p:attrNameLst>
                                          <p:attrName>ppt_x</p:attrName>
                                        </p:attrNameLst>
                                      </p:cBhvr>
                                      <p:tavLst>
                                        <p:tav tm="0">
                                          <p:val>
                                            <p:strVal val="1+#ppt_w/2"/>
                                          </p:val>
                                        </p:tav>
                                        <p:tav tm="100000">
                                          <p:val>
                                            <p:strVal val="#ppt_x"/>
                                          </p:val>
                                        </p:tav>
                                      </p:tavLst>
                                    </p:anim>
                                    <p:anim calcmode="lin" valueType="num">
                                      <p:cBhvr additive="base">
                                        <p:cTn id="1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0-#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500" fill="hold"/>
                                        <p:tgtEl>
                                          <p:spTgt spid="32"/>
                                        </p:tgtEl>
                                        <p:attrNameLst>
                                          <p:attrName>ppt_x</p:attrName>
                                        </p:attrNameLst>
                                      </p:cBhvr>
                                      <p:tavLst>
                                        <p:tav tm="0">
                                          <p:val>
                                            <p:strVal val="0-#ppt_w/2"/>
                                          </p:val>
                                        </p:tav>
                                        <p:tav tm="100000">
                                          <p:val>
                                            <p:strVal val="#ppt_x"/>
                                          </p:val>
                                        </p:tav>
                                      </p:tavLst>
                                    </p:anim>
                                    <p:anim calcmode="lin" valueType="num">
                                      <p:cBhvr additive="base">
                                        <p:cTn id="30"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autoUpdateAnimBg="0"/>
      <p:bldP spid="58" grpId="0" animBg="1" autoUpdateAnimBg="0"/>
      <p:bldP spid="28" grpId="0"/>
      <p:bldP spid="31" grpId="0"/>
      <p:bldP spid="3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0723" name="Group 5"/>
          <p:cNvGrpSpPr>
            <a:grpSpLocks/>
          </p:cNvGrpSpPr>
          <p:nvPr/>
        </p:nvGrpSpPr>
        <p:grpSpPr bwMode="auto">
          <a:xfrm>
            <a:off x="107950" y="2276475"/>
            <a:ext cx="1447800" cy="2133600"/>
            <a:chOff x="2013" y="2206"/>
            <a:chExt cx="679" cy="1010"/>
          </a:xfrm>
        </p:grpSpPr>
        <p:sp>
          <p:nvSpPr>
            <p:cNvPr id="3073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0737" name="Group 7"/>
            <p:cNvGrpSpPr>
              <a:grpSpLocks/>
            </p:cNvGrpSpPr>
            <p:nvPr/>
          </p:nvGrpSpPr>
          <p:grpSpPr bwMode="auto">
            <a:xfrm>
              <a:off x="2013" y="2206"/>
              <a:ext cx="339" cy="1010"/>
              <a:chOff x="240" y="2880"/>
              <a:chExt cx="339" cy="1010"/>
            </a:xfrm>
          </p:grpSpPr>
          <p:sp>
            <p:nvSpPr>
              <p:cNvPr id="3073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3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4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074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3075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7" name="AutoShape 38"/>
          <p:cNvSpPr>
            <a:spLocks noChangeArrowheads="1"/>
          </p:cNvSpPr>
          <p:nvPr/>
        </p:nvSpPr>
        <p:spPr bwMode="auto">
          <a:xfrm>
            <a:off x="1042988" y="1268413"/>
            <a:ext cx="5113337" cy="3214687"/>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Given &lt;“M”,I&gt;, I can built “M'”.</a:t>
            </a:r>
            <a:endParaRPr lang="en-US" altLang="en-US" sz="2400" dirty="0">
              <a:solidFill>
                <a:schemeClr val="accent2"/>
              </a:solidFill>
              <a:latin typeface="Times New Roman" pitchFamily="18" charset="0"/>
            </a:endParaRPr>
          </a:p>
        </p:txBody>
      </p:sp>
      <p:sp>
        <p:nvSpPr>
          <p:cNvPr id="58" name="AutoShape 38"/>
          <p:cNvSpPr>
            <a:spLocks noChangeArrowheads="1"/>
          </p:cNvSpPr>
          <p:nvPr/>
        </p:nvSpPr>
        <p:spPr bwMode="auto">
          <a:xfrm>
            <a:off x="6156325" y="1268413"/>
            <a:ext cx="2987675" cy="3214687"/>
          </a:xfrm>
          <a:prstGeom prst="wedgeRoundRectCallout">
            <a:avLst>
              <a:gd name="adj1" fmla="val -38995"/>
              <a:gd name="adj2" fmla="val -27815"/>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Note: Given a description of M,</a:t>
            </a:r>
            <a:br>
              <a:rPr lang="en-US" altLang="en-US" sz="2400" dirty="0">
                <a:latin typeface="Times New Roman" pitchFamily="18" charset="0"/>
              </a:rPr>
            </a:br>
            <a:r>
              <a:rPr lang="en-US" altLang="en-US" sz="2400" dirty="0">
                <a:latin typeface="Times New Roman" pitchFamily="18" charset="0"/>
              </a:rPr>
              <a:t>I must construct the description of M'.</a:t>
            </a:r>
            <a:br>
              <a:rPr lang="en-US" altLang="en-US" sz="2400" dirty="0">
                <a:latin typeface="Times New Roman" pitchFamily="18" charset="0"/>
              </a:rPr>
            </a:br>
            <a:r>
              <a:rPr lang="en-US" altLang="en-US" sz="2400" dirty="0">
                <a:latin typeface="Times New Roman" pitchFamily="18" charset="0"/>
              </a:rPr>
              <a:t>This does not need a universal TM.</a:t>
            </a:r>
            <a:br>
              <a:rPr lang="en-US" altLang="en-US" sz="2400" dirty="0">
                <a:latin typeface="Times New Roman" pitchFamily="18" charset="0"/>
              </a:rPr>
            </a:br>
            <a:r>
              <a:rPr lang="en-US" altLang="en-US" sz="2400" dirty="0">
                <a:latin typeface="Times New Roman" pitchFamily="18" charset="0"/>
              </a:rPr>
              <a:t>M and M' will have similar states.</a:t>
            </a:r>
            <a:endParaRPr lang="en-US" altLang="en-US" sz="2400" dirty="0">
              <a:solidFill>
                <a:schemeClr val="accent2"/>
              </a:solidFill>
              <a:latin typeface="Times New Roman" pitchFamily="18" charset="0"/>
            </a:endParaRPr>
          </a:p>
        </p:txBody>
      </p:sp>
      <p:grpSp>
        <p:nvGrpSpPr>
          <p:cNvPr id="59" name="Group 26"/>
          <p:cNvGrpSpPr>
            <a:grpSpLocks/>
          </p:cNvGrpSpPr>
          <p:nvPr/>
        </p:nvGrpSpPr>
        <p:grpSpPr bwMode="auto">
          <a:xfrm>
            <a:off x="1541463" y="1831975"/>
            <a:ext cx="3217862" cy="2676525"/>
            <a:chOff x="3563880" y="2276475"/>
            <a:chExt cx="3216709" cy="2677771"/>
          </a:xfrm>
        </p:grpSpPr>
        <p:sp>
          <p:nvSpPr>
            <p:cNvPr id="30732" name="Text Box 35"/>
            <p:cNvSpPr txBox="1">
              <a:spLocks noChangeArrowheads="1"/>
            </p:cNvSpPr>
            <p:nvPr/>
          </p:nvSpPr>
          <p:spPr bwMode="auto">
            <a:xfrm>
              <a:off x="3563880" y="2276475"/>
              <a:ext cx="2608440" cy="267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 </a:t>
              </a:r>
            </a:p>
            <a:p>
              <a:pPr algn="l"/>
              <a:r>
                <a:rPr lang="en-US" altLang="en-US" sz="2400" dirty="0"/>
                <a:t>   M is built in </a:t>
              </a:r>
            </a:p>
            <a:p>
              <a:pPr algn="l"/>
              <a:r>
                <a:rPr lang="en-US" altLang="en-US" sz="2400" dirty="0"/>
                <a:t>   Run M(I), </a:t>
              </a:r>
            </a:p>
            <a:p>
              <a:pPr algn="l"/>
              <a:r>
                <a:rPr lang="en-US" altLang="en-US" sz="2400" dirty="0"/>
                <a:t>   Print(“Hi”)</a:t>
              </a:r>
            </a:p>
            <a:p>
              <a:pPr algn="l"/>
              <a:r>
                <a:rPr lang="en-US" altLang="en-US" sz="2400" dirty="0"/>
                <a:t> }  </a:t>
              </a:r>
            </a:p>
          </p:txBody>
        </p:sp>
        <p:grpSp>
          <p:nvGrpSpPr>
            <p:cNvPr id="30733" name="Group 24"/>
            <p:cNvGrpSpPr>
              <a:grpSpLocks/>
            </p:cNvGrpSpPr>
            <p:nvPr/>
          </p:nvGrpSpPr>
          <p:grpSpPr bwMode="auto">
            <a:xfrm>
              <a:off x="5422590" y="3704029"/>
              <a:ext cx="1357999" cy="539573"/>
              <a:chOff x="5665883" y="3586239"/>
              <a:chExt cx="1357999" cy="539573"/>
            </a:xfrm>
          </p:grpSpPr>
          <p:sp>
            <p:nvSpPr>
              <p:cNvPr id="30734"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30735" name="Rectangle 30"/>
              <p:cNvSpPr>
                <a:spLocks noChangeArrowheads="1"/>
              </p:cNvSpPr>
              <p:nvPr/>
            </p:nvSpPr>
            <p:spPr bwMode="auto">
              <a:xfrm>
                <a:off x="5665883" y="3756480"/>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30727"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30728"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28" name="Rectangle 27"/>
          <p:cNvSpPr>
            <a:spLocks noChangeArrowheads="1"/>
          </p:cNvSpPr>
          <p:nvPr/>
        </p:nvSpPr>
        <p:spPr bwMode="auto">
          <a:xfrm>
            <a:off x="1042988" y="1203325"/>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30730" name="AutoShape 38"/>
          <p:cNvSpPr>
            <a:spLocks noChangeArrowheads="1"/>
          </p:cNvSpPr>
          <p:nvPr/>
        </p:nvSpPr>
        <p:spPr bwMode="auto">
          <a:xfrm>
            <a:off x="1331913" y="4668838"/>
            <a:ext cx="6169025" cy="1116012"/>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30731" name="Rectangle 29"/>
          <p:cNvSpPr>
            <a:spLocks noChangeArrowheads="1"/>
          </p:cNvSpPr>
          <p:nvPr/>
        </p:nvSpPr>
        <p:spPr bwMode="auto">
          <a:xfrm>
            <a:off x="395288" y="5343525"/>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Tree>
    <p:extLst>
      <p:ext uri="{BB962C8B-B14F-4D97-AF65-F5344CB8AC3E}">
        <p14:creationId xmlns:p14="http://schemas.microsoft.com/office/powerpoint/2010/main" val="2259708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1427441" y="908720"/>
            <a:ext cx="2640127" cy="904265"/>
          </a:xfrm>
          <a:prstGeom prst="wedgeRoundRectCallout">
            <a:avLst>
              <a:gd name="adj1" fmla="val -57423"/>
              <a:gd name="adj2" fmla="val 3802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1: Know what </a:t>
            </a:r>
          </a:p>
          <a:p>
            <a:pPr eaLnBrk="1" hangingPunct="1">
              <a:spcBef>
                <a:spcPts val="0"/>
              </a:spcBef>
            </a:pPr>
            <a:r>
              <a:rPr lang="en-US" altLang="en-US" sz="2400" dirty="0">
                <a:latin typeface="Times New Roman" panose="02020603050405020304" pitchFamily="18" charset="0"/>
                <a:cs typeface="Times New Roman" panose="02020603050405020304" pitchFamily="18" charset="0"/>
              </a:rPr>
              <a:t>an oracle for P</a:t>
            </a:r>
            <a:r>
              <a:rPr lang="en-US" altLang="en-US" sz="2400" baseline="-25000" dirty="0">
                <a:latin typeface="Times New Roman" panose="02020603050405020304" pitchFamily="18" charset="0"/>
                <a:cs typeface="Times New Roman" panose="02020603050405020304" pitchFamily="18" charset="0"/>
              </a:rPr>
              <a:t>hi</a:t>
            </a:r>
            <a:r>
              <a:rPr lang="en-US" altLang="en-US" sz="2400" dirty="0">
                <a:latin typeface="Times New Roman" panose="02020603050405020304" pitchFamily="18" charset="0"/>
                <a:cs typeface="Times New Roman" panose="02020603050405020304" pitchFamily="18" charset="0"/>
              </a:rPr>
              <a:t> is.</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33" name="Group 5">
            <a:extLst>
              <a:ext uri="{FF2B5EF4-FFF2-40B4-BE49-F238E27FC236}">
                <a16:creationId xmlns:a16="http://schemas.microsoft.com/office/drawing/2014/main" id="{D99FA469-1A04-40EB-B8DF-936184C3CC82}"/>
              </a:ext>
            </a:extLst>
          </p:cNvPr>
          <p:cNvGrpSpPr>
            <a:grpSpLocks/>
          </p:cNvGrpSpPr>
          <p:nvPr/>
        </p:nvGrpSpPr>
        <p:grpSpPr bwMode="auto">
          <a:xfrm>
            <a:off x="7216775" y="2182813"/>
            <a:ext cx="1800225" cy="2760112"/>
            <a:chOff x="4194" y="1993"/>
            <a:chExt cx="1422" cy="2113"/>
          </a:xfrm>
        </p:grpSpPr>
        <p:pic>
          <p:nvPicPr>
            <p:cNvPr id="34" name="Picture 2" descr="C:\15299\lecture14\Z313.gif">
              <a:extLst>
                <a:ext uri="{FF2B5EF4-FFF2-40B4-BE49-F238E27FC236}">
                  <a16:creationId xmlns:a16="http://schemas.microsoft.com/office/drawing/2014/main" id="{F982F395-0B29-45CE-ABC0-EBF9FD7871F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5" name="Text Box 4">
              <a:extLst>
                <a:ext uri="{FF2B5EF4-FFF2-40B4-BE49-F238E27FC236}">
                  <a16:creationId xmlns:a16="http://schemas.microsoft.com/office/drawing/2014/main" id="{4462BBA6-E1CD-4974-8ACE-BC2CA9A0D9B6}"/>
                </a:ext>
              </a:extLst>
            </p:cNvPr>
            <p:cNvSpPr txBox="1">
              <a:spLocks noChangeArrowheads="1"/>
            </p:cNvSpPr>
            <p:nvPr/>
          </p:nvSpPr>
          <p:spPr bwMode="auto">
            <a:xfrm>
              <a:off x="4194" y="3611"/>
              <a:ext cx="1422" cy="495"/>
            </a:xfrm>
            <a:prstGeom prst="rect">
              <a:avLst/>
            </a:prstGeom>
            <a:solidFill>
              <a:schemeClr val="bg2"/>
            </a:solidFill>
            <a:ln w="12700" cap="sq">
              <a:solidFill>
                <a:schemeClr val="tx1"/>
              </a:solidFill>
              <a:miter lim="800000"/>
              <a:headEnd type="none" w="sm" len="sm"/>
              <a:tailEnd type="none" w="sm" len="sm"/>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dirty="0">
                  <a:solidFill>
                    <a:schemeClr val="tx2"/>
                  </a:solidFill>
                </a:rPr>
                <a:t>GIVEN:</a:t>
              </a:r>
              <a:r>
                <a:rPr lang="en-US" altLang="en-US" sz="2000" dirty="0">
                  <a:solidFill>
                    <a:schemeClr val="tx2"/>
                  </a:solidFill>
                </a:rPr>
                <a:t/>
              </a:r>
              <a:br>
                <a:rPr lang="en-US" altLang="en-US" sz="2000" dirty="0">
                  <a:solidFill>
                    <a:schemeClr val="tx2"/>
                  </a:solidFill>
                </a:rPr>
              </a:br>
              <a:r>
                <a:rPr lang="en-US" altLang="en-US" sz="1800" dirty="0"/>
                <a:t>Oracle for</a:t>
              </a:r>
              <a:r>
                <a:rPr lang="en-US" altLang="en-US" sz="1800" dirty="0">
                  <a:cs typeface="Times New Roman" panose="02020603050405020304" pitchFamily="18" charset="0"/>
                </a:rPr>
                <a:t> P</a:t>
              </a:r>
              <a:r>
                <a:rPr lang="en-US" altLang="en-US" sz="1800" baseline="-25000" dirty="0">
                  <a:cs typeface="Times New Roman" panose="02020603050405020304" pitchFamily="18" charset="0"/>
                </a:rPr>
                <a:t>hi</a:t>
              </a:r>
              <a:endParaRPr lang="en-US" altLang="en-US" sz="2400" dirty="0"/>
            </a:p>
          </p:txBody>
        </p:sp>
      </p:grpSp>
      <p:sp>
        <p:nvSpPr>
          <p:cNvPr id="36" name="Text Box 35">
            <a:extLst>
              <a:ext uri="{FF2B5EF4-FFF2-40B4-BE49-F238E27FC236}">
                <a16:creationId xmlns:a16="http://schemas.microsoft.com/office/drawing/2014/main" id="{E69CE572-DDDF-4A0B-865C-1AA3B6475694}"/>
              </a:ext>
            </a:extLst>
          </p:cNvPr>
          <p:cNvSpPr txBox="1">
            <a:spLocks noChangeArrowheads="1"/>
          </p:cNvSpPr>
          <p:nvPr/>
        </p:nvSpPr>
        <p:spPr bwMode="auto">
          <a:xfrm>
            <a:off x="4799076" y="1712824"/>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40" name="Rectangle 23">
            <a:extLst>
              <a:ext uri="{FF2B5EF4-FFF2-40B4-BE49-F238E27FC236}">
                <a16:creationId xmlns:a16="http://schemas.microsoft.com/office/drawing/2014/main" id="{B01BE193-2138-4370-99CD-67086EC8FA38}"/>
              </a:ext>
            </a:extLst>
          </p:cNvPr>
          <p:cNvSpPr>
            <a:spLocks noChangeArrowheads="1"/>
          </p:cNvSpPr>
          <p:nvPr/>
        </p:nvSpPr>
        <p:spPr bwMode="auto">
          <a:xfrm>
            <a:off x="3614277" y="2470244"/>
            <a:ext cx="355001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cs typeface="Times New Roman" panose="02020603050405020304" pitchFamily="18" charset="0"/>
              </a:rPr>
              <a:t>M</a:t>
            </a:r>
            <a:r>
              <a:rPr lang="en-US" altLang="en-US" sz="2400" dirty="0"/>
              <a:t>'</a:t>
            </a:r>
            <a:r>
              <a:rPr lang="en-US" altLang="en-US" sz="2400" dirty="0">
                <a:cs typeface="Times New Roman" panose="02020603050405020304" pitchFamily="18" charset="0"/>
              </a:rPr>
              <a:t>(I) says “Hi” then yes</a:t>
            </a:r>
          </a:p>
          <a:p>
            <a:pPr algn="l"/>
            <a:r>
              <a:rPr lang="en-US" altLang="en-US" sz="2400" dirty="0">
                <a:cs typeface="Times New Roman" panose="02020603050405020304" pitchFamily="18" charset="0"/>
              </a:rPr>
              <a:t>M</a:t>
            </a:r>
            <a:r>
              <a:rPr lang="en-US" altLang="en-US" sz="2400" dirty="0"/>
              <a:t>'</a:t>
            </a:r>
            <a:r>
              <a:rPr lang="en-US" altLang="en-US" sz="2400" dirty="0">
                <a:cs typeface="Times New Roman" panose="02020603050405020304" pitchFamily="18" charset="0"/>
              </a:rPr>
              <a:t>(I) halts </a:t>
            </a:r>
          </a:p>
          <a:p>
            <a:pPr algn="l"/>
            <a:r>
              <a:rPr lang="en-US" altLang="en-US" sz="2400" dirty="0">
                <a:cs typeface="Times New Roman" panose="02020603050405020304" pitchFamily="18" charset="0"/>
              </a:rPr>
              <a:t>    without saying “Hi”</a:t>
            </a:r>
          </a:p>
          <a:p>
            <a:pPr algn="l"/>
            <a:r>
              <a:rPr lang="en-US" altLang="en-US" sz="2400" dirty="0">
                <a:cs typeface="Times New Roman" panose="02020603050405020304" pitchFamily="18" charset="0"/>
              </a:rPr>
              <a:t>    then </a:t>
            </a:r>
            <a:r>
              <a:rPr lang="en-US" altLang="en-US" sz="2400" dirty="0"/>
              <a:t>No.</a:t>
            </a:r>
          </a:p>
          <a:p>
            <a:pPr algn="l"/>
            <a:r>
              <a:rPr lang="en-US" altLang="en-US" sz="2400" dirty="0">
                <a:cs typeface="Times New Roman" panose="02020603050405020304" pitchFamily="18" charset="0"/>
              </a:rPr>
              <a:t>M</a:t>
            </a:r>
            <a:r>
              <a:rPr lang="en-US" altLang="en-US" sz="2400" dirty="0"/>
              <a:t>'</a:t>
            </a:r>
            <a:r>
              <a:rPr lang="en-US" altLang="en-US" sz="2400" dirty="0">
                <a:cs typeface="Times New Roman" panose="02020603050405020304" pitchFamily="18" charset="0"/>
              </a:rPr>
              <a:t>(I) does not halt </a:t>
            </a:r>
          </a:p>
          <a:p>
            <a:pPr algn="l"/>
            <a:r>
              <a:rPr lang="en-US" altLang="en-US" sz="2400" dirty="0">
                <a:cs typeface="Times New Roman" panose="02020603050405020304" pitchFamily="18" charset="0"/>
              </a:rPr>
              <a:t>    but never says “Hi”</a:t>
            </a:r>
          </a:p>
          <a:p>
            <a:pPr algn="l"/>
            <a:r>
              <a:rPr lang="en-US" altLang="en-US" sz="2400" dirty="0">
                <a:cs typeface="Times New Roman" panose="02020603050405020304" pitchFamily="18" charset="0"/>
              </a:rPr>
              <a:t>    then </a:t>
            </a:r>
            <a:r>
              <a:rPr lang="en-US" altLang="en-US" sz="2400" dirty="0"/>
              <a:t>No.</a:t>
            </a:r>
          </a:p>
        </p:txBody>
      </p:sp>
      <p:sp>
        <p:nvSpPr>
          <p:cNvPr id="46" name="Line 36">
            <a:extLst>
              <a:ext uri="{FF2B5EF4-FFF2-40B4-BE49-F238E27FC236}">
                <a16:creationId xmlns:a16="http://schemas.microsoft.com/office/drawing/2014/main" id="{7450E1A3-6E2F-4B02-AB87-F1E77DCE8841}"/>
              </a:ext>
            </a:extLst>
          </p:cNvPr>
          <p:cNvSpPr>
            <a:spLocks noChangeShapeType="1"/>
          </p:cNvSpPr>
          <p:nvPr/>
        </p:nvSpPr>
        <p:spPr bwMode="auto">
          <a:xfrm>
            <a:off x="4149937" y="220486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nvGrpSpPr>
          <p:cNvPr id="47" name="Group 46">
            <a:extLst>
              <a:ext uri="{FF2B5EF4-FFF2-40B4-BE49-F238E27FC236}">
                <a16:creationId xmlns:a16="http://schemas.microsoft.com/office/drawing/2014/main" id="{9D667D47-2625-4D1C-A5C4-FBBED86A13AE}"/>
              </a:ext>
            </a:extLst>
          </p:cNvPr>
          <p:cNvGrpSpPr>
            <a:grpSpLocks/>
          </p:cNvGrpSpPr>
          <p:nvPr/>
        </p:nvGrpSpPr>
        <p:grpSpPr bwMode="auto">
          <a:xfrm>
            <a:off x="395536" y="3427774"/>
            <a:ext cx="3013075" cy="3024188"/>
            <a:chOff x="1691680" y="3501008"/>
            <a:chExt cx="3013316" cy="3024336"/>
          </a:xfrm>
        </p:grpSpPr>
        <p:sp>
          <p:nvSpPr>
            <p:cNvPr id="48" name="AutoShape 38">
              <a:extLst>
                <a:ext uri="{FF2B5EF4-FFF2-40B4-BE49-F238E27FC236}">
                  <a16:creationId xmlns:a16="http://schemas.microsoft.com/office/drawing/2014/main" id="{37039453-C5D3-4695-B515-B89D7044B812}"/>
                </a:ext>
              </a:extLst>
            </p:cNvPr>
            <p:cNvSpPr>
              <a:spLocks noChangeArrowheads="1"/>
            </p:cNvSpPr>
            <p:nvPr/>
          </p:nvSpPr>
          <p:spPr bwMode="auto">
            <a:xfrm>
              <a:off x="1691680" y="3501008"/>
              <a:ext cx="3013316" cy="3024336"/>
            </a:xfrm>
            <a:prstGeom prst="wedgeRoundRectCallout">
              <a:avLst>
                <a:gd name="adj1" fmla="val -40189"/>
                <a:gd name="adj2" fmla="val -5485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dirty="0">
                  <a:latin typeface="Times New Roman" pitchFamily="18" charset="0"/>
                  <a:cs typeface="Times New Roman" pitchFamily="18" charset="0"/>
                </a:rPr>
                <a:t>We often call the algorithm assumed to exist, an </a:t>
              </a:r>
              <a:r>
                <a:rPr lang="en-US" altLang="en-US" sz="2400" dirty="0">
                  <a:solidFill>
                    <a:schemeClr val="tx2"/>
                  </a:solidFill>
                  <a:latin typeface="Times New Roman" pitchFamily="18" charset="0"/>
                  <a:cs typeface="Times New Roman" pitchFamily="18" charset="0"/>
                </a:rPr>
                <a:t>Oracle</a:t>
              </a:r>
              <a:r>
                <a:rPr lang="en-US" altLang="en-US" sz="2400" dirty="0">
                  <a:latin typeface="Times New Roman" pitchFamily="18" charset="0"/>
                  <a:cs typeface="Times New Roman" pitchFamily="18" charset="0"/>
                </a:rPr>
                <a:t>.</a:t>
              </a:r>
            </a:p>
          </p:txBody>
        </p:sp>
        <p:pic>
          <p:nvPicPr>
            <p:cNvPr id="49" name="Picture 2" descr="http://www.swordofthespirit.net/bulwark/mosesbush.gif">
              <a:extLst>
                <a:ext uri="{FF2B5EF4-FFF2-40B4-BE49-F238E27FC236}">
                  <a16:creationId xmlns:a16="http://schemas.microsoft.com/office/drawing/2014/main" id="{8AFDD9F2-5618-4F67-B0AA-4B2326F490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5696" y="4831095"/>
              <a:ext cx="2686075" cy="1563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 name="Line 41">
            <a:extLst>
              <a:ext uri="{FF2B5EF4-FFF2-40B4-BE49-F238E27FC236}">
                <a16:creationId xmlns:a16="http://schemas.microsoft.com/office/drawing/2014/main" id="{67613C43-FA47-4FE2-96A6-B42D30B2E998}"/>
              </a:ext>
            </a:extLst>
          </p:cNvPr>
          <p:cNvSpPr>
            <a:spLocks noChangeShapeType="1"/>
          </p:cNvSpPr>
          <p:nvPr/>
        </p:nvSpPr>
        <p:spPr bwMode="auto">
          <a:xfrm flipH="1">
            <a:off x="3995936" y="5157192"/>
            <a:ext cx="3257549"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nvGrpSpPr>
          <p:cNvPr id="52" name="Group 29">
            <a:extLst>
              <a:ext uri="{FF2B5EF4-FFF2-40B4-BE49-F238E27FC236}">
                <a16:creationId xmlns:a16="http://schemas.microsoft.com/office/drawing/2014/main" id="{BFFE39A5-FC8A-49F4-BA79-7607DF716668}"/>
              </a:ext>
            </a:extLst>
          </p:cNvPr>
          <p:cNvGrpSpPr>
            <a:grpSpLocks/>
          </p:cNvGrpSpPr>
          <p:nvPr/>
        </p:nvGrpSpPr>
        <p:grpSpPr bwMode="auto">
          <a:xfrm>
            <a:off x="8588035" y="6290325"/>
            <a:ext cx="520469" cy="523051"/>
            <a:chOff x="2065" y="1551"/>
            <a:chExt cx="1628" cy="1988"/>
          </a:xfrm>
        </p:grpSpPr>
        <p:sp>
          <p:nvSpPr>
            <p:cNvPr id="53" name="Freeform 30">
              <a:extLst>
                <a:ext uri="{FF2B5EF4-FFF2-40B4-BE49-F238E27FC236}">
                  <a16:creationId xmlns:a16="http://schemas.microsoft.com/office/drawing/2014/main" id="{2F6E64E7-944D-46DB-857F-0B56C97557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1">
              <a:extLst>
                <a:ext uri="{FF2B5EF4-FFF2-40B4-BE49-F238E27FC236}">
                  <a16:creationId xmlns:a16="http://schemas.microsoft.com/office/drawing/2014/main" id="{8DE26BC7-229A-4CFB-8790-DEE4F532DF5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2">
              <a:extLst>
                <a:ext uri="{FF2B5EF4-FFF2-40B4-BE49-F238E27FC236}">
                  <a16:creationId xmlns:a16="http://schemas.microsoft.com/office/drawing/2014/main" id="{C06AB4A2-3941-446E-873B-B0179BC76F4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3">
              <a:extLst>
                <a:ext uri="{FF2B5EF4-FFF2-40B4-BE49-F238E27FC236}">
                  <a16:creationId xmlns:a16="http://schemas.microsoft.com/office/drawing/2014/main" id="{ADA9C0F6-336C-4388-9BAB-873DB171D7B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4">
              <a:extLst>
                <a:ext uri="{FF2B5EF4-FFF2-40B4-BE49-F238E27FC236}">
                  <a16:creationId xmlns:a16="http://schemas.microsoft.com/office/drawing/2014/main" id="{182F6D58-F207-421D-82E5-D373AFACEDD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5">
              <a:extLst>
                <a:ext uri="{FF2B5EF4-FFF2-40B4-BE49-F238E27FC236}">
                  <a16:creationId xmlns:a16="http://schemas.microsoft.com/office/drawing/2014/main" id="{332B1ADC-9C9B-4271-8C91-65CC15BEF82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6">
              <a:extLst>
                <a:ext uri="{FF2B5EF4-FFF2-40B4-BE49-F238E27FC236}">
                  <a16:creationId xmlns:a16="http://schemas.microsoft.com/office/drawing/2014/main" id="{8F29788D-90A3-4D5A-88CE-3E546F16155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7">
              <a:extLst>
                <a:ext uri="{FF2B5EF4-FFF2-40B4-BE49-F238E27FC236}">
                  <a16:creationId xmlns:a16="http://schemas.microsoft.com/office/drawing/2014/main" id="{BDBE09BB-CBF9-44A6-A62E-D8032E76EEC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0C755021-099D-4869-8AEB-990D65E388F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9">
              <a:extLst>
                <a:ext uri="{FF2B5EF4-FFF2-40B4-BE49-F238E27FC236}">
                  <a16:creationId xmlns:a16="http://schemas.microsoft.com/office/drawing/2014/main" id="{5CD18148-F3CF-409C-B7BB-10BEBA58B47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0">
              <a:extLst>
                <a:ext uri="{FF2B5EF4-FFF2-40B4-BE49-F238E27FC236}">
                  <a16:creationId xmlns:a16="http://schemas.microsoft.com/office/drawing/2014/main" id="{06A40212-DC94-4E77-9BA2-E2F06832BA1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41">
              <a:extLst>
                <a:ext uri="{FF2B5EF4-FFF2-40B4-BE49-F238E27FC236}">
                  <a16:creationId xmlns:a16="http://schemas.microsoft.com/office/drawing/2014/main" id="{988B80D2-88F1-459D-B59D-79087029692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42">
              <a:extLst>
                <a:ext uri="{FF2B5EF4-FFF2-40B4-BE49-F238E27FC236}">
                  <a16:creationId xmlns:a16="http://schemas.microsoft.com/office/drawing/2014/main" id="{0B22D317-9F8F-447B-9D4E-7ABB57D2DF9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43">
              <a:extLst>
                <a:ext uri="{FF2B5EF4-FFF2-40B4-BE49-F238E27FC236}">
                  <a16:creationId xmlns:a16="http://schemas.microsoft.com/office/drawing/2014/main" id="{CDE31ADD-512B-41F9-9078-0B5ADE91256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4">
              <a:extLst>
                <a:ext uri="{FF2B5EF4-FFF2-40B4-BE49-F238E27FC236}">
                  <a16:creationId xmlns:a16="http://schemas.microsoft.com/office/drawing/2014/main" id="{B4678BF1-13C4-4647-80CC-A3911D5C8C5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5">
              <a:extLst>
                <a:ext uri="{FF2B5EF4-FFF2-40B4-BE49-F238E27FC236}">
                  <a16:creationId xmlns:a16="http://schemas.microsoft.com/office/drawing/2014/main" id="{01181A57-83CF-4092-94E2-47A4A8DBABC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6">
              <a:extLst>
                <a:ext uri="{FF2B5EF4-FFF2-40B4-BE49-F238E27FC236}">
                  <a16:creationId xmlns:a16="http://schemas.microsoft.com/office/drawing/2014/main" id="{F565E8C0-5E7D-41D9-88D3-BC27D721DA0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1" name="AutoShape 35">
            <a:extLst>
              <a:ext uri="{FF2B5EF4-FFF2-40B4-BE49-F238E27FC236}">
                <a16:creationId xmlns:a16="http://schemas.microsoft.com/office/drawing/2014/main" id="{1E183218-F08C-4506-ACEC-5467E65FB0E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Tree>
    <p:extLst>
      <p:ext uri="{BB962C8B-B14F-4D97-AF65-F5344CB8AC3E}">
        <p14:creationId xmlns:p14="http://schemas.microsoft.com/office/powerpoint/2010/main" val="12002456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ppt_x"/>
                                          </p:val>
                                        </p:tav>
                                        <p:tav tm="100000">
                                          <p:val>
                                            <p:strVal val="#ppt_x"/>
                                          </p:val>
                                        </p:tav>
                                      </p:tavLst>
                                    </p:anim>
                                    <p:anim calcmode="lin" valueType="num">
                                      <p:cBhvr additive="base">
                                        <p:cTn id="14"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500" fill="hold"/>
                                        <p:tgtEl>
                                          <p:spTgt spid="46"/>
                                        </p:tgtEl>
                                        <p:attrNameLst>
                                          <p:attrName>ppt_x</p:attrName>
                                        </p:attrNameLst>
                                      </p:cBhvr>
                                      <p:tavLst>
                                        <p:tav tm="0">
                                          <p:val>
                                            <p:strVal val="0-#ppt_w/2"/>
                                          </p:val>
                                        </p:tav>
                                        <p:tav tm="100000">
                                          <p:val>
                                            <p:strVal val="#ppt_x"/>
                                          </p:val>
                                        </p:tav>
                                      </p:tavLst>
                                    </p:anim>
                                    <p:anim calcmode="lin" valueType="num">
                                      <p:cBhvr additive="base">
                                        <p:cTn id="20"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0-#ppt_w/2"/>
                                          </p:val>
                                        </p:tav>
                                        <p:tav tm="100000">
                                          <p:val>
                                            <p:strVal val="#ppt_x"/>
                                          </p:val>
                                        </p:tav>
                                      </p:tavLst>
                                    </p:anim>
                                    <p:anim calcmode="lin" valueType="num">
                                      <p:cBhvr additive="base">
                                        <p:cTn id="26"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additive="base">
                                        <p:cTn id="31" dur="500" fill="hold"/>
                                        <p:tgtEl>
                                          <p:spTgt spid="51"/>
                                        </p:tgtEl>
                                        <p:attrNameLst>
                                          <p:attrName>ppt_x</p:attrName>
                                        </p:attrNameLst>
                                      </p:cBhvr>
                                      <p:tavLst>
                                        <p:tav tm="0">
                                          <p:val>
                                            <p:strVal val="1+#ppt_w/2"/>
                                          </p:val>
                                        </p:tav>
                                        <p:tav tm="100000">
                                          <p:val>
                                            <p:strVal val="#ppt_x"/>
                                          </p:val>
                                        </p:tav>
                                      </p:tavLst>
                                    </p:anim>
                                    <p:anim calcmode="lin" valueType="num">
                                      <p:cBhvr additive="base">
                                        <p:cTn id="32"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anim calcmode="lin" valueType="num">
                                      <p:cBhvr additive="base">
                                        <p:cTn id="37"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0">
                                            <p:txEl>
                                              <p:pRg st="1" end="1"/>
                                            </p:txEl>
                                          </p:spTgt>
                                        </p:tgtEl>
                                        <p:attrNameLst>
                                          <p:attrName>style.visibility</p:attrName>
                                        </p:attrNameLst>
                                      </p:cBhvr>
                                      <p:to>
                                        <p:strVal val="visible"/>
                                      </p:to>
                                    </p:set>
                                    <p:anim calcmode="lin" valueType="num">
                                      <p:cBhvr additive="base">
                                        <p:cTn id="43" dur="500" fill="hold"/>
                                        <p:tgtEl>
                                          <p:spTgt spid="40">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0">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0">
                                            <p:txEl>
                                              <p:pRg st="2" end="2"/>
                                            </p:txEl>
                                          </p:spTgt>
                                        </p:tgtEl>
                                        <p:attrNameLst>
                                          <p:attrName>style.visibility</p:attrName>
                                        </p:attrNameLst>
                                      </p:cBhvr>
                                      <p:to>
                                        <p:strVal val="visible"/>
                                      </p:to>
                                    </p:set>
                                    <p:anim calcmode="lin" valueType="num">
                                      <p:cBhvr additive="base">
                                        <p:cTn id="47" dur="500" fill="hold"/>
                                        <p:tgtEl>
                                          <p:spTgt spid="40">
                                            <p:txEl>
                                              <p:pRg st="2" end="2"/>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40">
                                            <p:txEl>
                                              <p:pRg st="3" end="3"/>
                                            </p:txEl>
                                          </p:spTgt>
                                        </p:tgtEl>
                                        <p:attrNameLst>
                                          <p:attrName>style.visibility</p:attrName>
                                        </p:attrNameLst>
                                      </p:cBhvr>
                                      <p:to>
                                        <p:strVal val="visible"/>
                                      </p:to>
                                    </p:set>
                                    <p:anim calcmode="lin" valueType="num">
                                      <p:cBhvr additive="base">
                                        <p:cTn id="53" dur="500" fill="hold"/>
                                        <p:tgtEl>
                                          <p:spTgt spid="40">
                                            <p:txEl>
                                              <p:pRg st="3" end="3"/>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40">
                                            <p:txEl>
                                              <p:pRg st="4" end="4"/>
                                            </p:txEl>
                                          </p:spTgt>
                                        </p:tgtEl>
                                        <p:attrNameLst>
                                          <p:attrName>style.visibility</p:attrName>
                                        </p:attrNameLst>
                                      </p:cBhvr>
                                      <p:to>
                                        <p:strVal val="visible"/>
                                      </p:to>
                                    </p:set>
                                    <p:anim calcmode="lin" valueType="num">
                                      <p:cBhvr additive="base">
                                        <p:cTn id="59" dur="500" fill="hold"/>
                                        <p:tgtEl>
                                          <p:spTgt spid="40">
                                            <p:txEl>
                                              <p:pRg st="4" end="4"/>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40">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40">
                                            <p:txEl>
                                              <p:pRg st="5" end="5"/>
                                            </p:txEl>
                                          </p:spTgt>
                                        </p:tgtEl>
                                        <p:attrNameLst>
                                          <p:attrName>style.visibility</p:attrName>
                                        </p:attrNameLst>
                                      </p:cBhvr>
                                      <p:to>
                                        <p:strVal val="visible"/>
                                      </p:to>
                                    </p:set>
                                    <p:anim calcmode="lin" valueType="num">
                                      <p:cBhvr additive="base">
                                        <p:cTn id="63" dur="500" fill="hold"/>
                                        <p:tgtEl>
                                          <p:spTgt spid="40">
                                            <p:txEl>
                                              <p:pRg st="5" end="5"/>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40">
                                            <p:txEl>
                                              <p:pRg st="6" end="6"/>
                                            </p:txEl>
                                          </p:spTgt>
                                        </p:tgtEl>
                                        <p:attrNameLst>
                                          <p:attrName>style.visibility</p:attrName>
                                        </p:attrNameLst>
                                      </p:cBhvr>
                                      <p:to>
                                        <p:strVal val="visible"/>
                                      </p:to>
                                    </p:set>
                                    <p:anim calcmode="lin" valueType="num">
                                      <p:cBhvr additive="base">
                                        <p:cTn id="69" dur="500" fill="hold"/>
                                        <p:tgtEl>
                                          <p:spTgt spid="40">
                                            <p:txEl>
                                              <p:pRg st="6" end="6"/>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4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0-#ppt_w/2"/>
                                          </p:val>
                                        </p:tav>
                                        <p:tav tm="100000">
                                          <p:val>
                                            <p:strVal val="#ppt_x"/>
                                          </p:val>
                                        </p:tav>
                                      </p:tavLst>
                                    </p:anim>
                                    <p:anim calcmode="lin" valueType="num">
                                      <p:cBhvr additive="base">
                                        <p:cTn id="76"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36" grpId="0"/>
      <p:bldP spid="46" grpId="0" animBg="1"/>
      <p:bldP spid="51"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1747" name="Group 5"/>
          <p:cNvGrpSpPr>
            <a:grpSpLocks/>
          </p:cNvGrpSpPr>
          <p:nvPr/>
        </p:nvGrpSpPr>
        <p:grpSpPr bwMode="auto">
          <a:xfrm>
            <a:off x="107950" y="2276475"/>
            <a:ext cx="1447800" cy="2133600"/>
            <a:chOff x="2013" y="2206"/>
            <a:chExt cx="679" cy="1010"/>
          </a:xfrm>
        </p:grpSpPr>
        <p:sp>
          <p:nvSpPr>
            <p:cNvPr id="3176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1762" name="Group 7"/>
            <p:cNvGrpSpPr>
              <a:grpSpLocks/>
            </p:cNvGrpSpPr>
            <p:nvPr/>
          </p:nvGrpSpPr>
          <p:grpSpPr bwMode="auto">
            <a:xfrm>
              <a:off x="2013" y="2206"/>
              <a:ext cx="339" cy="1010"/>
              <a:chOff x="240" y="2880"/>
              <a:chExt cx="339" cy="1010"/>
            </a:xfrm>
          </p:grpSpPr>
          <p:sp>
            <p:nvSpPr>
              <p:cNvPr id="3176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177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177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177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177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3177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31748" name="AutoShape 38"/>
          <p:cNvSpPr>
            <a:spLocks noChangeArrowheads="1"/>
          </p:cNvSpPr>
          <p:nvPr/>
        </p:nvSpPr>
        <p:spPr bwMode="auto">
          <a:xfrm>
            <a:off x="1042988" y="1268413"/>
            <a:ext cx="5113337" cy="3214687"/>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dirty="0">
                <a:latin typeface="Times New Roman" pitchFamily="18" charset="0"/>
              </a:rPr>
              <a:t>Given &lt;“M”,I&gt;, I can built “M'”.</a:t>
            </a:r>
            <a:endParaRPr lang="en-US" altLang="en-US" sz="2400" dirty="0">
              <a:solidFill>
                <a:schemeClr val="accent2"/>
              </a:solidFill>
              <a:latin typeface="Times New Roman" pitchFamily="18" charset="0"/>
            </a:endParaRPr>
          </a:p>
        </p:txBody>
      </p:sp>
      <p:grpSp>
        <p:nvGrpSpPr>
          <p:cNvPr id="31749" name="Group 26"/>
          <p:cNvGrpSpPr>
            <a:grpSpLocks/>
          </p:cNvGrpSpPr>
          <p:nvPr/>
        </p:nvGrpSpPr>
        <p:grpSpPr bwMode="auto">
          <a:xfrm>
            <a:off x="1541463" y="1831975"/>
            <a:ext cx="3217862" cy="2676525"/>
            <a:chOff x="3563880" y="2276475"/>
            <a:chExt cx="3216709" cy="2677771"/>
          </a:xfrm>
        </p:grpSpPr>
        <p:sp>
          <p:nvSpPr>
            <p:cNvPr id="31757" name="Text Box 35"/>
            <p:cNvSpPr txBox="1">
              <a:spLocks noChangeArrowheads="1"/>
            </p:cNvSpPr>
            <p:nvPr/>
          </p:nvSpPr>
          <p:spPr bwMode="auto">
            <a:xfrm>
              <a:off x="3563880" y="2276475"/>
              <a:ext cx="2608440" cy="267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 </a:t>
              </a:r>
            </a:p>
            <a:p>
              <a:pPr algn="l"/>
              <a:r>
                <a:rPr lang="en-US" altLang="en-US" sz="2400" dirty="0"/>
                <a:t>   M is built in </a:t>
              </a:r>
            </a:p>
            <a:p>
              <a:pPr algn="l"/>
              <a:r>
                <a:rPr lang="en-US" altLang="en-US" sz="2400" dirty="0"/>
                <a:t>   Run M(I), </a:t>
              </a:r>
            </a:p>
            <a:p>
              <a:pPr algn="l"/>
              <a:r>
                <a:rPr lang="en-US" altLang="en-US" sz="2400" dirty="0"/>
                <a:t>   Print(“Hi”)</a:t>
              </a:r>
            </a:p>
            <a:p>
              <a:pPr algn="l"/>
              <a:r>
                <a:rPr lang="en-US" altLang="en-US" sz="2400" dirty="0"/>
                <a:t> }  </a:t>
              </a:r>
            </a:p>
          </p:txBody>
        </p:sp>
        <p:grpSp>
          <p:nvGrpSpPr>
            <p:cNvPr id="31758" name="Group 24"/>
            <p:cNvGrpSpPr>
              <a:grpSpLocks/>
            </p:cNvGrpSpPr>
            <p:nvPr/>
          </p:nvGrpSpPr>
          <p:grpSpPr bwMode="auto">
            <a:xfrm>
              <a:off x="5422590" y="3704029"/>
              <a:ext cx="1357999" cy="539573"/>
              <a:chOff x="5665883" y="3586239"/>
              <a:chExt cx="1357999" cy="539573"/>
            </a:xfrm>
          </p:grpSpPr>
          <p:sp>
            <p:nvSpPr>
              <p:cNvPr id="31759"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31760" name="Rectangle 30"/>
              <p:cNvSpPr>
                <a:spLocks noChangeArrowheads="1"/>
              </p:cNvSpPr>
              <p:nvPr/>
            </p:nvSpPr>
            <p:spPr bwMode="auto">
              <a:xfrm>
                <a:off x="5665883" y="3756480"/>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31750"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31751"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28"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29"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1754" name="Rectangle 29"/>
          <p:cNvSpPr>
            <a:spLocks noChangeArrowheads="1"/>
          </p:cNvSpPr>
          <p:nvPr/>
        </p:nvSpPr>
        <p:spPr bwMode="auto">
          <a:xfrm>
            <a:off x="1042988" y="1203325"/>
            <a:ext cx="20891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31755" name="AutoShape 38"/>
          <p:cNvSpPr>
            <a:spLocks noChangeArrowheads="1"/>
          </p:cNvSpPr>
          <p:nvPr/>
        </p:nvSpPr>
        <p:spPr bwMode="auto">
          <a:xfrm>
            <a:off x="1331913" y="4668838"/>
            <a:ext cx="6169025" cy="1116012"/>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31756" name="Rectangle 33"/>
          <p:cNvSpPr>
            <a:spLocks noChangeArrowheads="1"/>
          </p:cNvSpPr>
          <p:nvPr/>
        </p:nvSpPr>
        <p:spPr bwMode="auto">
          <a:xfrm>
            <a:off x="395288" y="5343525"/>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2771" name="Group 5"/>
          <p:cNvGrpSpPr>
            <a:grpSpLocks/>
          </p:cNvGrpSpPr>
          <p:nvPr/>
        </p:nvGrpSpPr>
        <p:grpSpPr bwMode="auto">
          <a:xfrm>
            <a:off x="107950" y="2276475"/>
            <a:ext cx="1447800" cy="2133600"/>
            <a:chOff x="2013" y="2206"/>
            <a:chExt cx="679" cy="1010"/>
          </a:xfrm>
        </p:grpSpPr>
        <p:sp>
          <p:nvSpPr>
            <p:cNvPr id="3277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778" name="Group 7"/>
            <p:cNvGrpSpPr>
              <a:grpSpLocks/>
            </p:cNvGrpSpPr>
            <p:nvPr/>
          </p:nvGrpSpPr>
          <p:grpSpPr bwMode="auto">
            <a:xfrm>
              <a:off x="2013" y="2206"/>
              <a:ext cx="339" cy="1010"/>
              <a:chOff x="240" y="2880"/>
              <a:chExt cx="339" cy="1010"/>
            </a:xfrm>
          </p:grpSpPr>
          <p:sp>
            <p:nvSpPr>
              <p:cNvPr id="3277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278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278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278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279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3279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32772"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32773"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32774"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32775"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0" name="AutoShape 38"/>
          <p:cNvSpPr>
            <a:spLocks noChangeArrowheads="1"/>
          </p:cNvSpPr>
          <p:nvPr/>
        </p:nvSpPr>
        <p:spPr bwMode="auto">
          <a:xfrm>
            <a:off x="1806575" y="1700213"/>
            <a:ext cx="5502275" cy="1400175"/>
          </a:xfrm>
          <a:prstGeom prst="wedgeRoundRectCallout">
            <a:avLst>
              <a:gd name="adj1" fmla="val -60366"/>
              <a:gd name="adj2" fmla="val 2196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r>
              <a:rPr lang="en-US" altLang="en-US" sz="2400">
                <a:latin typeface="Times New Roman" pitchFamily="18" charset="0"/>
              </a:rPr>
              <a:t>I construct a working algorithm </a:t>
            </a:r>
            <a:br>
              <a:rPr lang="en-US" altLang="en-US" sz="2400">
                <a:latin typeface="Times New Roman" pitchFamily="18" charset="0"/>
              </a:rPr>
            </a:br>
            <a:r>
              <a:rPr lang="en-US" altLang="en-US" sz="2400">
                <a:latin typeface="Times New Roman" pitchFamily="18" charset="0"/>
              </a:rPr>
              <a:t>for the halting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2" name="Group 5"/>
          <p:cNvGrpSpPr>
            <a:grpSpLocks/>
          </p:cNvGrpSpPr>
          <p:nvPr/>
        </p:nvGrpSpPr>
        <p:grpSpPr bwMode="auto">
          <a:xfrm>
            <a:off x="7216775" y="2182813"/>
            <a:ext cx="1800225" cy="2882900"/>
            <a:chOff x="4194" y="1993"/>
            <a:chExt cx="1422" cy="2207"/>
          </a:xfrm>
        </p:grpSpPr>
        <p:pic>
          <p:nvPicPr>
            <p:cNvPr id="338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182813"/>
            <a:ext cx="1800225" cy="2903537"/>
            <a:chOff x="4194" y="1993"/>
            <a:chExt cx="1422" cy="2198"/>
          </a:xfrm>
        </p:grpSpPr>
        <p:pic>
          <p:nvPicPr>
            <p:cNvPr id="338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0186" name="Text Box 35"/>
          <p:cNvSpPr txBox="1">
            <a:spLocks noChangeArrowheads="1"/>
          </p:cNvSpPr>
          <p:nvPr/>
        </p:nvSpPr>
        <p:spPr bwMode="auto">
          <a:xfrm>
            <a:off x="4497388" y="1571625"/>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50187"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16463" y="5084763"/>
            <a:ext cx="42656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p:txBody>
      </p:sp>
      <p:sp>
        <p:nvSpPr>
          <p:cNvPr id="33803"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5" name="Group 17"/>
          <p:cNvGrpSpPr>
            <a:grpSpLocks/>
          </p:cNvGrpSpPr>
          <p:nvPr/>
        </p:nvGrpSpPr>
        <p:grpSpPr bwMode="auto">
          <a:xfrm>
            <a:off x="1258888" y="1497013"/>
            <a:ext cx="1463675" cy="1012825"/>
            <a:chOff x="793" y="1161"/>
            <a:chExt cx="922" cy="638"/>
          </a:xfrm>
        </p:grpSpPr>
        <p:sp>
          <p:nvSpPr>
            <p:cNvPr id="3381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3818"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6" name="Group 21"/>
          <p:cNvGrpSpPr>
            <a:grpSpLocks/>
          </p:cNvGrpSpPr>
          <p:nvPr/>
        </p:nvGrpSpPr>
        <p:grpSpPr bwMode="auto">
          <a:xfrm>
            <a:off x="3683000" y="4524375"/>
            <a:ext cx="3257550" cy="519113"/>
            <a:chOff x="2500" y="3285"/>
            <a:chExt cx="1872" cy="327"/>
          </a:xfrm>
        </p:grpSpPr>
        <p:sp>
          <p:nvSpPr>
            <p:cNvPr id="3381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3816" name="Rectangle 23"/>
            <p:cNvSpPr>
              <a:spLocks noChangeArrowheads="1"/>
            </p:cNvSpPr>
            <p:nvPr/>
          </p:nvSpPr>
          <p:spPr bwMode="auto">
            <a:xfrm>
              <a:off x="2806" y="3285"/>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sp>
        <p:nvSpPr>
          <p:cNvPr id="33806"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28" name="Group 26"/>
          <p:cNvGrpSpPr>
            <a:grpSpLocks/>
          </p:cNvGrpSpPr>
          <p:nvPr/>
        </p:nvGrpSpPr>
        <p:grpSpPr bwMode="auto">
          <a:xfrm>
            <a:off x="3563938" y="1916113"/>
            <a:ext cx="3217862" cy="2678112"/>
            <a:chOff x="3563880" y="2276475"/>
            <a:chExt cx="3216709" cy="2677771"/>
          </a:xfrm>
        </p:grpSpPr>
        <p:sp>
          <p:nvSpPr>
            <p:cNvPr id="33811" name="Text Box 35"/>
            <p:cNvSpPr txBox="1">
              <a:spLocks noChangeArrowheads="1"/>
            </p:cNvSpPr>
            <p:nvPr/>
          </p:nvSpPr>
          <p:spPr bwMode="auto">
            <a:xfrm>
              <a:off x="3563880" y="2276475"/>
              <a:ext cx="2608440" cy="267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 </a:t>
              </a:r>
            </a:p>
            <a:p>
              <a:pPr algn="l"/>
              <a:r>
                <a:rPr lang="en-US" altLang="en-US" sz="2400" dirty="0"/>
                <a:t>   M is built in </a:t>
              </a:r>
            </a:p>
            <a:p>
              <a:pPr algn="l"/>
              <a:r>
                <a:rPr lang="en-US" altLang="en-US" sz="2400" dirty="0"/>
                <a:t>   Run M(I), </a:t>
              </a:r>
            </a:p>
            <a:p>
              <a:pPr algn="l"/>
              <a:r>
                <a:rPr lang="en-US" altLang="en-US" sz="2400" dirty="0"/>
                <a:t>   Print(“Hi”)</a:t>
              </a:r>
            </a:p>
            <a:p>
              <a:pPr algn="l"/>
              <a:r>
                <a:rPr lang="en-US" altLang="en-US" sz="2400" dirty="0"/>
                <a:t> }  </a:t>
              </a:r>
            </a:p>
          </p:txBody>
        </p:sp>
        <p:grpSp>
          <p:nvGrpSpPr>
            <p:cNvPr id="33812" name="Group 24"/>
            <p:cNvGrpSpPr>
              <a:grpSpLocks/>
            </p:cNvGrpSpPr>
            <p:nvPr/>
          </p:nvGrpSpPr>
          <p:grpSpPr bwMode="auto">
            <a:xfrm>
              <a:off x="5422590" y="3704029"/>
              <a:ext cx="1357999" cy="539573"/>
              <a:chOff x="5665883" y="3586239"/>
              <a:chExt cx="1357999" cy="539573"/>
            </a:xfrm>
          </p:grpSpPr>
          <p:sp>
            <p:nvSpPr>
              <p:cNvPr id="33813"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33814" name="Rectangle 30"/>
              <p:cNvSpPr>
                <a:spLocks noChangeArrowheads="1"/>
              </p:cNvSpPr>
              <p:nvPr/>
            </p:nvSpPr>
            <p:spPr bwMode="auto">
              <a:xfrm>
                <a:off x="5665883" y="3756480"/>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33808"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33809"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8"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0190"/>
                                        </p:tgtEl>
                                        <p:attrNameLst>
                                          <p:attrName>style.visibility</p:attrName>
                                        </p:attrNameLst>
                                      </p:cBhvr>
                                      <p:to>
                                        <p:strVal val="visible"/>
                                      </p:to>
                                    </p:set>
                                    <p:anim calcmode="lin" valueType="num">
                                      <p:cBhvr additive="base">
                                        <p:cTn id="11" dur="500" fill="hold"/>
                                        <p:tgtEl>
                                          <p:spTgt spid="50190"/>
                                        </p:tgtEl>
                                        <p:attrNameLst>
                                          <p:attrName>ppt_x</p:attrName>
                                        </p:attrNameLst>
                                      </p:cBhvr>
                                      <p:tavLst>
                                        <p:tav tm="0">
                                          <p:val>
                                            <p:strVal val="#ppt_x"/>
                                          </p:val>
                                        </p:tav>
                                        <p:tav tm="100000">
                                          <p:val>
                                            <p:strVal val="#ppt_x"/>
                                          </p:val>
                                        </p:tav>
                                      </p:tavLst>
                                    </p:anim>
                                    <p:anim calcmode="lin" valueType="num">
                                      <p:cBhvr additive="base">
                                        <p:cTn id="1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376838"/>
                                        </p:tgtEl>
                                        <p:attrNameLst>
                                          <p:attrName>style.visibility</p:attrName>
                                        </p:attrNameLst>
                                      </p:cBhvr>
                                      <p:to>
                                        <p:strVal val="visible"/>
                                      </p:to>
                                    </p:set>
                                    <p:anim calcmode="lin" valueType="num">
                                      <p:cBhvr additive="base">
                                        <p:cTn id="27" dur="500" fill="hold"/>
                                        <p:tgtEl>
                                          <p:spTgt spid="376838"/>
                                        </p:tgtEl>
                                        <p:attrNameLst>
                                          <p:attrName>ppt_x</p:attrName>
                                        </p:attrNameLst>
                                      </p:cBhvr>
                                      <p:tavLst>
                                        <p:tav tm="0">
                                          <p:val>
                                            <p:strVal val="0-#ppt_w/2"/>
                                          </p:val>
                                        </p:tav>
                                        <p:tav tm="100000">
                                          <p:val>
                                            <p:strVal val="#ppt_x"/>
                                          </p:val>
                                        </p:tav>
                                      </p:tavLst>
                                    </p:anim>
                                    <p:anim calcmode="lin" valueType="num">
                                      <p:cBhvr additive="base">
                                        <p:cTn id="28" dur="500" fill="hold"/>
                                        <p:tgtEl>
                                          <p:spTgt spid="376838"/>
                                        </p:tgtEl>
                                        <p:attrNameLst>
                                          <p:attrName>ppt_y</p:attrName>
                                        </p:attrNameLst>
                                      </p:cBhvr>
                                      <p:tavLst>
                                        <p:tav tm="0">
                                          <p:val>
                                            <p:strVal val="0-#ppt_h/2"/>
                                          </p:val>
                                        </p:tav>
                                        <p:tav tm="100000">
                                          <p:val>
                                            <p:strVal val="#ppt_y"/>
                                          </p:val>
                                        </p:tav>
                                      </p:tavLst>
                                    </p:anim>
                                  </p:childTnLst>
                                </p:cTn>
                              </p:par>
                              <p:par>
                                <p:cTn id="29" presetID="2" presetClass="entr" presetSubtype="9" fill="hold" grpId="0" nodeType="withEffect">
                                  <p:stCondLst>
                                    <p:cond delay="0"/>
                                  </p:stCondLst>
                                  <p:childTnLst>
                                    <p:set>
                                      <p:cBhvr>
                                        <p:cTn id="30" dur="1" fill="hold">
                                          <p:stCondLst>
                                            <p:cond delay="0"/>
                                          </p:stCondLst>
                                        </p:cTn>
                                        <p:tgtEl>
                                          <p:spTgt spid="376871"/>
                                        </p:tgtEl>
                                        <p:attrNameLst>
                                          <p:attrName>style.visibility</p:attrName>
                                        </p:attrNameLst>
                                      </p:cBhvr>
                                      <p:to>
                                        <p:strVal val="visible"/>
                                      </p:to>
                                    </p:set>
                                    <p:anim calcmode="lin" valueType="num">
                                      <p:cBhvr additive="base">
                                        <p:cTn id="31" dur="500" fill="hold"/>
                                        <p:tgtEl>
                                          <p:spTgt spid="376871"/>
                                        </p:tgtEl>
                                        <p:attrNameLst>
                                          <p:attrName>ppt_x</p:attrName>
                                        </p:attrNameLst>
                                      </p:cBhvr>
                                      <p:tavLst>
                                        <p:tav tm="0">
                                          <p:val>
                                            <p:strVal val="0-#ppt_w/2"/>
                                          </p:val>
                                        </p:tav>
                                        <p:tav tm="100000">
                                          <p:val>
                                            <p:strVal val="#ppt_x"/>
                                          </p:val>
                                        </p:tav>
                                      </p:tavLst>
                                    </p:anim>
                                    <p:anim calcmode="lin" valueType="num">
                                      <p:cBhvr additive="base">
                                        <p:cTn id="3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7"/>
                                        </p:tgtEl>
                                        <p:attrNameLst>
                                          <p:attrName>style.visibility</p:attrName>
                                        </p:attrNameLst>
                                      </p:cBhvr>
                                      <p:to>
                                        <p:strVal val="visible"/>
                                      </p:to>
                                    </p:set>
                                    <p:anim calcmode="lin" valueType="num">
                                      <p:cBhvr additive="base">
                                        <p:cTn id="37" dur="500" fill="hold"/>
                                        <p:tgtEl>
                                          <p:spTgt spid="50187"/>
                                        </p:tgtEl>
                                        <p:attrNameLst>
                                          <p:attrName>ppt_x</p:attrName>
                                        </p:attrNameLst>
                                      </p:cBhvr>
                                      <p:tavLst>
                                        <p:tav tm="0">
                                          <p:val>
                                            <p:strVal val="0-#ppt_w/2"/>
                                          </p:val>
                                        </p:tav>
                                        <p:tav tm="100000">
                                          <p:val>
                                            <p:strVal val="#ppt_x"/>
                                          </p:val>
                                        </p:tav>
                                      </p:tavLst>
                                    </p:anim>
                                    <p:anim calcmode="lin" valueType="num">
                                      <p:cBhvr additive="base">
                                        <p:cTn id="38" dur="500" fill="hold"/>
                                        <p:tgtEl>
                                          <p:spTgt spid="5018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0186"/>
                                        </p:tgtEl>
                                        <p:attrNameLst>
                                          <p:attrName>style.visibility</p:attrName>
                                        </p:attrNameLst>
                                      </p:cBhvr>
                                      <p:to>
                                        <p:strVal val="visible"/>
                                      </p:to>
                                    </p:set>
                                    <p:anim calcmode="lin" valueType="num">
                                      <p:cBhvr additive="base">
                                        <p:cTn id="41" dur="500" fill="hold"/>
                                        <p:tgtEl>
                                          <p:spTgt spid="50186"/>
                                        </p:tgtEl>
                                        <p:attrNameLst>
                                          <p:attrName>ppt_x</p:attrName>
                                        </p:attrNameLst>
                                      </p:cBhvr>
                                      <p:tavLst>
                                        <p:tav tm="0">
                                          <p:val>
                                            <p:strVal val="0-#ppt_w/2"/>
                                          </p:val>
                                        </p:tav>
                                        <p:tav tm="100000">
                                          <p:val>
                                            <p:strVal val="#ppt_x"/>
                                          </p:val>
                                        </p:tav>
                                      </p:tavLst>
                                    </p:anim>
                                    <p:anim calcmode="lin" valueType="num">
                                      <p:cBhvr additive="base">
                                        <p:cTn id="42" dur="500" fill="hold"/>
                                        <p:tgtEl>
                                          <p:spTgt spid="50186"/>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0-#ppt_w/2"/>
                                          </p:val>
                                        </p:tav>
                                        <p:tav tm="100000">
                                          <p:val>
                                            <p:strVal val="#ppt_x"/>
                                          </p:val>
                                        </p:tav>
                                      </p:tavLst>
                                    </p:anim>
                                    <p:anim calcmode="lin" valueType="num">
                                      <p:cBhvr additive="base">
                                        <p:cTn id="46"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1+#ppt_w/2"/>
                                          </p:val>
                                        </p:tav>
                                        <p:tav tm="100000">
                                          <p:val>
                                            <p:strVal val="#ppt_x"/>
                                          </p:val>
                                        </p:tav>
                                      </p:tavLst>
                                    </p:anim>
                                    <p:anim calcmode="lin" valueType="num">
                                      <p:cBhvr additive="base">
                                        <p:cTn id="5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6" fill="hold"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1+#ppt_w/2"/>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additive="base">
                                        <p:cTn id="63" dur="500" fill="hold"/>
                                        <p:tgtEl>
                                          <p:spTgt spid="38"/>
                                        </p:tgtEl>
                                        <p:attrNameLst>
                                          <p:attrName>ppt_x</p:attrName>
                                        </p:attrNameLst>
                                      </p:cBhvr>
                                      <p:tavLst>
                                        <p:tav tm="0">
                                          <p:val>
                                            <p:strVal val="0-#ppt_w/2"/>
                                          </p:val>
                                        </p:tav>
                                        <p:tav tm="100000">
                                          <p:val>
                                            <p:strVal val="#ppt_x"/>
                                          </p:val>
                                        </p:tav>
                                      </p:tavLst>
                                    </p:anim>
                                    <p:anim calcmode="lin" valueType="num">
                                      <p:cBhvr additive="base">
                                        <p:cTn id="6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6" grpId="0"/>
      <p:bldP spid="50187" grpId="0" animBg="1"/>
      <p:bldP spid="376871" grpId="0" animBg="1"/>
      <p:bldP spid="4" grpId="0" autoUpdateAnimBg="0"/>
      <p:bldP spid="50190" grpId="0"/>
      <p:bldP spid="3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4819" name="Group 5"/>
          <p:cNvGrpSpPr>
            <a:grpSpLocks/>
          </p:cNvGrpSpPr>
          <p:nvPr/>
        </p:nvGrpSpPr>
        <p:grpSpPr bwMode="auto">
          <a:xfrm>
            <a:off x="7216775" y="2182813"/>
            <a:ext cx="1800225" cy="2882900"/>
            <a:chOff x="4194" y="1993"/>
            <a:chExt cx="1422" cy="2207"/>
          </a:xfrm>
        </p:grpSpPr>
        <p:pic>
          <p:nvPicPr>
            <p:cNvPr id="3484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4848"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4820"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4821" name="Group 32"/>
          <p:cNvGrpSpPr>
            <a:grpSpLocks/>
          </p:cNvGrpSpPr>
          <p:nvPr/>
        </p:nvGrpSpPr>
        <p:grpSpPr bwMode="auto">
          <a:xfrm>
            <a:off x="1905000" y="2182813"/>
            <a:ext cx="1800225" cy="2903537"/>
            <a:chOff x="4194" y="1993"/>
            <a:chExt cx="1422" cy="2198"/>
          </a:xfrm>
        </p:grpSpPr>
        <p:pic>
          <p:nvPicPr>
            <p:cNvPr id="3484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4846"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4822" name="Text Box 35"/>
          <p:cNvSpPr txBox="1">
            <a:spLocks noChangeArrowheads="1"/>
          </p:cNvSpPr>
          <p:nvPr/>
        </p:nvSpPr>
        <p:spPr bwMode="auto">
          <a:xfrm>
            <a:off x="4497388" y="1571625"/>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34823"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4824"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4825"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34826" name="Rectangle 14"/>
          <p:cNvSpPr>
            <a:spLocks noChangeArrowheads="1"/>
          </p:cNvSpPr>
          <p:nvPr/>
        </p:nvSpPr>
        <p:spPr bwMode="auto">
          <a:xfrm>
            <a:off x="4716463" y="5084763"/>
            <a:ext cx="42656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p:txBody>
      </p:sp>
      <p:sp>
        <p:nvSpPr>
          <p:cNvPr id="34827"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5" name="Group 17"/>
          <p:cNvGrpSpPr>
            <a:grpSpLocks/>
          </p:cNvGrpSpPr>
          <p:nvPr/>
        </p:nvGrpSpPr>
        <p:grpSpPr bwMode="auto">
          <a:xfrm>
            <a:off x="1258888" y="1497013"/>
            <a:ext cx="1003300" cy="1012825"/>
            <a:chOff x="793" y="1161"/>
            <a:chExt cx="632" cy="638"/>
          </a:xfrm>
        </p:grpSpPr>
        <p:sp>
          <p:nvSpPr>
            <p:cNvPr id="34843"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4844" name="Rectangle 19"/>
            <p:cNvSpPr>
              <a:spLocks noChangeArrowheads="1"/>
            </p:cNvSpPr>
            <p:nvPr/>
          </p:nvSpPr>
          <p:spPr bwMode="auto">
            <a:xfrm>
              <a:off x="793" y="1161"/>
              <a:ext cx="63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Yes</a:t>
              </a:r>
            </a:p>
          </p:txBody>
        </p:sp>
      </p:grpSp>
      <p:grpSp>
        <p:nvGrpSpPr>
          <p:cNvPr id="6" name="Group 21"/>
          <p:cNvGrpSpPr>
            <a:grpSpLocks/>
          </p:cNvGrpSpPr>
          <p:nvPr/>
        </p:nvGrpSpPr>
        <p:grpSpPr bwMode="auto">
          <a:xfrm>
            <a:off x="3683000" y="4524375"/>
            <a:ext cx="3257550" cy="519113"/>
            <a:chOff x="2500" y="3285"/>
            <a:chExt cx="1872" cy="327"/>
          </a:xfrm>
        </p:grpSpPr>
        <p:sp>
          <p:nvSpPr>
            <p:cNvPr id="34841"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4842" name="Rectangle 23"/>
            <p:cNvSpPr>
              <a:spLocks noChangeArrowheads="1"/>
            </p:cNvSpPr>
            <p:nvPr/>
          </p:nvSpPr>
          <p:spPr bwMode="auto">
            <a:xfrm>
              <a:off x="2806" y="3285"/>
              <a:ext cx="144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prints “Hi”</a:t>
              </a:r>
            </a:p>
          </p:txBody>
        </p:sp>
      </p:grpSp>
      <p:sp>
        <p:nvSpPr>
          <p:cNvPr id="34830"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34831" name="Group 26"/>
          <p:cNvGrpSpPr>
            <a:grpSpLocks/>
          </p:cNvGrpSpPr>
          <p:nvPr/>
        </p:nvGrpSpPr>
        <p:grpSpPr bwMode="auto">
          <a:xfrm>
            <a:off x="3563938" y="1916113"/>
            <a:ext cx="3217862" cy="2678112"/>
            <a:chOff x="3563880" y="2276475"/>
            <a:chExt cx="3216709" cy="2677771"/>
          </a:xfrm>
        </p:grpSpPr>
        <p:sp>
          <p:nvSpPr>
            <p:cNvPr id="34837" name="Text Box 35"/>
            <p:cNvSpPr txBox="1">
              <a:spLocks noChangeArrowheads="1"/>
            </p:cNvSpPr>
            <p:nvPr/>
          </p:nvSpPr>
          <p:spPr bwMode="auto">
            <a:xfrm>
              <a:off x="3563880" y="2276475"/>
              <a:ext cx="2608440" cy="267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 </a:t>
              </a:r>
            </a:p>
            <a:p>
              <a:pPr algn="l"/>
              <a:r>
                <a:rPr lang="en-US" altLang="en-US" sz="2400" dirty="0"/>
                <a:t>   M is built in </a:t>
              </a:r>
            </a:p>
            <a:p>
              <a:pPr algn="l"/>
              <a:r>
                <a:rPr lang="en-US" altLang="en-US" sz="2400" dirty="0"/>
                <a:t>   Run M(I), </a:t>
              </a:r>
            </a:p>
            <a:p>
              <a:pPr algn="l"/>
              <a:r>
                <a:rPr lang="en-US" altLang="en-US" sz="2400" dirty="0"/>
                <a:t>   Print(“Hi”)</a:t>
              </a:r>
            </a:p>
            <a:p>
              <a:pPr algn="l"/>
              <a:r>
                <a:rPr lang="en-US" altLang="en-US" sz="2400" dirty="0"/>
                <a:t> }  </a:t>
              </a:r>
            </a:p>
          </p:txBody>
        </p:sp>
        <p:grpSp>
          <p:nvGrpSpPr>
            <p:cNvPr id="34838" name="Group 24"/>
            <p:cNvGrpSpPr>
              <a:grpSpLocks/>
            </p:cNvGrpSpPr>
            <p:nvPr/>
          </p:nvGrpSpPr>
          <p:grpSpPr bwMode="auto">
            <a:xfrm>
              <a:off x="5422590" y="3704029"/>
              <a:ext cx="1357999" cy="539573"/>
              <a:chOff x="5665883" y="3586239"/>
              <a:chExt cx="1357999" cy="539573"/>
            </a:xfrm>
          </p:grpSpPr>
          <p:sp>
            <p:nvSpPr>
              <p:cNvPr id="34839"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34840" name="Rectangle 30"/>
              <p:cNvSpPr>
                <a:spLocks noChangeArrowheads="1"/>
              </p:cNvSpPr>
              <p:nvPr/>
            </p:nvSpPr>
            <p:spPr bwMode="auto">
              <a:xfrm>
                <a:off x="5665883" y="3756480"/>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36"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34833"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8"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3" name="Rectangle 19"/>
          <p:cNvSpPr>
            <a:spLocks noChangeArrowheads="1"/>
          </p:cNvSpPr>
          <p:nvPr/>
        </p:nvSpPr>
        <p:spPr bwMode="auto">
          <a:xfrm>
            <a:off x="1246188" y="1154113"/>
            <a:ext cx="2552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sp>
        <p:nvSpPr>
          <p:cNvPr id="34836"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mph" presetSubtype="2" fill="hold" nodeType="clickEffect">
                                  <p:stCondLst>
                                    <p:cond delay="0"/>
                                  </p:stCondLst>
                                  <p:childTnLst>
                                    <p:animClr clrSpc="rgb" dir="cw">
                                      <p:cBhvr override="childStyle">
                                        <p:cTn id="12" dur="500" fill="hold"/>
                                        <p:tgtEl>
                                          <p:spTgt spid="36">
                                            <p:txEl>
                                              <p:pRg st="0" end="0"/>
                                            </p:txEl>
                                          </p:spTgt>
                                        </p:tgtEl>
                                        <p:attrNameLst>
                                          <p:attrName>style.color</p:attrName>
                                        </p:attrNameLst>
                                      </p:cBhvr>
                                      <p:to>
                                        <a:srgbClr val="66FF33"/>
                                      </p:to>
                                    </p:animClr>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6"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additive="base">
                                        <p:cTn id="29" dur="500" fill="hold"/>
                                        <p:tgtEl>
                                          <p:spTgt spid="38"/>
                                        </p:tgtEl>
                                        <p:attrNameLst>
                                          <p:attrName>ppt_x</p:attrName>
                                        </p:attrNameLst>
                                      </p:cBhvr>
                                      <p:tavLst>
                                        <p:tav tm="0">
                                          <p:val>
                                            <p:strVal val="0-#ppt_w/2"/>
                                          </p:val>
                                        </p:tav>
                                        <p:tav tm="100000">
                                          <p:val>
                                            <p:strVal val="#ppt_x"/>
                                          </p:val>
                                        </p:tav>
                                      </p:tavLst>
                                    </p:anim>
                                    <p:anim calcmode="lin" valueType="num">
                                      <p:cBhvr additive="base">
                                        <p:cTn id="3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grpSp>
        <p:nvGrpSpPr>
          <p:cNvPr id="35843" name="Group 5"/>
          <p:cNvGrpSpPr>
            <a:grpSpLocks/>
          </p:cNvGrpSpPr>
          <p:nvPr/>
        </p:nvGrpSpPr>
        <p:grpSpPr bwMode="auto">
          <a:xfrm>
            <a:off x="7216775" y="2182813"/>
            <a:ext cx="1800225" cy="2882900"/>
            <a:chOff x="4194" y="1993"/>
            <a:chExt cx="1422" cy="2207"/>
          </a:xfrm>
        </p:grpSpPr>
        <p:pic>
          <p:nvPicPr>
            <p:cNvPr id="35872"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5873"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5844"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5845" name="Group 32"/>
          <p:cNvGrpSpPr>
            <a:grpSpLocks/>
          </p:cNvGrpSpPr>
          <p:nvPr/>
        </p:nvGrpSpPr>
        <p:grpSpPr bwMode="auto">
          <a:xfrm>
            <a:off x="1905000" y="2182813"/>
            <a:ext cx="1800225" cy="2903537"/>
            <a:chOff x="4194" y="1993"/>
            <a:chExt cx="1422" cy="2198"/>
          </a:xfrm>
        </p:grpSpPr>
        <p:pic>
          <p:nvPicPr>
            <p:cNvPr id="35870"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5871"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5846" name="Text Box 35"/>
          <p:cNvSpPr txBox="1">
            <a:spLocks noChangeArrowheads="1"/>
          </p:cNvSpPr>
          <p:nvPr/>
        </p:nvSpPr>
        <p:spPr bwMode="auto">
          <a:xfrm>
            <a:off x="4497388" y="1571625"/>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35847"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5848"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5849"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35850" name="Rectangle 14"/>
          <p:cNvSpPr>
            <a:spLocks noChangeArrowheads="1"/>
          </p:cNvSpPr>
          <p:nvPr/>
        </p:nvSpPr>
        <p:spPr bwMode="auto">
          <a:xfrm>
            <a:off x="4716463" y="5084763"/>
            <a:ext cx="42656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p:txBody>
      </p:sp>
      <p:sp>
        <p:nvSpPr>
          <p:cNvPr id="35851"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5" name="Group 17"/>
          <p:cNvGrpSpPr>
            <a:grpSpLocks/>
          </p:cNvGrpSpPr>
          <p:nvPr/>
        </p:nvGrpSpPr>
        <p:grpSpPr bwMode="auto">
          <a:xfrm>
            <a:off x="1258888" y="1497013"/>
            <a:ext cx="930275" cy="1012825"/>
            <a:chOff x="793" y="1161"/>
            <a:chExt cx="586" cy="638"/>
          </a:xfrm>
        </p:grpSpPr>
        <p:sp>
          <p:nvSpPr>
            <p:cNvPr id="35868"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5869" name="Rectangle 19"/>
            <p:cNvSpPr>
              <a:spLocks noChangeArrowheads="1"/>
            </p:cNvSpPr>
            <p:nvPr/>
          </p:nvSpPr>
          <p:spPr bwMode="auto">
            <a:xfrm>
              <a:off x="793" y="1161"/>
              <a:ext cx="58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No</a:t>
              </a:r>
            </a:p>
          </p:txBody>
        </p:sp>
      </p:grpSp>
      <p:grpSp>
        <p:nvGrpSpPr>
          <p:cNvPr id="6" name="Group 21"/>
          <p:cNvGrpSpPr>
            <a:grpSpLocks/>
          </p:cNvGrpSpPr>
          <p:nvPr/>
        </p:nvGrpSpPr>
        <p:grpSpPr bwMode="auto">
          <a:xfrm>
            <a:off x="3683000" y="4524375"/>
            <a:ext cx="3257550" cy="519113"/>
            <a:chOff x="2500" y="3285"/>
            <a:chExt cx="1872" cy="327"/>
          </a:xfrm>
        </p:grpSpPr>
        <p:sp>
          <p:nvSpPr>
            <p:cNvPr id="35866"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5867" name="Rectangle 23"/>
            <p:cNvSpPr>
              <a:spLocks noChangeArrowheads="1"/>
            </p:cNvSpPr>
            <p:nvPr/>
          </p:nvSpPr>
          <p:spPr bwMode="auto">
            <a:xfrm>
              <a:off x="2806" y="3285"/>
              <a:ext cx="91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No “Hi”</a:t>
              </a:r>
            </a:p>
          </p:txBody>
        </p:sp>
      </p:grpSp>
      <p:sp>
        <p:nvSpPr>
          <p:cNvPr id="35854"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35855" name="Group 26"/>
          <p:cNvGrpSpPr>
            <a:grpSpLocks/>
          </p:cNvGrpSpPr>
          <p:nvPr/>
        </p:nvGrpSpPr>
        <p:grpSpPr bwMode="auto">
          <a:xfrm>
            <a:off x="3563938" y="1916113"/>
            <a:ext cx="3217862" cy="2678112"/>
            <a:chOff x="3563880" y="2276475"/>
            <a:chExt cx="3216709" cy="2677771"/>
          </a:xfrm>
        </p:grpSpPr>
        <p:sp>
          <p:nvSpPr>
            <p:cNvPr id="35862" name="Text Box 35"/>
            <p:cNvSpPr txBox="1">
              <a:spLocks noChangeArrowheads="1"/>
            </p:cNvSpPr>
            <p:nvPr/>
          </p:nvSpPr>
          <p:spPr bwMode="auto">
            <a:xfrm>
              <a:off x="3563880" y="2276475"/>
              <a:ext cx="2608440" cy="267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 </a:t>
              </a:r>
            </a:p>
            <a:p>
              <a:pPr algn="l"/>
              <a:r>
                <a:rPr lang="en-US" altLang="en-US" sz="2400" dirty="0"/>
                <a:t>   M is built in </a:t>
              </a:r>
            </a:p>
            <a:p>
              <a:pPr algn="l"/>
              <a:r>
                <a:rPr lang="en-US" altLang="en-US" sz="2400" dirty="0"/>
                <a:t>   Run M(I), </a:t>
              </a:r>
            </a:p>
            <a:p>
              <a:pPr algn="l"/>
              <a:r>
                <a:rPr lang="en-US" altLang="en-US" sz="2400" dirty="0"/>
                <a:t>   Print(“Hi”)</a:t>
              </a:r>
            </a:p>
            <a:p>
              <a:pPr algn="l"/>
              <a:r>
                <a:rPr lang="en-US" altLang="en-US" sz="2400" dirty="0"/>
                <a:t> }  </a:t>
              </a:r>
            </a:p>
          </p:txBody>
        </p:sp>
        <p:grpSp>
          <p:nvGrpSpPr>
            <p:cNvPr id="35863" name="Group 24"/>
            <p:cNvGrpSpPr>
              <a:grpSpLocks/>
            </p:cNvGrpSpPr>
            <p:nvPr/>
          </p:nvGrpSpPr>
          <p:grpSpPr bwMode="auto">
            <a:xfrm>
              <a:off x="5422590" y="3704029"/>
              <a:ext cx="1357999" cy="539573"/>
              <a:chOff x="5665883" y="3586239"/>
              <a:chExt cx="1357999" cy="539573"/>
            </a:xfrm>
          </p:grpSpPr>
          <p:sp>
            <p:nvSpPr>
              <p:cNvPr id="35864"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35865" name="Rectangle 30"/>
              <p:cNvSpPr>
                <a:spLocks noChangeArrowheads="1"/>
              </p:cNvSpPr>
              <p:nvPr/>
            </p:nvSpPr>
            <p:spPr bwMode="auto">
              <a:xfrm>
                <a:off x="5665883" y="3756480"/>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35856"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37"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5858"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40"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33" name="Rectangle 19"/>
          <p:cNvSpPr>
            <a:spLocks noChangeArrowheads="1"/>
          </p:cNvSpPr>
          <p:nvPr/>
        </p:nvSpPr>
        <p:spPr bwMode="auto">
          <a:xfrm>
            <a:off x="1246188" y="1154113"/>
            <a:ext cx="2803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sp>
        <p:nvSpPr>
          <p:cNvPr id="35861"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mph" presetSubtype="2" fill="hold" nodeType="clickEffect">
                                  <p:stCondLst>
                                    <p:cond delay="0"/>
                                  </p:stCondLst>
                                  <p:childTnLst>
                                    <p:animClr clrSpc="rgb" dir="cw">
                                      <p:cBhvr override="childStyle">
                                        <p:cTn id="12" dur="500" fill="hold"/>
                                        <p:tgtEl>
                                          <p:spTgt spid="37">
                                            <p:txEl>
                                              <p:pRg st="0" end="0"/>
                                            </p:txEl>
                                          </p:spTgt>
                                        </p:tgtEl>
                                        <p:attrNameLst>
                                          <p:attrName>style.color</p:attrName>
                                        </p:attrNameLst>
                                      </p:cBhvr>
                                      <p:to>
                                        <a:srgbClr val="66FF33"/>
                                      </p:to>
                                    </p:animClr>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6"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additive="base">
                                        <p:cTn id="29" dur="500" fill="hold"/>
                                        <p:tgtEl>
                                          <p:spTgt spid="40"/>
                                        </p:tgtEl>
                                        <p:attrNameLst>
                                          <p:attrName>ppt_x</p:attrName>
                                        </p:attrNameLst>
                                      </p:cBhvr>
                                      <p:tavLst>
                                        <p:tav tm="0">
                                          <p:val>
                                            <p:strVal val="0-#ppt_w/2"/>
                                          </p:val>
                                        </p:tav>
                                        <p:tav tm="100000">
                                          <p:val>
                                            <p:strVal val="#ppt_x"/>
                                          </p:val>
                                        </p:tav>
                                      </p:tavLst>
                                    </p:anim>
                                    <p:anim calcmode="lin" valueType="num">
                                      <p:cBhvr additive="base">
                                        <p:cTn id="3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3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36867" name="Rectangle 16"/>
          <p:cNvSpPr>
            <a:spLocks noChangeArrowheads="1"/>
          </p:cNvSpPr>
          <p:nvPr/>
        </p:nvSpPr>
        <p:spPr bwMode="auto">
          <a:xfrm>
            <a:off x="4248150"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sp>
        <p:nvSpPr>
          <p:cNvPr id="36868"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36869" name="Rectangle 19"/>
          <p:cNvSpPr>
            <a:spLocks noChangeArrowheads="1"/>
          </p:cNvSpPr>
          <p:nvPr/>
        </p:nvSpPr>
        <p:spPr bwMode="auto">
          <a:xfrm>
            <a:off x="-187325" y="5848350"/>
            <a:ext cx="5954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says “Hi” on every I' </a:t>
            </a:r>
            <a:endParaRPr lang="en-US" altLang="en-US" sz="2400" dirty="0">
              <a:sym typeface="Wingdings" pitchFamily="2" charset="2"/>
            </a:endParaRPr>
          </a:p>
        </p:txBody>
      </p:sp>
      <p:sp>
        <p:nvSpPr>
          <p:cNvPr id="36870" name="Rectangle 19"/>
          <p:cNvSpPr>
            <a:spLocks noChangeArrowheads="1"/>
          </p:cNvSpPr>
          <p:nvPr/>
        </p:nvSpPr>
        <p:spPr bwMode="auto">
          <a:xfrm>
            <a:off x="-200025" y="6207125"/>
            <a:ext cx="5907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no “Hi”    on every I' </a:t>
            </a:r>
            <a:endParaRPr lang="en-US" altLang="en-US" sz="2400" dirty="0">
              <a:sym typeface="Wingdings" pitchFamily="2" charset="2"/>
            </a:endParaRPr>
          </a:p>
        </p:txBody>
      </p:sp>
      <p:sp>
        <p:nvSpPr>
          <p:cNvPr id="36871"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6872"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grpSp>
        <p:nvGrpSpPr>
          <p:cNvPr id="35" name="Group 5"/>
          <p:cNvGrpSpPr>
            <a:grpSpLocks/>
          </p:cNvGrpSpPr>
          <p:nvPr/>
        </p:nvGrpSpPr>
        <p:grpSpPr bwMode="auto">
          <a:xfrm>
            <a:off x="107950" y="2808288"/>
            <a:ext cx="1447800" cy="2133600"/>
            <a:chOff x="2013" y="2206"/>
            <a:chExt cx="679" cy="1010"/>
          </a:xfrm>
        </p:grpSpPr>
        <p:sp>
          <p:nvSpPr>
            <p:cNvPr id="3687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878" name="Group 7"/>
            <p:cNvGrpSpPr>
              <a:grpSpLocks/>
            </p:cNvGrpSpPr>
            <p:nvPr/>
          </p:nvGrpSpPr>
          <p:grpSpPr bwMode="auto">
            <a:xfrm>
              <a:off x="2013" y="2206"/>
              <a:ext cx="339" cy="1010"/>
              <a:chOff x="240" y="2880"/>
              <a:chExt cx="339" cy="1010"/>
            </a:xfrm>
          </p:grpSpPr>
          <p:sp>
            <p:nvSpPr>
              <p:cNvPr id="3687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688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688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688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3689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3689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5" name="AutoShape 38"/>
          <p:cNvSpPr>
            <a:spLocks noChangeArrowheads="1"/>
          </p:cNvSpPr>
          <p:nvPr/>
        </p:nvSpPr>
        <p:spPr bwMode="auto">
          <a:xfrm>
            <a:off x="1042988" y="1727200"/>
            <a:ext cx="5502275" cy="3214688"/>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r>
              <a:rPr lang="en-US" altLang="en-US" sz="2400">
                <a:latin typeface="Times New Roman" pitchFamily="18" charset="0"/>
              </a:rPr>
              <a:t>I have a working algorithm for the halting problem.</a:t>
            </a:r>
          </a:p>
        </p:txBody>
      </p:sp>
      <p:sp>
        <p:nvSpPr>
          <p:cNvPr id="7" name="Rectangle 6"/>
          <p:cNvSpPr>
            <a:spLocks noChangeArrowheads="1"/>
          </p:cNvSpPr>
          <p:nvPr/>
        </p:nvSpPr>
        <p:spPr bwMode="auto">
          <a:xfrm>
            <a:off x="1122363" y="3155950"/>
            <a:ext cx="5465762"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t>But I can’t have a working algorithm for the halting problem,</a:t>
            </a:r>
            <a:br>
              <a:rPr lang="en-US" altLang="en-US" sz="2400"/>
            </a:br>
            <a:r>
              <a:rPr lang="en-US" altLang="en-US" sz="2400"/>
              <a:t>hence I can’t have an algorithm for P</a:t>
            </a:r>
            <a:r>
              <a:rPr lang="en-US" altLang="en-US" sz="2400" baseline="-25000"/>
              <a:t>oracle</a:t>
            </a:r>
            <a:r>
              <a:rPr lang="en-US" altLang="en-US" sz="2400"/>
              <a:t>,</a:t>
            </a:r>
            <a:br>
              <a:rPr lang="en-US" altLang="en-US" sz="2400"/>
            </a:br>
            <a:endParaRPr lang="en-US" altLang="en-US" sz="2400"/>
          </a:p>
        </p:txBody>
      </p:sp>
      <p:sp>
        <p:nvSpPr>
          <p:cNvPr id="56" name="Rectangle 55"/>
          <p:cNvSpPr>
            <a:spLocks noChangeArrowheads="1"/>
          </p:cNvSpPr>
          <p:nvPr/>
        </p:nvSpPr>
        <p:spPr bwMode="auto">
          <a:xfrm>
            <a:off x="2555875" y="4406900"/>
            <a:ext cx="2732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solidFill>
                  <a:srgbClr val="92D050"/>
                </a:solidFill>
              </a:rPr>
              <a:t>Done Proof!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additive="base">
                                        <p:cTn id="1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56">
                                            <p:txEl>
                                              <p:pRg st="0" end="0"/>
                                            </p:txEl>
                                          </p:spTgt>
                                        </p:tgtEl>
                                        <p:attrNameLst>
                                          <p:attrName>style.visibility</p:attrName>
                                        </p:attrNameLst>
                                      </p:cBhvr>
                                      <p:to>
                                        <p:strVal val="visible"/>
                                      </p:to>
                                    </p:set>
                                    <p:anim calcmode="lin" valueType="num">
                                      <p:cBhvr additive="base">
                                        <p:cTn id="23"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3"/>
          <p:cNvSpPr txBox="1">
            <a:spLocks noChangeArrowheads="1"/>
          </p:cNvSpPr>
          <p:nvPr/>
        </p:nvSpPr>
        <p:spPr bwMode="auto">
          <a:xfrm>
            <a:off x="2372900" y="115888"/>
            <a:ext cx="44188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376838"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51210" name="Text Box 35"/>
          <p:cNvSpPr txBox="1">
            <a:spLocks noChangeArrowheads="1"/>
          </p:cNvSpPr>
          <p:nvPr/>
        </p:nvSpPr>
        <p:spPr bwMode="auto">
          <a:xfrm>
            <a:off x="4687888" y="1557338"/>
            <a:ext cx="11572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“M'”</a:t>
            </a:r>
          </a:p>
        </p:txBody>
      </p:sp>
      <p:sp>
        <p:nvSpPr>
          <p:cNvPr id="51211"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04031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grpSp>
        <p:nvGrpSpPr>
          <p:cNvPr id="2" name="Group 17"/>
          <p:cNvGrpSpPr>
            <a:grpSpLocks/>
          </p:cNvGrpSpPr>
          <p:nvPr/>
        </p:nvGrpSpPr>
        <p:grpSpPr bwMode="auto">
          <a:xfrm>
            <a:off x="1258888" y="1125538"/>
            <a:ext cx="2595562" cy="1385887"/>
            <a:chOff x="793" y="926"/>
            <a:chExt cx="1635" cy="873"/>
          </a:xfrm>
        </p:grpSpPr>
        <p:sp>
          <p:nvSpPr>
            <p:cNvPr id="3791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7916"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sp>
        <p:nvSpPr>
          <p:cNvPr id="51220" name="Text Box 35"/>
          <p:cNvSpPr txBox="1">
            <a:spLocks noChangeArrowheads="1"/>
          </p:cNvSpPr>
          <p:nvPr/>
        </p:nvSpPr>
        <p:spPr bwMode="auto">
          <a:xfrm>
            <a:off x="3708400" y="1931988"/>
            <a:ext cx="29622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a:t>
            </a:r>
            <a:br>
              <a:rPr lang="en-US" altLang="en-US" sz="2400" dirty="0"/>
            </a:br>
            <a:r>
              <a:rPr lang="en-US" altLang="en-US" sz="2400" dirty="0"/>
              <a:t>   M &amp; I are built in</a:t>
            </a:r>
          </a:p>
          <a:p>
            <a:pPr algn="l"/>
            <a:r>
              <a:rPr lang="en-US" altLang="en-US" sz="2400" dirty="0"/>
              <a:t>   Run M(I)</a:t>
            </a:r>
          </a:p>
          <a:p>
            <a:pPr algn="l"/>
            <a:r>
              <a:rPr lang="en-US" altLang="en-US" sz="2400" dirty="0"/>
              <a:t> }  </a:t>
            </a:r>
          </a:p>
        </p:txBody>
      </p:sp>
      <p:grpSp>
        <p:nvGrpSpPr>
          <p:cNvPr id="3" name="Group 21"/>
          <p:cNvGrpSpPr>
            <a:grpSpLocks/>
          </p:cNvGrpSpPr>
          <p:nvPr/>
        </p:nvGrpSpPr>
        <p:grpSpPr bwMode="auto">
          <a:xfrm>
            <a:off x="3968750" y="4438650"/>
            <a:ext cx="2971800" cy="519113"/>
            <a:chOff x="2500" y="3285"/>
            <a:chExt cx="1872" cy="327"/>
          </a:xfrm>
        </p:grpSpPr>
        <p:sp>
          <p:nvSpPr>
            <p:cNvPr id="3791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914"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5" name="Group 5"/>
          <p:cNvGrpSpPr>
            <a:grpSpLocks/>
          </p:cNvGrpSpPr>
          <p:nvPr/>
        </p:nvGrpSpPr>
        <p:grpSpPr bwMode="auto">
          <a:xfrm>
            <a:off x="7216775" y="2168525"/>
            <a:ext cx="1800225" cy="2882900"/>
            <a:chOff x="4194" y="1993"/>
            <a:chExt cx="1422" cy="2207"/>
          </a:xfrm>
        </p:grpSpPr>
        <p:pic>
          <p:nvPicPr>
            <p:cNvPr id="3791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791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6" name="Group 32"/>
          <p:cNvGrpSpPr>
            <a:grpSpLocks/>
          </p:cNvGrpSpPr>
          <p:nvPr/>
        </p:nvGrpSpPr>
        <p:grpSpPr bwMode="auto">
          <a:xfrm>
            <a:off x="1905000" y="2168525"/>
            <a:ext cx="1800225" cy="2903538"/>
            <a:chOff x="4194" y="1993"/>
            <a:chExt cx="1422" cy="2198"/>
          </a:xfrm>
        </p:grpSpPr>
        <p:pic>
          <p:nvPicPr>
            <p:cNvPr id="3790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791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4" name="Rectangle 18"/>
          <p:cNvSpPr>
            <a:spLocks noChangeArrowheads="1"/>
          </p:cNvSpPr>
          <p:nvPr/>
        </p:nvSpPr>
        <p:spPr bwMode="auto">
          <a:xfrm>
            <a:off x="4799013" y="5013325"/>
            <a:ext cx="41640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M halts empty string}</a:t>
            </a:r>
          </a:p>
        </p:txBody>
      </p:sp>
      <p:sp>
        <p:nvSpPr>
          <p:cNvPr id="37902"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26" name="Rectangle 20"/>
          <p:cNvSpPr>
            <a:spLocks noChangeArrowheads="1"/>
          </p:cNvSpPr>
          <p:nvPr/>
        </p:nvSpPr>
        <p:spPr bwMode="auto">
          <a:xfrm>
            <a:off x="4248150" y="506413"/>
            <a:ext cx="43739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M' halts empty string}</a:t>
            </a:r>
          </a:p>
        </p:txBody>
      </p:sp>
      <p:sp>
        <p:nvSpPr>
          <p:cNvPr id="28" name="Rectangle 19"/>
          <p:cNvSpPr>
            <a:spLocks noChangeArrowheads="1"/>
          </p:cNvSpPr>
          <p:nvPr/>
        </p:nvSpPr>
        <p:spPr bwMode="auto">
          <a:xfrm>
            <a:off x="-176213" y="5848350"/>
            <a:ext cx="5318126"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29" name="Rectangle 19"/>
          <p:cNvSpPr>
            <a:spLocks noChangeArrowheads="1"/>
          </p:cNvSpPr>
          <p:nvPr/>
        </p:nvSpPr>
        <p:spPr bwMode="auto">
          <a:xfrm>
            <a:off x="-187325" y="6207125"/>
            <a:ext cx="5330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0"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1"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26644"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ppt_x"/>
                                          </p:val>
                                        </p:tav>
                                        <p:tav tm="100000">
                                          <p:val>
                                            <p:strVal val="#ppt_x"/>
                                          </p:val>
                                        </p:tav>
                                      </p:tavLst>
                                    </p:anim>
                                    <p:anim calcmode="lin" valueType="num">
                                      <p:cBhvr additive="base">
                                        <p:cTn id="1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9" fill="hold" grpId="0" nodeType="clickEffect">
                                  <p:stCondLst>
                                    <p:cond delay="0"/>
                                  </p:stCondLst>
                                  <p:childTnLst>
                                    <p:set>
                                      <p:cBhvr>
                                        <p:cTn id="32" dur="1" fill="hold">
                                          <p:stCondLst>
                                            <p:cond delay="0"/>
                                          </p:stCondLst>
                                        </p:cTn>
                                        <p:tgtEl>
                                          <p:spTgt spid="376838"/>
                                        </p:tgtEl>
                                        <p:attrNameLst>
                                          <p:attrName>style.visibility</p:attrName>
                                        </p:attrNameLst>
                                      </p:cBhvr>
                                      <p:to>
                                        <p:strVal val="visible"/>
                                      </p:to>
                                    </p:set>
                                    <p:anim calcmode="lin" valueType="num">
                                      <p:cBhvr additive="base">
                                        <p:cTn id="33" dur="500" fill="hold"/>
                                        <p:tgtEl>
                                          <p:spTgt spid="376838"/>
                                        </p:tgtEl>
                                        <p:attrNameLst>
                                          <p:attrName>ppt_x</p:attrName>
                                        </p:attrNameLst>
                                      </p:cBhvr>
                                      <p:tavLst>
                                        <p:tav tm="0">
                                          <p:val>
                                            <p:strVal val="0-#ppt_w/2"/>
                                          </p:val>
                                        </p:tav>
                                        <p:tav tm="100000">
                                          <p:val>
                                            <p:strVal val="#ppt_x"/>
                                          </p:val>
                                        </p:tav>
                                      </p:tavLst>
                                    </p:anim>
                                    <p:anim calcmode="lin" valueType="num">
                                      <p:cBhvr additive="base">
                                        <p:cTn id="34" dur="500" fill="hold"/>
                                        <p:tgtEl>
                                          <p:spTgt spid="376838"/>
                                        </p:tgtEl>
                                        <p:attrNameLst>
                                          <p:attrName>ppt_y</p:attrName>
                                        </p:attrNameLst>
                                      </p:cBhvr>
                                      <p:tavLst>
                                        <p:tav tm="0">
                                          <p:val>
                                            <p:strVal val="0-#ppt_h/2"/>
                                          </p:val>
                                        </p:tav>
                                        <p:tav tm="100000">
                                          <p:val>
                                            <p:strVal val="#ppt_y"/>
                                          </p:val>
                                        </p:tav>
                                      </p:tavLst>
                                    </p:anim>
                                  </p:childTnLst>
                                </p:cTn>
                              </p:par>
                              <p:par>
                                <p:cTn id="35" presetID="2" presetClass="entr" presetSubtype="9" fill="hold" grpId="0" nodeType="withEffect">
                                  <p:stCondLst>
                                    <p:cond delay="0"/>
                                  </p:stCondLst>
                                  <p:childTnLst>
                                    <p:set>
                                      <p:cBhvr>
                                        <p:cTn id="36" dur="1" fill="hold">
                                          <p:stCondLst>
                                            <p:cond delay="0"/>
                                          </p:stCondLst>
                                        </p:cTn>
                                        <p:tgtEl>
                                          <p:spTgt spid="376871"/>
                                        </p:tgtEl>
                                        <p:attrNameLst>
                                          <p:attrName>style.visibility</p:attrName>
                                        </p:attrNameLst>
                                      </p:cBhvr>
                                      <p:to>
                                        <p:strVal val="visible"/>
                                      </p:to>
                                    </p:set>
                                    <p:anim calcmode="lin" valueType="num">
                                      <p:cBhvr additive="base">
                                        <p:cTn id="37" dur="500" fill="hold"/>
                                        <p:tgtEl>
                                          <p:spTgt spid="376871"/>
                                        </p:tgtEl>
                                        <p:attrNameLst>
                                          <p:attrName>ppt_x</p:attrName>
                                        </p:attrNameLst>
                                      </p:cBhvr>
                                      <p:tavLst>
                                        <p:tav tm="0">
                                          <p:val>
                                            <p:strVal val="0-#ppt_w/2"/>
                                          </p:val>
                                        </p:tav>
                                        <p:tav tm="100000">
                                          <p:val>
                                            <p:strVal val="#ppt_x"/>
                                          </p:val>
                                        </p:tav>
                                      </p:tavLst>
                                    </p:anim>
                                    <p:anim calcmode="lin" valueType="num">
                                      <p:cBhvr additive="base">
                                        <p:cTn id="38"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1211"/>
                                        </p:tgtEl>
                                        <p:attrNameLst>
                                          <p:attrName>style.visibility</p:attrName>
                                        </p:attrNameLst>
                                      </p:cBhvr>
                                      <p:to>
                                        <p:strVal val="visible"/>
                                      </p:to>
                                    </p:set>
                                    <p:anim calcmode="lin" valueType="num">
                                      <p:cBhvr additive="base">
                                        <p:cTn id="43" dur="500" fill="hold"/>
                                        <p:tgtEl>
                                          <p:spTgt spid="51211"/>
                                        </p:tgtEl>
                                        <p:attrNameLst>
                                          <p:attrName>ppt_x</p:attrName>
                                        </p:attrNameLst>
                                      </p:cBhvr>
                                      <p:tavLst>
                                        <p:tav tm="0">
                                          <p:val>
                                            <p:strVal val="0-#ppt_w/2"/>
                                          </p:val>
                                        </p:tav>
                                        <p:tav tm="100000">
                                          <p:val>
                                            <p:strVal val="#ppt_x"/>
                                          </p:val>
                                        </p:tav>
                                      </p:tavLst>
                                    </p:anim>
                                    <p:anim calcmode="lin" valueType="num">
                                      <p:cBhvr additive="base">
                                        <p:cTn id="44" dur="500" fill="hold"/>
                                        <p:tgtEl>
                                          <p:spTgt spid="51211"/>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51210"/>
                                        </p:tgtEl>
                                        <p:attrNameLst>
                                          <p:attrName>style.visibility</p:attrName>
                                        </p:attrNameLst>
                                      </p:cBhvr>
                                      <p:to>
                                        <p:strVal val="visible"/>
                                      </p:to>
                                    </p:set>
                                    <p:anim calcmode="lin" valueType="num">
                                      <p:cBhvr additive="base">
                                        <p:cTn id="47" dur="500" fill="hold"/>
                                        <p:tgtEl>
                                          <p:spTgt spid="51210"/>
                                        </p:tgtEl>
                                        <p:attrNameLst>
                                          <p:attrName>ppt_x</p:attrName>
                                        </p:attrNameLst>
                                      </p:cBhvr>
                                      <p:tavLst>
                                        <p:tav tm="0">
                                          <p:val>
                                            <p:strVal val="0-#ppt_w/2"/>
                                          </p:val>
                                        </p:tav>
                                        <p:tav tm="100000">
                                          <p:val>
                                            <p:strVal val="#ppt_x"/>
                                          </p:val>
                                        </p:tav>
                                      </p:tavLst>
                                    </p:anim>
                                    <p:anim calcmode="lin" valueType="num">
                                      <p:cBhvr additive="base">
                                        <p:cTn id="48" dur="500" fill="hold"/>
                                        <p:tgtEl>
                                          <p:spTgt spid="51210"/>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1220"/>
                                        </p:tgtEl>
                                        <p:attrNameLst>
                                          <p:attrName>style.visibility</p:attrName>
                                        </p:attrNameLst>
                                      </p:cBhvr>
                                      <p:to>
                                        <p:strVal val="visible"/>
                                      </p:to>
                                    </p:set>
                                    <p:anim calcmode="lin" valueType="num">
                                      <p:cBhvr additive="base">
                                        <p:cTn id="51" dur="500" fill="hold"/>
                                        <p:tgtEl>
                                          <p:spTgt spid="51220"/>
                                        </p:tgtEl>
                                        <p:attrNameLst>
                                          <p:attrName>ppt_x</p:attrName>
                                        </p:attrNameLst>
                                      </p:cBhvr>
                                      <p:tavLst>
                                        <p:tav tm="0">
                                          <p:val>
                                            <p:strVal val="0-#ppt_w/2"/>
                                          </p:val>
                                        </p:tav>
                                        <p:tav tm="100000">
                                          <p:val>
                                            <p:strVal val="#ppt_x"/>
                                          </p:val>
                                        </p:tav>
                                      </p:tavLst>
                                    </p:anim>
                                    <p:anim calcmode="lin" valueType="num">
                                      <p:cBhvr additive="base">
                                        <p:cTn id="52" dur="500" fill="hold"/>
                                        <p:tgtEl>
                                          <p:spTgt spid="51220"/>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0-#ppt_w/2"/>
                                          </p:val>
                                        </p:tav>
                                        <p:tav tm="100000">
                                          <p:val>
                                            <p:strVal val="#ppt_x"/>
                                          </p:val>
                                        </p:tav>
                                      </p:tavLst>
                                    </p:anim>
                                    <p:anim calcmode="lin" valueType="num">
                                      <p:cBhvr additive="base">
                                        <p:cTn id="5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anim calcmode="lin" valueType="num">
                                      <p:cBhvr additive="base">
                                        <p:cTn id="63" dur="500" fill="hold"/>
                                        <p:tgtEl>
                                          <p:spTgt spid="29"/>
                                        </p:tgtEl>
                                        <p:attrNameLst>
                                          <p:attrName>ppt_x</p:attrName>
                                        </p:attrNameLst>
                                      </p:cBhvr>
                                      <p:tavLst>
                                        <p:tav tm="0">
                                          <p:val>
                                            <p:strVal val="0-#ppt_w/2"/>
                                          </p:val>
                                        </p:tav>
                                        <p:tav tm="100000">
                                          <p:val>
                                            <p:strVal val="#ppt_x"/>
                                          </p:val>
                                        </p:tav>
                                      </p:tavLst>
                                    </p:anim>
                                    <p:anim calcmode="lin" valueType="num">
                                      <p:cBhvr additive="base">
                                        <p:cTn id="6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anim calcmode="lin" valueType="num">
                                      <p:cBhvr additive="base">
                                        <p:cTn id="69" dur="500" fill="hold"/>
                                        <p:tgtEl>
                                          <p:spTgt spid="3"/>
                                        </p:tgtEl>
                                        <p:attrNameLst>
                                          <p:attrName>ppt_x</p:attrName>
                                        </p:attrNameLst>
                                      </p:cBhvr>
                                      <p:tavLst>
                                        <p:tav tm="0">
                                          <p:val>
                                            <p:strVal val="1+#ppt_w/2"/>
                                          </p:val>
                                        </p:tav>
                                        <p:tav tm="100000">
                                          <p:val>
                                            <p:strVal val="#ppt_x"/>
                                          </p:val>
                                        </p:tav>
                                      </p:tavLst>
                                    </p:anim>
                                    <p:anim calcmode="lin" valueType="num">
                                      <p:cBhvr additive="base">
                                        <p:cTn id="7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6" fill="hold" nodeType="clickEffect">
                                  <p:stCondLst>
                                    <p:cond delay="0"/>
                                  </p:stCondLst>
                                  <p:childTnLst>
                                    <p:set>
                                      <p:cBhvr>
                                        <p:cTn id="74" dur="1" fill="hold">
                                          <p:stCondLst>
                                            <p:cond delay="0"/>
                                          </p:stCondLst>
                                        </p:cTn>
                                        <p:tgtEl>
                                          <p:spTgt spid="2"/>
                                        </p:tgtEl>
                                        <p:attrNameLst>
                                          <p:attrName>style.visibility</p:attrName>
                                        </p:attrNameLst>
                                      </p:cBhvr>
                                      <p:to>
                                        <p:strVal val="visible"/>
                                      </p:to>
                                    </p:set>
                                    <p:anim calcmode="lin" valueType="num">
                                      <p:cBhvr additive="base">
                                        <p:cTn id="75" dur="500" fill="hold"/>
                                        <p:tgtEl>
                                          <p:spTgt spid="2"/>
                                        </p:tgtEl>
                                        <p:attrNameLst>
                                          <p:attrName>ppt_x</p:attrName>
                                        </p:attrNameLst>
                                      </p:cBhvr>
                                      <p:tavLst>
                                        <p:tav tm="0">
                                          <p:val>
                                            <p:strVal val="1+#ppt_w/2"/>
                                          </p:val>
                                        </p:tav>
                                        <p:tav tm="100000">
                                          <p:val>
                                            <p:strVal val="#ppt_x"/>
                                          </p:val>
                                        </p:tav>
                                      </p:tavLst>
                                    </p:anim>
                                    <p:anim calcmode="lin" valueType="num">
                                      <p:cBhvr additive="base">
                                        <p:cTn id="7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6644"/>
                                        </p:tgtEl>
                                        <p:attrNameLst>
                                          <p:attrName>style.visibility</p:attrName>
                                        </p:attrNameLst>
                                      </p:cBhvr>
                                      <p:to>
                                        <p:strVal val="visible"/>
                                      </p:to>
                                    </p:set>
                                    <p:anim calcmode="lin" valueType="num">
                                      <p:cBhvr additive="base">
                                        <p:cTn id="81" dur="500" fill="hold"/>
                                        <p:tgtEl>
                                          <p:spTgt spid="26644"/>
                                        </p:tgtEl>
                                        <p:attrNameLst>
                                          <p:attrName>ppt_x</p:attrName>
                                        </p:attrNameLst>
                                      </p:cBhvr>
                                      <p:tavLst>
                                        <p:tav tm="0">
                                          <p:val>
                                            <p:strVal val="0-#ppt_w/2"/>
                                          </p:val>
                                        </p:tav>
                                        <p:tav tm="100000">
                                          <p:val>
                                            <p:strVal val="#ppt_x"/>
                                          </p:val>
                                        </p:tav>
                                      </p:tavLst>
                                    </p:anim>
                                    <p:anim calcmode="lin" valueType="num">
                                      <p:cBhvr additive="base">
                                        <p:cTn id="82" dur="500" fill="hold"/>
                                        <p:tgtEl>
                                          <p:spTgt spid="26644"/>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500" fill="hold"/>
                                        <p:tgtEl>
                                          <p:spTgt spid="30"/>
                                        </p:tgtEl>
                                        <p:attrNameLst>
                                          <p:attrName>ppt_x</p:attrName>
                                        </p:attrNameLst>
                                      </p:cBhvr>
                                      <p:tavLst>
                                        <p:tav tm="0">
                                          <p:val>
                                            <p:strVal val="0-#ppt_w/2"/>
                                          </p:val>
                                        </p:tav>
                                        <p:tav tm="100000">
                                          <p:val>
                                            <p:strVal val="#ppt_x"/>
                                          </p:val>
                                        </p:tav>
                                      </p:tavLst>
                                    </p:anim>
                                    <p:anim calcmode="lin" valueType="num">
                                      <p:cBhvr additive="base">
                                        <p:cTn id="8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31"/>
                                        </p:tgtEl>
                                        <p:attrNameLst>
                                          <p:attrName>style.visibility</p:attrName>
                                        </p:attrNameLst>
                                      </p:cBhvr>
                                      <p:to>
                                        <p:strVal val="visible"/>
                                      </p:to>
                                    </p:set>
                                    <p:anim calcmode="lin" valueType="num">
                                      <p:cBhvr additive="base">
                                        <p:cTn id="93" dur="500" fill="hold"/>
                                        <p:tgtEl>
                                          <p:spTgt spid="31"/>
                                        </p:tgtEl>
                                        <p:attrNameLst>
                                          <p:attrName>ppt_x</p:attrName>
                                        </p:attrNameLst>
                                      </p:cBhvr>
                                      <p:tavLst>
                                        <p:tav tm="0">
                                          <p:val>
                                            <p:strVal val="0-#ppt_w/2"/>
                                          </p:val>
                                        </p:tav>
                                        <p:tav tm="100000">
                                          <p:val>
                                            <p:strVal val="#ppt_x"/>
                                          </p:val>
                                        </p:tav>
                                      </p:tavLst>
                                    </p:anim>
                                    <p:anim calcmode="lin" valueType="num">
                                      <p:cBhvr additive="base">
                                        <p:cTn id="9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1210" grpId="0"/>
      <p:bldP spid="51211" grpId="0" animBg="1"/>
      <p:bldP spid="376871" grpId="0" animBg="1"/>
      <p:bldP spid="4" grpId="0" autoUpdateAnimBg="0"/>
      <p:bldP spid="51220" grpId="0"/>
      <p:bldP spid="24" grpId="0"/>
      <p:bldP spid="26" grpId="0"/>
      <p:bldP spid="28" grpId="0"/>
      <p:bldP spid="29" grpId="0"/>
      <p:bldP spid="30" grpId="0"/>
      <p:bldP spid="31" grpId="0"/>
      <p:bldP spid="2664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3"/>
          <p:cNvSpPr txBox="1">
            <a:spLocks noChangeArrowheads="1"/>
          </p:cNvSpPr>
          <p:nvPr/>
        </p:nvSpPr>
        <p:spPr bwMode="auto">
          <a:xfrm>
            <a:off x="2372900" y="115888"/>
            <a:ext cx="44188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38915"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38916" name="Text Box 35"/>
          <p:cNvSpPr txBox="1">
            <a:spLocks noChangeArrowheads="1"/>
          </p:cNvSpPr>
          <p:nvPr/>
        </p:nvSpPr>
        <p:spPr bwMode="auto">
          <a:xfrm>
            <a:off x="4687888" y="1557338"/>
            <a:ext cx="11572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“M'”</a:t>
            </a:r>
          </a:p>
        </p:txBody>
      </p:sp>
      <p:sp>
        <p:nvSpPr>
          <p:cNvPr id="38917"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8918"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1214" name="Rectangle 14"/>
          <p:cNvSpPr>
            <a:spLocks noChangeArrowheads="1"/>
          </p:cNvSpPr>
          <p:nvPr/>
        </p:nvSpPr>
        <p:spPr bwMode="auto">
          <a:xfrm>
            <a:off x="4572000" y="5084763"/>
            <a:ext cx="3581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38920"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1216" name="Rectangle 16"/>
          <p:cNvSpPr>
            <a:spLocks noChangeArrowheads="1"/>
          </p:cNvSpPr>
          <p:nvPr/>
        </p:nvSpPr>
        <p:spPr bwMode="auto">
          <a:xfrm>
            <a:off x="4248150" y="506413"/>
            <a:ext cx="36942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a:t>
            </a:r>
            <a:r>
              <a:rPr lang="en-US" altLang="en-US" sz="2400" dirty="0">
                <a:cs typeface="Times New Roman" pitchFamily="18" charset="0"/>
                <a:sym typeface="Symbol" pitchFamily="18" charset="2"/>
              </a:rPr>
              <a:t>I, M</a:t>
            </a:r>
            <a:r>
              <a:rPr lang="en-US" altLang="en-US" sz="2400" dirty="0"/>
              <a:t>'</a:t>
            </a:r>
            <a:r>
              <a:rPr lang="en-US" altLang="en-US" sz="2400" dirty="0">
                <a:cs typeface="Times New Roman" pitchFamily="18" charset="0"/>
                <a:sym typeface="Symbol" pitchFamily="18" charset="2"/>
              </a:rPr>
              <a:t> halts on I</a:t>
            </a:r>
            <a:r>
              <a:rPr lang="en-US" altLang="en-US" sz="2400" dirty="0"/>
              <a:t>}</a:t>
            </a:r>
          </a:p>
        </p:txBody>
      </p:sp>
      <p:grpSp>
        <p:nvGrpSpPr>
          <p:cNvPr id="38922" name="Group 17"/>
          <p:cNvGrpSpPr>
            <a:grpSpLocks/>
          </p:cNvGrpSpPr>
          <p:nvPr/>
        </p:nvGrpSpPr>
        <p:grpSpPr bwMode="auto">
          <a:xfrm>
            <a:off x="1258888" y="1125538"/>
            <a:ext cx="2595562" cy="1385887"/>
            <a:chOff x="793" y="926"/>
            <a:chExt cx="1635" cy="873"/>
          </a:xfrm>
        </p:grpSpPr>
        <p:sp>
          <p:nvSpPr>
            <p:cNvPr id="38939"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8940"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sp>
        <p:nvSpPr>
          <p:cNvPr id="38923" name="Text Box 35"/>
          <p:cNvSpPr txBox="1">
            <a:spLocks noChangeArrowheads="1"/>
          </p:cNvSpPr>
          <p:nvPr/>
        </p:nvSpPr>
        <p:spPr bwMode="auto">
          <a:xfrm>
            <a:off x="3708400" y="1931988"/>
            <a:ext cx="29622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Ignore input I'</a:t>
            </a:r>
            <a:br>
              <a:rPr lang="en-US" altLang="en-US" sz="2400" dirty="0"/>
            </a:br>
            <a:r>
              <a:rPr lang="en-US" altLang="en-US" sz="2400" dirty="0"/>
              <a:t>   M &amp; I are built in</a:t>
            </a:r>
          </a:p>
          <a:p>
            <a:pPr algn="l"/>
            <a:r>
              <a:rPr lang="en-US" altLang="en-US" sz="2400" dirty="0"/>
              <a:t>   Run M(I)</a:t>
            </a:r>
          </a:p>
          <a:p>
            <a:pPr algn="l"/>
            <a:r>
              <a:rPr lang="en-US" altLang="en-US" sz="2400" dirty="0"/>
              <a:t> }  </a:t>
            </a:r>
          </a:p>
        </p:txBody>
      </p:sp>
      <p:grpSp>
        <p:nvGrpSpPr>
          <p:cNvPr id="38924" name="Group 21"/>
          <p:cNvGrpSpPr>
            <a:grpSpLocks/>
          </p:cNvGrpSpPr>
          <p:nvPr/>
        </p:nvGrpSpPr>
        <p:grpSpPr bwMode="auto">
          <a:xfrm>
            <a:off x="3968750" y="4438650"/>
            <a:ext cx="2971800" cy="519113"/>
            <a:chOff x="2500" y="3285"/>
            <a:chExt cx="1872" cy="327"/>
          </a:xfrm>
        </p:grpSpPr>
        <p:sp>
          <p:nvSpPr>
            <p:cNvPr id="38937"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8938"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38925" name="Group 5"/>
          <p:cNvGrpSpPr>
            <a:grpSpLocks/>
          </p:cNvGrpSpPr>
          <p:nvPr/>
        </p:nvGrpSpPr>
        <p:grpSpPr bwMode="auto">
          <a:xfrm>
            <a:off x="7216775" y="2168525"/>
            <a:ext cx="1800225" cy="2882900"/>
            <a:chOff x="4194" y="1993"/>
            <a:chExt cx="1422" cy="2207"/>
          </a:xfrm>
        </p:grpSpPr>
        <p:pic>
          <p:nvPicPr>
            <p:cNvPr id="3893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893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38926" name="Group 32"/>
          <p:cNvGrpSpPr>
            <a:grpSpLocks/>
          </p:cNvGrpSpPr>
          <p:nvPr/>
        </p:nvGrpSpPr>
        <p:grpSpPr bwMode="auto">
          <a:xfrm>
            <a:off x="1905000" y="2168525"/>
            <a:ext cx="1800225" cy="2903538"/>
            <a:chOff x="4194" y="1993"/>
            <a:chExt cx="1422" cy="2198"/>
          </a:xfrm>
        </p:grpSpPr>
        <p:pic>
          <p:nvPicPr>
            <p:cNvPr id="3893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893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8927" name="Rectangle 19"/>
          <p:cNvSpPr>
            <a:spLocks noChangeArrowheads="1"/>
          </p:cNvSpPr>
          <p:nvPr/>
        </p:nvSpPr>
        <p:spPr bwMode="auto">
          <a:xfrm>
            <a:off x="-187325" y="5848350"/>
            <a:ext cx="5318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8928" name="Rectangle 19"/>
          <p:cNvSpPr>
            <a:spLocks noChangeArrowheads="1"/>
          </p:cNvSpPr>
          <p:nvPr/>
        </p:nvSpPr>
        <p:spPr bwMode="auto">
          <a:xfrm>
            <a:off x="-187325" y="6207125"/>
            <a:ext cx="5330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8929" name="Text Box 6"/>
          <p:cNvSpPr txBox="1">
            <a:spLocks noChangeArrowheads="1"/>
          </p:cNvSpPr>
          <p:nvPr/>
        </p:nvSpPr>
        <p:spPr bwMode="auto">
          <a:xfrm>
            <a:off x="1116013" y="504031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9"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0"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38932"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1216"/>
                                        </p:tgtEl>
                                        <p:attrNameLst>
                                          <p:attrName>style.visibility</p:attrName>
                                        </p:attrNameLst>
                                      </p:cBhvr>
                                      <p:to>
                                        <p:strVal val="visible"/>
                                      </p:to>
                                    </p:set>
                                    <p:anim calcmode="lin" valueType="num">
                                      <p:cBhvr additive="base">
                                        <p:cTn id="7" dur="500" fill="hold"/>
                                        <p:tgtEl>
                                          <p:spTgt spid="51216"/>
                                        </p:tgtEl>
                                        <p:attrNameLst>
                                          <p:attrName>ppt_x</p:attrName>
                                        </p:attrNameLst>
                                      </p:cBhvr>
                                      <p:tavLst>
                                        <p:tav tm="0">
                                          <p:val>
                                            <p:strVal val="1+#ppt_w/2"/>
                                          </p:val>
                                        </p:tav>
                                        <p:tav tm="100000">
                                          <p:val>
                                            <p:strVal val="#ppt_x"/>
                                          </p:val>
                                        </p:tav>
                                      </p:tavLst>
                                    </p:anim>
                                    <p:anim calcmode="lin" valueType="num">
                                      <p:cBhvr additive="base">
                                        <p:cTn id="8" dur="500" fill="hold"/>
                                        <p:tgtEl>
                                          <p:spTgt spid="5121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1214"/>
                                        </p:tgtEl>
                                        <p:attrNameLst>
                                          <p:attrName>style.visibility</p:attrName>
                                        </p:attrNameLst>
                                      </p:cBhvr>
                                      <p:to>
                                        <p:strVal val="visible"/>
                                      </p:to>
                                    </p:set>
                                    <p:anim calcmode="lin" valueType="num">
                                      <p:cBhvr additive="base">
                                        <p:cTn id="11" dur="500" fill="hold"/>
                                        <p:tgtEl>
                                          <p:spTgt spid="51214"/>
                                        </p:tgtEl>
                                        <p:attrNameLst>
                                          <p:attrName>ppt_x</p:attrName>
                                        </p:attrNameLst>
                                      </p:cBhvr>
                                      <p:tavLst>
                                        <p:tav tm="0">
                                          <p:val>
                                            <p:strVal val="1+#ppt_w/2"/>
                                          </p:val>
                                        </p:tav>
                                        <p:tav tm="100000">
                                          <p:val>
                                            <p:strVal val="#ppt_x"/>
                                          </p:val>
                                        </p:tav>
                                      </p:tavLst>
                                    </p:anim>
                                    <p:anim calcmode="lin" valueType="num">
                                      <p:cBhvr additive="base">
                                        <p:cTn id="12" dur="500" fill="hold"/>
                                        <p:tgtEl>
                                          <p:spTgt spid="51214"/>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0-#ppt_w/2"/>
                                          </p:val>
                                        </p:tav>
                                        <p:tav tm="100000">
                                          <p:val>
                                            <p:strVal val="#ppt_x"/>
                                          </p:val>
                                        </p:tav>
                                      </p:tavLst>
                                    </p:anim>
                                    <p:anim calcmode="lin" valueType="num">
                                      <p:cBhvr additive="base">
                                        <p:cTn id="1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0-#ppt_w/2"/>
                                          </p:val>
                                        </p:tav>
                                        <p:tav tm="100000">
                                          <p:val>
                                            <p:strVal val="#ppt_x"/>
                                          </p:val>
                                        </p:tav>
                                      </p:tavLst>
                                    </p:anim>
                                    <p:anim calcmode="lin" valueType="num">
                                      <p:cBhvr additive="base">
                                        <p:cTn id="24"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4" grpId="0"/>
      <p:bldP spid="51216" grpId="0"/>
      <p:bldP spid="29" grpId="0"/>
      <p:bldP spid="3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39939"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39940" name="Text Box 35"/>
          <p:cNvSpPr txBox="1">
            <a:spLocks noChangeArrowheads="1"/>
          </p:cNvSpPr>
          <p:nvPr/>
        </p:nvSpPr>
        <p:spPr bwMode="auto">
          <a:xfrm>
            <a:off x="4687888" y="1557338"/>
            <a:ext cx="11572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“M'”</a:t>
            </a:r>
          </a:p>
        </p:txBody>
      </p:sp>
      <p:sp>
        <p:nvSpPr>
          <p:cNvPr id="39941"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9942"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3262" name="Rectangle 14"/>
          <p:cNvSpPr>
            <a:spLocks noChangeArrowheads="1"/>
          </p:cNvSpPr>
          <p:nvPr/>
        </p:nvSpPr>
        <p:spPr bwMode="auto">
          <a:xfrm>
            <a:off x="4559300" y="5084763"/>
            <a:ext cx="3530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a:t>
            </a:r>
            <a:r>
              <a:rPr lang="en-US" altLang="en-US" sz="2400">
                <a:cs typeface="Times New Roman" pitchFamily="18" charset="0"/>
                <a:sym typeface="Symbol" pitchFamily="18" charset="2"/>
              </a:rPr>
              <a:t>I, M halts on I</a:t>
            </a:r>
            <a:r>
              <a:rPr lang="en-US" altLang="en-US" sz="2400"/>
              <a:t>}</a:t>
            </a:r>
          </a:p>
        </p:txBody>
      </p:sp>
      <p:sp>
        <p:nvSpPr>
          <p:cNvPr id="39944"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3264" name="Rectangle 16"/>
          <p:cNvSpPr>
            <a:spLocks noChangeArrowheads="1"/>
          </p:cNvSpPr>
          <p:nvPr/>
        </p:nvSpPr>
        <p:spPr bwMode="auto">
          <a:xfrm>
            <a:off x="4248150" y="506413"/>
            <a:ext cx="36429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a:t>
            </a:r>
            <a:r>
              <a:rPr lang="en-US" altLang="en-US" sz="2400" dirty="0">
                <a:cs typeface="Times New Roman" pitchFamily="18" charset="0"/>
                <a:sym typeface="Symbol" pitchFamily="18" charset="2"/>
              </a:rPr>
              <a:t>I, M</a:t>
            </a:r>
            <a:r>
              <a:rPr lang="en-US" altLang="en-US" sz="2400" dirty="0"/>
              <a:t>'</a:t>
            </a:r>
            <a:r>
              <a:rPr lang="en-US" altLang="en-US" sz="2400" dirty="0">
                <a:cs typeface="Times New Roman" pitchFamily="18" charset="0"/>
                <a:sym typeface="Symbol" pitchFamily="18" charset="2"/>
              </a:rPr>
              <a:t> halts on I</a:t>
            </a:r>
            <a:r>
              <a:rPr lang="en-US" altLang="en-US" sz="2400" dirty="0"/>
              <a:t>}</a:t>
            </a:r>
          </a:p>
        </p:txBody>
      </p:sp>
      <p:grpSp>
        <p:nvGrpSpPr>
          <p:cNvPr id="39946" name="Group 17"/>
          <p:cNvGrpSpPr>
            <a:grpSpLocks/>
          </p:cNvGrpSpPr>
          <p:nvPr/>
        </p:nvGrpSpPr>
        <p:grpSpPr bwMode="auto">
          <a:xfrm>
            <a:off x="1258888" y="1125538"/>
            <a:ext cx="2595562" cy="1385887"/>
            <a:chOff x="793" y="926"/>
            <a:chExt cx="1635" cy="873"/>
          </a:xfrm>
        </p:grpSpPr>
        <p:sp>
          <p:nvSpPr>
            <p:cNvPr id="39963"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9964"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sp>
        <p:nvSpPr>
          <p:cNvPr id="39947" name="Text Box 35"/>
          <p:cNvSpPr txBox="1">
            <a:spLocks noChangeArrowheads="1"/>
          </p:cNvSpPr>
          <p:nvPr/>
        </p:nvSpPr>
        <p:spPr bwMode="auto">
          <a:xfrm>
            <a:off x="3708400" y="1931988"/>
            <a:ext cx="29622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Ignore input I'</a:t>
            </a:r>
            <a:br>
              <a:rPr lang="en-US" altLang="en-US" sz="2400"/>
            </a:br>
            <a:r>
              <a:rPr lang="en-US" altLang="en-US" sz="2400"/>
              <a:t>   M &amp; I are built in</a:t>
            </a:r>
          </a:p>
          <a:p>
            <a:pPr algn="l"/>
            <a:r>
              <a:rPr lang="en-US" altLang="en-US" sz="2400"/>
              <a:t>   Run M(I)</a:t>
            </a:r>
          </a:p>
          <a:p>
            <a:pPr algn="l"/>
            <a:r>
              <a:rPr lang="en-US" altLang="en-US" sz="2400"/>
              <a:t> }  </a:t>
            </a:r>
          </a:p>
        </p:txBody>
      </p:sp>
      <p:grpSp>
        <p:nvGrpSpPr>
          <p:cNvPr id="39948" name="Group 21"/>
          <p:cNvGrpSpPr>
            <a:grpSpLocks/>
          </p:cNvGrpSpPr>
          <p:nvPr/>
        </p:nvGrpSpPr>
        <p:grpSpPr bwMode="auto">
          <a:xfrm>
            <a:off x="3968750" y="4438650"/>
            <a:ext cx="2971800" cy="519113"/>
            <a:chOff x="2500" y="3285"/>
            <a:chExt cx="1872" cy="327"/>
          </a:xfrm>
        </p:grpSpPr>
        <p:sp>
          <p:nvSpPr>
            <p:cNvPr id="39961"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9962"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39949" name="Group 5"/>
          <p:cNvGrpSpPr>
            <a:grpSpLocks/>
          </p:cNvGrpSpPr>
          <p:nvPr/>
        </p:nvGrpSpPr>
        <p:grpSpPr bwMode="auto">
          <a:xfrm>
            <a:off x="7216775" y="2168525"/>
            <a:ext cx="1800225" cy="2882900"/>
            <a:chOff x="4194" y="1993"/>
            <a:chExt cx="1422" cy="2207"/>
          </a:xfrm>
        </p:grpSpPr>
        <p:pic>
          <p:nvPicPr>
            <p:cNvPr id="3995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96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39950" name="Group 32"/>
          <p:cNvGrpSpPr>
            <a:grpSpLocks/>
          </p:cNvGrpSpPr>
          <p:nvPr/>
        </p:nvGrpSpPr>
        <p:grpSpPr bwMode="auto">
          <a:xfrm>
            <a:off x="1905000" y="2168525"/>
            <a:ext cx="1800225" cy="2903538"/>
            <a:chOff x="4194" y="1993"/>
            <a:chExt cx="1422" cy="2198"/>
          </a:xfrm>
        </p:grpSpPr>
        <p:pic>
          <p:nvPicPr>
            <p:cNvPr id="3995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95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9951" name="Rectangle 19"/>
          <p:cNvSpPr>
            <a:spLocks noChangeArrowheads="1"/>
          </p:cNvSpPr>
          <p:nvPr/>
        </p:nvSpPr>
        <p:spPr bwMode="auto">
          <a:xfrm>
            <a:off x="-187325" y="5848350"/>
            <a:ext cx="5318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9952" name="Rectangle 19"/>
          <p:cNvSpPr>
            <a:spLocks noChangeArrowheads="1"/>
          </p:cNvSpPr>
          <p:nvPr/>
        </p:nvSpPr>
        <p:spPr bwMode="auto">
          <a:xfrm>
            <a:off x="-187325" y="6207125"/>
            <a:ext cx="5330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9953" name="Text Box 6"/>
          <p:cNvSpPr txBox="1">
            <a:spLocks noChangeArrowheads="1"/>
          </p:cNvSpPr>
          <p:nvPr/>
        </p:nvSpPr>
        <p:spPr bwMode="auto">
          <a:xfrm>
            <a:off x="1116013" y="504031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9"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0"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39956"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3264"/>
                                        </p:tgtEl>
                                        <p:attrNameLst>
                                          <p:attrName>style.visibility</p:attrName>
                                        </p:attrNameLst>
                                      </p:cBhvr>
                                      <p:to>
                                        <p:strVal val="visible"/>
                                      </p:to>
                                    </p:set>
                                    <p:anim calcmode="lin" valueType="num">
                                      <p:cBhvr additive="base">
                                        <p:cTn id="7" dur="500" fill="hold"/>
                                        <p:tgtEl>
                                          <p:spTgt spid="53264"/>
                                        </p:tgtEl>
                                        <p:attrNameLst>
                                          <p:attrName>ppt_x</p:attrName>
                                        </p:attrNameLst>
                                      </p:cBhvr>
                                      <p:tavLst>
                                        <p:tav tm="0">
                                          <p:val>
                                            <p:strVal val="1+#ppt_w/2"/>
                                          </p:val>
                                        </p:tav>
                                        <p:tav tm="100000">
                                          <p:val>
                                            <p:strVal val="#ppt_x"/>
                                          </p:val>
                                        </p:tav>
                                      </p:tavLst>
                                    </p:anim>
                                    <p:anim calcmode="lin" valueType="num">
                                      <p:cBhvr additive="base">
                                        <p:cTn id="8" dur="500" fill="hold"/>
                                        <p:tgtEl>
                                          <p:spTgt spid="5326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3262"/>
                                        </p:tgtEl>
                                        <p:attrNameLst>
                                          <p:attrName>style.visibility</p:attrName>
                                        </p:attrNameLst>
                                      </p:cBhvr>
                                      <p:to>
                                        <p:strVal val="visible"/>
                                      </p:to>
                                    </p:set>
                                    <p:anim calcmode="lin" valueType="num">
                                      <p:cBhvr additive="base">
                                        <p:cTn id="11" dur="500" fill="hold"/>
                                        <p:tgtEl>
                                          <p:spTgt spid="53262"/>
                                        </p:tgtEl>
                                        <p:attrNameLst>
                                          <p:attrName>ppt_x</p:attrName>
                                        </p:attrNameLst>
                                      </p:cBhvr>
                                      <p:tavLst>
                                        <p:tav tm="0">
                                          <p:val>
                                            <p:strVal val="1+#ppt_w/2"/>
                                          </p:val>
                                        </p:tav>
                                        <p:tav tm="100000">
                                          <p:val>
                                            <p:strVal val="#ppt_x"/>
                                          </p:val>
                                        </p:tav>
                                      </p:tavLst>
                                    </p:anim>
                                    <p:anim calcmode="lin" valueType="num">
                                      <p:cBhvr additive="base">
                                        <p:cTn id="12" dur="500" fill="hold"/>
                                        <p:tgtEl>
                                          <p:spTgt spid="5326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0-#ppt_w/2"/>
                                          </p:val>
                                        </p:tav>
                                        <p:tav tm="100000">
                                          <p:val>
                                            <p:strVal val="#ppt_x"/>
                                          </p:val>
                                        </p:tav>
                                      </p:tavLst>
                                    </p:anim>
                                    <p:anim calcmode="lin" valueType="num">
                                      <p:cBhvr additive="base">
                                        <p:cTn id="1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0-#ppt_w/2"/>
                                          </p:val>
                                        </p:tav>
                                        <p:tav tm="100000">
                                          <p:val>
                                            <p:strVal val="#ppt_x"/>
                                          </p:val>
                                        </p:tav>
                                      </p:tavLst>
                                    </p:anim>
                                    <p:anim calcmode="lin" valueType="num">
                                      <p:cBhvr additive="base">
                                        <p:cTn id="24"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62" grpId="0"/>
      <p:bldP spid="53264" grpId="0"/>
      <p:bldP spid="29" grpId="0"/>
      <p:bldP spid="3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3"/>
          <p:cNvSpPr txBox="1">
            <a:spLocks noChangeArrowheads="1"/>
          </p:cNvSpPr>
          <p:nvPr/>
        </p:nvSpPr>
        <p:spPr bwMode="auto">
          <a:xfrm>
            <a:off x="2372900" y="115888"/>
            <a:ext cx="4418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Simple Similar Reductions</a:t>
            </a:r>
          </a:p>
        </p:txBody>
      </p:sp>
      <p:sp>
        <p:nvSpPr>
          <p:cNvPr id="40963"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40964"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40965"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0966"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40967" name="Group 17"/>
          <p:cNvGrpSpPr>
            <a:grpSpLocks/>
          </p:cNvGrpSpPr>
          <p:nvPr/>
        </p:nvGrpSpPr>
        <p:grpSpPr bwMode="auto">
          <a:xfrm>
            <a:off x="1258888" y="1125538"/>
            <a:ext cx="2595562" cy="1385887"/>
            <a:chOff x="793" y="926"/>
            <a:chExt cx="1635" cy="873"/>
          </a:xfrm>
        </p:grpSpPr>
        <p:sp>
          <p:nvSpPr>
            <p:cNvPr id="40988"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0989"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sp>
        <p:nvSpPr>
          <p:cNvPr id="40968" name="Text Box 35"/>
          <p:cNvSpPr txBox="1">
            <a:spLocks noChangeArrowheads="1"/>
          </p:cNvSpPr>
          <p:nvPr/>
        </p:nvSpPr>
        <p:spPr bwMode="auto">
          <a:xfrm>
            <a:off x="3708400" y="1931988"/>
            <a:ext cx="29622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Ignore input I'</a:t>
            </a:r>
            <a:br>
              <a:rPr lang="en-US" altLang="en-US" sz="2400"/>
            </a:br>
            <a:r>
              <a:rPr lang="en-US" altLang="en-US" sz="2400"/>
              <a:t>   M &amp; I are built in</a:t>
            </a:r>
          </a:p>
          <a:p>
            <a:pPr algn="l"/>
            <a:r>
              <a:rPr lang="en-US" altLang="en-US" sz="2400"/>
              <a:t>   Run M(I)</a:t>
            </a:r>
          </a:p>
          <a:p>
            <a:pPr algn="l"/>
            <a:r>
              <a:rPr lang="en-US" altLang="en-US" sz="2400"/>
              <a:t> }  </a:t>
            </a:r>
          </a:p>
        </p:txBody>
      </p:sp>
      <p:grpSp>
        <p:nvGrpSpPr>
          <p:cNvPr id="40969" name="Group 21"/>
          <p:cNvGrpSpPr>
            <a:grpSpLocks/>
          </p:cNvGrpSpPr>
          <p:nvPr/>
        </p:nvGrpSpPr>
        <p:grpSpPr bwMode="auto">
          <a:xfrm>
            <a:off x="3968750" y="4438650"/>
            <a:ext cx="2971800" cy="519113"/>
            <a:chOff x="2500" y="3285"/>
            <a:chExt cx="1872" cy="327"/>
          </a:xfrm>
        </p:grpSpPr>
        <p:sp>
          <p:nvSpPr>
            <p:cNvPr id="40986"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40987"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40970" name="Group 5"/>
          <p:cNvGrpSpPr>
            <a:grpSpLocks/>
          </p:cNvGrpSpPr>
          <p:nvPr/>
        </p:nvGrpSpPr>
        <p:grpSpPr bwMode="auto">
          <a:xfrm>
            <a:off x="7216775" y="2168525"/>
            <a:ext cx="1800225" cy="2882900"/>
            <a:chOff x="4194" y="1993"/>
            <a:chExt cx="1422" cy="2207"/>
          </a:xfrm>
        </p:grpSpPr>
        <p:pic>
          <p:nvPicPr>
            <p:cNvPr id="40984"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985"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40971" name="Group 32"/>
          <p:cNvGrpSpPr>
            <a:grpSpLocks/>
          </p:cNvGrpSpPr>
          <p:nvPr/>
        </p:nvGrpSpPr>
        <p:grpSpPr bwMode="auto">
          <a:xfrm>
            <a:off x="1905000" y="2168525"/>
            <a:ext cx="1800225" cy="2903538"/>
            <a:chOff x="4194" y="1993"/>
            <a:chExt cx="1422" cy="2198"/>
          </a:xfrm>
        </p:grpSpPr>
        <p:pic>
          <p:nvPicPr>
            <p:cNvPr id="40982"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983"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40972" name="Rectangle 19"/>
          <p:cNvSpPr>
            <a:spLocks noChangeArrowheads="1"/>
          </p:cNvSpPr>
          <p:nvPr/>
        </p:nvSpPr>
        <p:spPr bwMode="auto">
          <a:xfrm>
            <a:off x="-187325" y="5848350"/>
            <a:ext cx="5318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40973" name="Rectangle 19"/>
          <p:cNvSpPr>
            <a:spLocks noChangeArrowheads="1"/>
          </p:cNvSpPr>
          <p:nvPr/>
        </p:nvSpPr>
        <p:spPr bwMode="auto">
          <a:xfrm>
            <a:off x="-187325" y="6207125"/>
            <a:ext cx="5330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40974" name="Text Box 6"/>
          <p:cNvSpPr txBox="1">
            <a:spLocks noChangeArrowheads="1"/>
          </p:cNvSpPr>
          <p:nvPr/>
        </p:nvSpPr>
        <p:spPr bwMode="auto">
          <a:xfrm>
            <a:off x="1116013" y="504031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9" name="Text Box 35"/>
          <p:cNvSpPr txBox="1">
            <a:spLocks noChangeArrowheads="1"/>
          </p:cNvSpPr>
          <p:nvPr/>
        </p:nvSpPr>
        <p:spPr bwMode="auto">
          <a:xfrm>
            <a:off x="4219575" y="1557338"/>
            <a:ext cx="2093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ym typeface="Symbol" pitchFamily="18" charset="2"/>
              </a:rPr>
              <a:t></a:t>
            </a:r>
            <a:r>
              <a:rPr lang="en-US" altLang="en-US" sz="2400"/>
              <a:t>“M'”,“M''”</a:t>
            </a:r>
            <a:r>
              <a:rPr lang="en-US" altLang="en-US" sz="2400">
                <a:sym typeface="Symbol" pitchFamily="18" charset="2"/>
              </a:rPr>
              <a:t></a:t>
            </a:r>
            <a:endParaRPr lang="en-US" altLang="en-US" sz="2400"/>
          </a:p>
        </p:txBody>
      </p:sp>
      <p:sp>
        <p:nvSpPr>
          <p:cNvPr id="30" name="Rectangle 14"/>
          <p:cNvSpPr>
            <a:spLocks noChangeArrowheads="1"/>
          </p:cNvSpPr>
          <p:nvPr/>
        </p:nvSpPr>
        <p:spPr bwMode="auto">
          <a:xfrm>
            <a:off x="5148263" y="5013325"/>
            <a:ext cx="4284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“M”,“M'”</a:t>
            </a:r>
            <a:r>
              <a:rPr lang="en-US" altLang="en-US" sz="2400">
                <a:sym typeface="Symbol" pitchFamily="18" charset="2"/>
              </a:rPr>
              <a:t></a:t>
            </a:r>
            <a:r>
              <a:rPr lang="en-US" altLang="en-US" sz="2400"/>
              <a:t> | </a:t>
            </a:r>
            <a:r>
              <a:rPr lang="en-US" altLang="en-US" sz="2400">
                <a:sym typeface="Symbol" pitchFamily="18" charset="2"/>
              </a:rPr>
              <a:t>I </a:t>
            </a:r>
            <a:r>
              <a:rPr lang="en-US" altLang="en-US" sz="2400"/>
              <a:t>M(I)=M'(I)}</a:t>
            </a:r>
          </a:p>
        </p:txBody>
      </p:sp>
      <p:sp>
        <p:nvSpPr>
          <p:cNvPr id="31" name="Rectangle 16"/>
          <p:cNvSpPr>
            <a:spLocks noChangeArrowheads="1"/>
          </p:cNvSpPr>
          <p:nvPr/>
        </p:nvSpPr>
        <p:spPr bwMode="auto">
          <a:xfrm>
            <a:off x="4248150" y="506413"/>
            <a:ext cx="42846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“M”,“M'”</a:t>
            </a:r>
            <a:r>
              <a:rPr lang="en-US" altLang="en-US" sz="2400" dirty="0">
                <a:sym typeface="Symbol" pitchFamily="18" charset="2"/>
              </a:rPr>
              <a:t></a:t>
            </a:r>
            <a:r>
              <a:rPr lang="en-US" altLang="en-US" sz="2400" dirty="0"/>
              <a:t> | </a:t>
            </a:r>
            <a:r>
              <a:rPr lang="en-US" altLang="en-US" sz="2400" dirty="0">
                <a:sym typeface="Symbol" pitchFamily="18" charset="2"/>
              </a:rPr>
              <a:t>I </a:t>
            </a:r>
            <a:r>
              <a:rPr lang="en-US" altLang="en-US" sz="2400" dirty="0"/>
              <a:t>M(I)=M'(I)}</a:t>
            </a:r>
          </a:p>
        </p:txBody>
      </p:sp>
      <p:sp>
        <p:nvSpPr>
          <p:cNvPr id="32" name="Rectangle 26"/>
          <p:cNvSpPr>
            <a:spLocks noChangeArrowheads="1"/>
          </p:cNvSpPr>
          <p:nvPr/>
        </p:nvSpPr>
        <p:spPr bwMode="auto">
          <a:xfrm>
            <a:off x="5940425" y="1789113"/>
            <a:ext cx="3540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and accepts</a:t>
            </a:r>
          </a:p>
        </p:txBody>
      </p:sp>
      <p:sp>
        <p:nvSpPr>
          <p:cNvPr id="33"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34"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40981"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1+#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1+#ppt_w/2"/>
                                          </p:val>
                                        </p:tav>
                                        <p:tav tm="100000">
                                          <p:val>
                                            <p:strVal val="#ppt_x"/>
                                          </p:val>
                                        </p:tav>
                                      </p:tavLst>
                                    </p:anim>
                                    <p:anim calcmode="lin" valueType="num">
                                      <p:cBhvr additive="base">
                                        <p:cTn id="16" dur="5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1+#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0-#ppt_w/2"/>
                                          </p:val>
                                        </p:tav>
                                        <p:tav tm="100000">
                                          <p:val>
                                            <p:strVal val="#ppt_x"/>
                                          </p:val>
                                        </p:tav>
                                      </p:tavLst>
                                    </p:anim>
                                    <p:anim calcmode="lin" valueType="num">
                                      <p:cBhvr additive="base">
                                        <p:cTn id="2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0-#ppt_w/2"/>
                                          </p:val>
                                        </p:tav>
                                        <p:tav tm="100000">
                                          <p:val>
                                            <p:strVal val="#ppt_x"/>
                                          </p:val>
                                        </p:tav>
                                      </p:tavLst>
                                    </p:anim>
                                    <p:anim calcmode="lin" valueType="num">
                                      <p:cBhvr additive="base">
                                        <p:cTn id="32"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5438777" y="652527"/>
            <a:ext cx="2640127" cy="904265"/>
          </a:xfrm>
          <a:prstGeom prst="wedgeRoundRectCallout">
            <a:avLst>
              <a:gd name="adj1" fmla="val -57423"/>
              <a:gd name="adj2" fmla="val 3802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2: Know what </a:t>
            </a:r>
          </a:p>
          <a:p>
            <a:pPr eaLnBrk="1" hangingPunct="1">
              <a:spcBef>
                <a:spcPts val="0"/>
              </a:spcBef>
            </a:pPr>
            <a:r>
              <a:rPr lang="en-US" altLang="en-US" sz="2400" dirty="0">
                <a:latin typeface="Times New Roman" panose="02020603050405020304" pitchFamily="18" charset="0"/>
                <a:cs typeface="Times New Roman" panose="02020603050405020304" pitchFamily="18" charset="0"/>
              </a:rPr>
              <a:t>an </a:t>
            </a:r>
            <a:r>
              <a:rPr lang="en-US" altLang="en-US" sz="2400" dirty="0" err="1">
                <a:latin typeface="Times New Roman" panose="02020603050405020304" pitchFamily="18" charset="0"/>
                <a:cs typeface="Times New Roman" panose="02020603050405020304" pitchFamily="18" charset="0"/>
              </a:rPr>
              <a:t>alg</a:t>
            </a:r>
            <a:r>
              <a:rPr lang="en-US" altLang="en-US" sz="2400" dirty="0">
                <a:latin typeface="Times New Roman" panose="02020603050405020304" pitchFamily="18" charset="0"/>
                <a:cs typeface="Times New Roman" panose="02020603050405020304" pitchFamily="18" charset="0"/>
              </a:rPr>
              <a:t> for </a:t>
            </a:r>
            <a:r>
              <a:rPr lang="en-US" altLang="en-US" sz="2400" dirty="0" err="1">
                <a:latin typeface="Times New Roman" panose="02020603050405020304"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halting</a:t>
            </a:r>
            <a:r>
              <a:rPr lang="en-US" altLang="en-US" sz="2400" dirty="0">
                <a:latin typeface="Times New Roman" panose="02020603050405020304" pitchFamily="18" charset="0"/>
                <a:cs typeface="Times New Roman" panose="02020603050405020304" pitchFamily="18" charset="0"/>
              </a:rPr>
              <a:t> is.</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38" name="Text Box 6">
            <a:extLst>
              <a:ext uri="{FF2B5EF4-FFF2-40B4-BE49-F238E27FC236}">
                <a16:creationId xmlns:a16="http://schemas.microsoft.com/office/drawing/2014/main" id="{9ADCC3D8-CE73-46FA-80A7-8D7981451184}"/>
              </a:ext>
            </a:extLst>
          </p:cNvPr>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9" name="Group 32">
            <a:extLst>
              <a:ext uri="{FF2B5EF4-FFF2-40B4-BE49-F238E27FC236}">
                <a16:creationId xmlns:a16="http://schemas.microsoft.com/office/drawing/2014/main" id="{0F73FB7E-FE83-4B56-9DAB-DCC52B430767}"/>
              </a:ext>
            </a:extLst>
          </p:cNvPr>
          <p:cNvGrpSpPr>
            <a:grpSpLocks/>
          </p:cNvGrpSpPr>
          <p:nvPr/>
        </p:nvGrpSpPr>
        <p:grpSpPr bwMode="auto">
          <a:xfrm>
            <a:off x="1905000" y="2182813"/>
            <a:ext cx="1800225" cy="2750301"/>
            <a:chOff x="4194" y="1993"/>
            <a:chExt cx="1422" cy="2082"/>
          </a:xfrm>
        </p:grpSpPr>
        <p:pic>
          <p:nvPicPr>
            <p:cNvPr id="41" name="Picture 33" descr="C:\15299\lecture14\Z313.gif">
              <a:extLst>
                <a:ext uri="{FF2B5EF4-FFF2-40B4-BE49-F238E27FC236}">
                  <a16:creationId xmlns:a16="http://schemas.microsoft.com/office/drawing/2014/main" id="{EACF4D86-EA76-4B47-BE1F-9E47EFF9255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2" name="Text Box 34">
              <a:extLst>
                <a:ext uri="{FF2B5EF4-FFF2-40B4-BE49-F238E27FC236}">
                  <a16:creationId xmlns:a16="http://schemas.microsoft.com/office/drawing/2014/main" id="{47CBBCA5-2501-4C06-8466-2CA72AF06C49}"/>
                </a:ext>
              </a:extLst>
            </p:cNvPr>
            <p:cNvSpPr txBox="1">
              <a:spLocks noChangeArrowheads="1"/>
            </p:cNvSpPr>
            <p:nvPr/>
          </p:nvSpPr>
          <p:spPr bwMode="auto">
            <a:xfrm>
              <a:off x="4194" y="3609"/>
              <a:ext cx="1422" cy="466"/>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800" dirty="0">
                  <a:solidFill>
                    <a:schemeClr val="tx2"/>
                  </a:solidFill>
                </a:rPr>
                <a:t>BUILD:</a:t>
              </a:r>
              <a:r>
                <a:rPr lang="en-US" altLang="en-US" sz="2000" dirty="0">
                  <a:solidFill>
                    <a:schemeClr val="tx2"/>
                  </a:solidFill>
                </a:rPr>
                <a:t/>
              </a:r>
              <a:br>
                <a:rPr lang="en-US" altLang="en-US" sz="2000" dirty="0">
                  <a:solidFill>
                    <a:schemeClr val="tx2"/>
                  </a:solidFill>
                </a:rPr>
              </a:br>
              <a:r>
                <a:rPr lang="en-US" altLang="en-US" sz="1600" dirty="0" err="1"/>
                <a:t>Alg</a:t>
              </a:r>
              <a:r>
                <a:rPr lang="en-US" altLang="en-US" sz="1600" dirty="0"/>
                <a:t> for </a:t>
              </a:r>
              <a:r>
                <a:rPr lang="en-US" altLang="en-US" sz="1600" dirty="0" err="1">
                  <a:cs typeface="Times New Roman" panose="02020603050405020304" pitchFamily="18" charset="0"/>
                </a:rPr>
                <a:t>P</a:t>
              </a:r>
              <a:r>
                <a:rPr lang="en-US" altLang="en-US" sz="1600" baseline="-25000" dirty="0" err="1">
                  <a:cs typeface="Times New Roman" panose="02020603050405020304" pitchFamily="18" charset="0"/>
                </a:rPr>
                <a:t>halting</a:t>
              </a:r>
              <a:endParaRPr lang="en-US" altLang="en-US" sz="2400" dirty="0"/>
            </a:p>
          </p:txBody>
        </p:sp>
      </p:grpSp>
      <p:sp>
        <p:nvSpPr>
          <p:cNvPr id="43" name="Freeform 39">
            <a:extLst>
              <a:ext uri="{FF2B5EF4-FFF2-40B4-BE49-F238E27FC236}">
                <a16:creationId xmlns:a16="http://schemas.microsoft.com/office/drawing/2014/main" id="{CEED6D22-39C7-4723-930D-D865BBA96D08}"/>
              </a:ext>
            </a:extLst>
          </p:cNvPr>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3" name="Rectangle 19">
            <a:extLst>
              <a:ext uri="{FF2B5EF4-FFF2-40B4-BE49-F238E27FC236}">
                <a16:creationId xmlns:a16="http://schemas.microsoft.com/office/drawing/2014/main" id="{67309232-F9BF-4A44-99A5-29CD7B5454F8}"/>
              </a:ext>
            </a:extLst>
          </p:cNvPr>
          <p:cNvSpPr>
            <a:spLocks noChangeArrowheads="1"/>
          </p:cNvSpPr>
          <p:nvPr/>
        </p:nvSpPr>
        <p:spPr bwMode="auto">
          <a:xfrm>
            <a:off x="1258887" y="1202165"/>
            <a:ext cx="2446337" cy="92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Yes M(I) halts</a:t>
            </a:r>
          </a:p>
          <a:p>
            <a:pPr algn="l"/>
            <a:r>
              <a:rPr lang="en-US" altLang="en-US" sz="2400" dirty="0"/>
              <a:t>No it does not</a:t>
            </a:r>
          </a:p>
        </p:txBody>
      </p:sp>
      <p:sp>
        <p:nvSpPr>
          <p:cNvPr id="55" name="Freeform 40">
            <a:extLst>
              <a:ext uri="{FF2B5EF4-FFF2-40B4-BE49-F238E27FC236}">
                <a16:creationId xmlns:a16="http://schemas.microsoft.com/office/drawing/2014/main" id="{1347B748-26D6-439C-B526-0B31E21FC723}"/>
              </a:ext>
            </a:extLst>
          </p:cNvPr>
          <p:cNvSpPr>
            <a:spLocks/>
          </p:cNvSpPr>
          <p:nvPr/>
        </p:nvSpPr>
        <p:spPr bwMode="auto">
          <a:xfrm>
            <a:off x="1372174" y="1992811"/>
            <a:ext cx="397325" cy="517029"/>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56" name="Group 29">
            <a:extLst>
              <a:ext uri="{FF2B5EF4-FFF2-40B4-BE49-F238E27FC236}">
                <a16:creationId xmlns:a16="http://schemas.microsoft.com/office/drawing/2014/main" id="{FE061F4E-6E30-44E1-AC49-8913283F4C8D}"/>
              </a:ext>
            </a:extLst>
          </p:cNvPr>
          <p:cNvGrpSpPr>
            <a:grpSpLocks/>
          </p:cNvGrpSpPr>
          <p:nvPr/>
        </p:nvGrpSpPr>
        <p:grpSpPr bwMode="auto">
          <a:xfrm>
            <a:off x="8588035" y="6290325"/>
            <a:ext cx="520469" cy="523051"/>
            <a:chOff x="2065" y="1551"/>
            <a:chExt cx="1628" cy="1988"/>
          </a:xfrm>
        </p:grpSpPr>
        <p:sp>
          <p:nvSpPr>
            <p:cNvPr id="57" name="Freeform 30">
              <a:extLst>
                <a:ext uri="{FF2B5EF4-FFF2-40B4-BE49-F238E27FC236}">
                  <a16:creationId xmlns:a16="http://schemas.microsoft.com/office/drawing/2014/main" id="{456A4448-A829-437A-B87F-27ABAD0B880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1">
              <a:extLst>
                <a:ext uri="{FF2B5EF4-FFF2-40B4-BE49-F238E27FC236}">
                  <a16:creationId xmlns:a16="http://schemas.microsoft.com/office/drawing/2014/main" id="{505326E4-8220-432F-9F12-F0BDAB5FCCB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2">
              <a:extLst>
                <a:ext uri="{FF2B5EF4-FFF2-40B4-BE49-F238E27FC236}">
                  <a16:creationId xmlns:a16="http://schemas.microsoft.com/office/drawing/2014/main" id="{F168086C-2EB0-49BC-AB7A-9633802BFC8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3">
              <a:extLst>
                <a:ext uri="{FF2B5EF4-FFF2-40B4-BE49-F238E27FC236}">
                  <a16:creationId xmlns:a16="http://schemas.microsoft.com/office/drawing/2014/main" id="{F7D6FA53-A5EE-4EF8-94D9-69BD1401A4E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4">
              <a:extLst>
                <a:ext uri="{FF2B5EF4-FFF2-40B4-BE49-F238E27FC236}">
                  <a16:creationId xmlns:a16="http://schemas.microsoft.com/office/drawing/2014/main" id="{AA625524-C757-48EC-B615-5F53CC8DE4E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5">
              <a:extLst>
                <a:ext uri="{FF2B5EF4-FFF2-40B4-BE49-F238E27FC236}">
                  <a16:creationId xmlns:a16="http://schemas.microsoft.com/office/drawing/2014/main" id="{E0A13249-BB29-48F5-A349-0799E6385D6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6">
              <a:extLst>
                <a:ext uri="{FF2B5EF4-FFF2-40B4-BE49-F238E27FC236}">
                  <a16:creationId xmlns:a16="http://schemas.microsoft.com/office/drawing/2014/main" id="{74815C44-A0E0-4C5F-9E28-926F6A50C20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7">
              <a:extLst>
                <a:ext uri="{FF2B5EF4-FFF2-40B4-BE49-F238E27FC236}">
                  <a16:creationId xmlns:a16="http://schemas.microsoft.com/office/drawing/2014/main" id="{0BFEFA11-4433-4983-8DE4-D3E36954A03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8">
              <a:extLst>
                <a:ext uri="{FF2B5EF4-FFF2-40B4-BE49-F238E27FC236}">
                  <a16:creationId xmlns:a16="http://schemas.microsoft.com/office/drawing/2014/main" id="{FD1EEE57-18BE-438C-A9CF-28EF0D8ED99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9">
              <a:extLst>
                <a:ext uri="{FF2B5EF4-FFF2-40B4-BE49-F238E27FC236}">
                  <a16:creationId xmlns:a16="http://schemas.microsoft.com/office/drawing/2014/main" id="{1C184154-EBF5-47E2-B879-B303B8A6EBF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40">
              <a:extLst>
                <a:ext uri="{FF2B5EF4-FFF2-40B4-BE49-F238E27FC236}">
                  <a16:creationId xmlns:a16="http://schemas.microsoft.com/office/drawing/2014/main" id="{A4763871-09B2-43A2-8BDD-2E71B10A5F2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1">
              <a:extLst>
                <a:ext uri="{FF2B5EF4-FFF2-40B4-BE49-F238E27FC236}">
                  <a16:creationId xmlns:a16="http://schemas.microsoft.com/office/drawing/2014/main" id="{6F83C57B-3DE2-4F32-B808-AEE9D09CCC6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2">
              <a:extLst>
                <a:ext uri="{FF2B5EF4-FFF2-40B4-BE49-F238E27FC236}">
                  <a16:creationId xmlns:a16="http://schemas.microsoft.com/office/drawing/2014/main" id="{C29D586F-6D4B-4318-962B-4BBEC0DFFD6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3">
              <a:extLst>
                <a:ext uri="{FF2B5EF4-FFF2-40B4-BE49-F238E27FC236}">
                  <a16:creationId xmlns:a16="http://schemas.microsoft.com/office/drawing/2014/main" id="{60CAE2E2-6A70-47D1-B37D-CAF280A726A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4">
              <a:extLst>
                <a:ext uri="{FF2B5EF4-FFF2-40B4-BE49-F238E27FC236}">
                  <a16:creationId xmlns:a16="http://schemas.microsoft.com/office/drawing/2014/main" id="{5AC16398-D39F-449F-ABC0-70E1C89D42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5">
              <a:extLst>
                <a:ext uri="{FF2B5EF4-FFF2-40B4-BE49-F238E27FC236}">
                  <a16:creationId xmlns:a16="http://schemas.microsoft.com/office/drawing/2014/main" id="{9A178A06-29B4-4109-89FE-BB67AE43ADF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6">
              <a:extLst>
                <a:ext uri="{FF2B5EF4-FFF2-40B4-BE49-F238E27FC236}">
                  <a16:creationId xmlns:a16="http://schemas.microsoft.com/office/drawing/2014/main" id="{C33BDB3C-E73E-45A5-A8D5-6EA42FBB697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 name="AutoShape 35">
            <a:extLst>
              <a:ext uri="{FF2B5EF4-FFF2-40B4-BE49-F238E27FC236}">
                <a16:creationId xmlns:a16="http://schemas.microsoft.com/office/drawing/2014/main" id="{559E1374-D017-4B69-9205-A4D544892BD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Tree>
    <p:extLst>
      <p:ext uri="{BB962C8B-B14F-4D97-AF65-F5344CB8AC3E}">
        <p14:creationId xmlns:p14="http://schemas.microsoft.com/office/powerpoint/2010/main" val="770112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0-#ppt_w/2"/>
                                          </p:val>
                                        </p:tav>
                                        <p:tav tm="100000">
                                          <p:val>
                                            <p:strVal val="#ppt_x"/>
                                          </p:val>
                                        </p:tav>
                                      </p:tavLst>
                                    </p:anim>
                                    <p:anim calcmode="lin" valueType="num">
                                      <p:cBhvr additive="base">
                                        <p:cTn id="20" dur="500" fill="hold"/>
                                        <p:tgtEl>
                                          <p:spTgt spid="4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9"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500" fill="hold"/>
                                        <p:tgtEl>
                                          <p:spTgt spid="38"/>
                                        </p:tgtEl>
                                        <p:attrNameLst>
                                          <p:attrName>ppt_x</p:attrName>
                                        </p:attrNameLst>
                                      </p:cBhvr>
                                      <p:tavLst>
                                        <p:tav tm="0">
                                          <p:val>
                                            <p:strVal val="0-#ppt_w/2"/>
                                          </p:val>
                                        </p:tav>
                                        <p:tav tm="100000">
                                          <p:val>
                                            <p:strVal val="#ppt_x"/>
                                          </p:val>
                                        </p:tav>
                                      </p:tavLst>
                                    </p:anim>
                                    <p:anim calcmode="lin" valueType="num">
                                      <p:cBhvr additive="base">
                                        <p:cTn id="26"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additive="base">
                                        <p:cTn id="31" dur="500" fill="hold"/>
                                        <p:tgtEl>
                                          <p:spTgt spid="55"/>
                                        </p:tgtEl>
                                        <p:attrNameLst>
                                          <p:attrName>ppt_x</p:attrName>
                                        </p:attrNameLst>
                                      </p:cBhvr>
                                      <p:tavLst>
                                        <p:tav tm="0">
                                          <p:val>
                                            <p:strVal val="1+#ppt_w/2"/>
                                          </p:val>
                                        </p:tav>
                                        <p:tav tm="100000">
                                          <p:val>
                                            <p:strVal val="#ppt_x"/>
                                          </p:val>
                                        </p:tav>
                                      </p:tavLst>
                                    </p:anim>
                                    <p:anim calcmode="lin" valueType="num">
                                      <p:cBhvr additive="base">
                                        <p:cTn id="3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1+#ppt_w/2"/>
                                          </p:val>
                                        </p:tav>
                                        <p:tav tm="100000">
                                          <p:val>
                                            <p:strVal val="#ppt_x"/>
                                          </p:val>
                                        </p:tav>
                                      </p:tavLst>
                                    </p:anim>
                                    <p:anim calcmode="lin" valueType="num">
                                      <p:cBhvr additive="base">
                                        <p:cTn id="38"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38" grpId="0" autoUpdateAnimBg="0"/>
      <p:bldP spid="43" grpId="0" animBg="1"/>
      <p:bldP spid="53" grpId="0"/>
      <p:bldP spid="5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sp>
        <p:nvSpPr>
          <p:cNvPr id="41987"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24580" name="Text Box 35"/>
          <p:cNvSpPr txBox="1">
            <a:spLocks noChangeArrowheads="1"/>
          </p:cNvSpPr>
          <p:nvPr/>
        </p:nvSpPr>
        <p:spPr bwMode="auto">
          <a:xfrm>
            <a:off x="4687888" y="1557338"/>
            <a:ext cx="11572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41989"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41990"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1991"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41992" name="Group 17"/>
          <p:cNvGrpSpPr>
            <a:grpSpLocks/>
          </p:cNvGrpSpPr>
          <p:nvPr/>
        </p:nvGrpSpPr>
        <p:grpSpPr bwMode="auto">
          <a:xfrm>
            <a:off x="1258888" y="1125538"/>
            <a:ext cx="2595562" cy="1385887"/>
            <a:chOff x="793" y="926"/>
            <a:chExt cx="1635" cy="873"/>
          </a:xfrm>
        </p:grpSpPr>
        <p:sp>
          <p:nvSpPr>
            <p:cNvPr id="42016"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2017"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grpSp>
        <p:nvGrpSpPr>
          <p:cNvPr id="41993" name="Group 21"/>
          <p:cNvGrpSpPr>
            <a:grpSpLocks/>
          </p:cNvGrpSpPr>
          <p:nvPr/>
        </p:nvGrpSpPr>
        <p:grpSpPr bwMode="auto">
          <a:xfrm>
            <a:off x="3968750" y="4438650"/>
            <a:ext cx="2971800" cy="519113"/>
            <a:chOff x="2500" y="3285"/>
            <a:chExt cx="1872" cy="327"/>
          </a:xfrm>
        </p:grpSpPr>
        <p:sp>
          <p:nvSpPr>
            <p:cNvPr id="42014"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42015"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41994" name="Group 5"/>
          <p:cNvGrpSpPr>
            <a:grpSpLocks/>
          </p:cNvGrpSpPr>
          <p:nvPr/>
        </p:nvGrpSpPr>
        <p:grpSpPr bwMode="auto">
          <a:xfrm>
            <a:off x="7216775" y="2168525"/>
            <a:ext cx="1800225" cy="2882900"/>
            <a:chOff x="4194" y="1993"/>
            <a:chExt cx="1422" cy="2207"/>
          </a:xfrm>
        </p:grpSpPr>
        <p:pic>
          <p:nvPicPr>
            <p:cNvPr id="42012"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2013"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41995" name="Group 32"/>
          <p:cNvGrpSpPr>
            <a:grpSpLocks/>
          </p:cNvGrpSpPr>
          <p:nvPr/>
        </p:nvGrpSpPr>
        <p:grpSpPr bwMode="auto">
          <a:xfrm>
            <a:off x="1905000" y="2168525"/>
            <a:ext cx="1800225" cy="2903538"/>
            <a:chOff x="4194" y="1993"/>
            <a:chExt cx="1422" cy="2198"/>
          </a:xfrm>
        </p:grpSpPr>
        <p:pic>
          <p:nvPicPr>
            <p:cNvPr id="42010"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2011"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4" name="Rectangle 14"/>
          <p:cNvSpPr>
            <a:spLocks noChangeArrowheads="1"/>
          </p:cNvSpPr>
          <p:nvPr/>
        </p:nvSpPr>
        <p:spPr bwMode="auto">
          <a:xfrm>
            <a:off x="5816600" y="4970463"/>
            <a:ext cx="3506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L(M) is regular}</a:t>
            </a:r>
          </a:p>
        </p:txBody>
      </p:sp>
      <p:sp>
        <p:nvSpPr>
          <p:cNvPr id="25"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41998" name="Text Box 6"/>
          <p:cNvSpPr txBox="1">
            <a:spLocks noChangeArrowheads="1"/>
          </p:cNvSpPr>
          <p:nvPr/>
        </p:nvSpPr>
        <p:spPr bwMode="auto">
          <a:xfrm>
            <a:off x="1116013" y="504031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41999" name="Rectangle 19"/>
          <p:cNvSpPr>
            <a:spLocks noChangeArrowheads="1"/>
          </p:cNvSpPr>
          <p:nvPr/>
        </p:nvSpPr>
        <p:spPr bwMode="auto">
          <a:xfrm>
            <a:off x="-187325" y="5848350"/>
            <a:ext cx="5318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halts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42000" name="Rectangle 19"/>
          <p:cNvSpPr>
            <a:spLocks noChangeArrowheads="1"/>
          </p:cNvSpPr>
          <p:nvPr/>
        </p:nvSpPr>
        <p:spPr bwMode="auto">
          <a:xfrm>
            <a:off x="-187325" y="6207125"/>
            <a:ext cx="5330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¬halt  </a:t>
            </a:r>
            <a:r>
              <a:rPr lang="en-US" altLang="en-US" sz="2400" dirty="0">
                <a:sym typeface="Wingdings" pitchFamily="2" charset="2"/>
              </a:rPr>
              <a:t>  M'</a:t>
            </a:r>
            <a:r>
              <a:rPr lang="en-US" altLang="en-US" sz="2400" dirty="0"/>
              <a:t>(I') ¬halt for every I'</a:t>
            </a:r>
            <a:endParaRPr lang="en-US" altLang="en-US" sz="2400" dirty="0">
              <a:sym typeface="Wingdings" pitchFamily="2" charset="2"/>
            </a:endParaRPr>
          </a:p>
        </p:txBody>
      </p:sp>
      <p:sp>
        <p:nvSpPr>
          <p:cNvPr id="34" name="Rectangle 19"/>
          <p:cNvSpPr>
            <a:spLocks noChangeArrowheads="1"/>
          </p:cNvSpPr>
          <p:nvPr/>
        </p:nvSpPr>
        <p:spPr bwMode="auto">
          <a:xfrm>
            <a:off x="6878638" y="5872163"/>
            <a:ext cx="23939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a:t>
            </a:r>
          </a:p>
        </p:txBody>
      </p:sp>
      <p:sp>
        <p:nvSpPr>
          <p:cNvPr id="35" name="Rectangle 19"/>
          <p:cNvSpPr>
            <a:spLocks noChangeArrowheads="1"/>
          </p:cNvSpPr>
          <p:nvPr/>
        </p:nvSpPr>
        <p:spPr bwMode="auto">
          <a:xfrm>
            <a:off x="6875463" y="6221413"/>
            <a:ext cx="2422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a:t>
            </a:r>
            <a:r>
              <a:rPr lang="en-US" altLang="en-US" sz="2400">
                <a:solidFill>
                  <a:srgbClr val="FF0000"/>
                </a:solidFill>
                <a:sym typeface="Wingdings" pitchFamily="2" charset="2"/>
              </a:rPr>
              <a:t>Yes!</a:t>
            </a:r>
          </a:p>
        </p:txBody>
      </p:sp>
      <p:sp>
        <p:nvSpPr>
          <p:cNvPr id="42003" name="Text Box 35"/>
          <p:cNvSpPr txBox="1">
            <a:spLocks noChangeArrowheads="1"/>
          </p:cNvSpPr>
          <p:nvPr/>
        </p:nvSpPr>
        <p:spPr bwMode="auto">
          <a:xfrm>
            <a:off x="3708400" y="1931988"/>
            <a:ext cx="29622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Ignore input I'</a:t>
            </a:r>
            <a:br>
              <a:rPr lang="en-US" altLang="en-US" sz="2400"/>
            </a:br>
            <a:r>
              <a:rPr lang="en-US" altLang="en-US" sz="2400"/>
              <a:t>   M &amp; I are built in</a:t>
            </a:r>
          </a:p>
          <a:p>
            <a:pPr algn="l"/>
            <a:r>
              <a:rPr lang="en-US" altLang="en-US" sz="2400"/>
              <a:t>   Run M(I)</a:t>
            </a:r>
          </a:p>
          <a:p>
            <a:pPr algn="l"/>
            <a:r>
              <a:rPr lang="en-US" altLang="en-US" sz="2400"/>
              <a:t> }  </a:t>
            </a:r>
          </a:p>
        </p:txBody>
      </p:sp>
      <p:sp>
        <p:nvSpPr>
          <p:cNvPr id="37" name="Rectangle 19"/>
          <p:cNvSpPr>
            <a:spLocks noChangeArrowheads="1"/>
          </p:cNvSpPr>
          <p:nvPr/>
        </p:nvSpPr>
        <p:spPr bwMode="auto">
          <a:xfrm>
            <a:off x="4721225" y="5845175"/>
            <a:ext cx="2744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L(M') = {0,1}</a:t>
            </a:r>
            <a:r>
              <a:rPr lang="en-US" altLang="en-US" sz="2400" baseline="30000">
                <a:sym typeface="Wingdings" pitchFamily="2" charset="2"/>
              </a:rPr>
              <a:t>*</a:t>
            </a:r>
          </a:p>
        </p:txBody>
      </p:sp>
      <p:sp>
        <p:nvSpPr>
          <p:cNvPr id="38" name="Rectangle 19"/>
          <p:cNvSpPr>
            <a:spLocks noChangeArrowheads="1"/>
          </p:cNvSpPr>
          <p:nvPr/>
        </p:nvSpPr>
        <p:spPr bwMode="auto">
          <a:xfrm>
            <a:off x="4718050" y="6194425"/>
            <a:ext cx="2489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L(M') =    {}</a:t>
            </a:r>
            <a:endParaRPr lang="en-US" altLang="en-US" sz="2400" baseline="30000">
              <a:sym typeface="Wingdings" pitchFamily="2" charset="2"/>
            </a:endParaRPr>
          </a:p>
        </p:txBody>
      </p:sp>
      <p:grpSp>
        <p:nvGrpSpPr>
          <p:cNvPr id="39" name="Group 30"/>
          <p:cNvGrpSpPr>
            <a:grpSpLocks/>
          </p:cNvGrpSpPr>
          <p:nvPr/>
        </p:nvGrpSpPr>
        <p:grpSpPr bwMode="auto">
          <a:xfrm>
            <a:off x="3968750" y="1541463"/>
            <a:ext cx="2339975" cy="2535237"/>
            <a:chOff x="3968751" y="1901824"/>
            <a:chExt cx="2339826" cy="2535288"/>
          </a:xfrm>
        </p:grpSpPr>
        <p:cxnSp>
          <p:nvCxnSpPr>
            <p:cNvPr id="42008" name="Straight Connector 26"/>
            <p:cNvCxnSpPr>
              <a:cxnSpLocks noChangeShapeType="1"/>
            </p:cNvCxnSpPr>
            <p:nvPr/>
          </p:nvCxnSpPr>
          <p:spPr bwMode="auto">
            <a:xfrm rot="5400000" flipH="1" flipV="1">
              <a:off x="3794820" y="2075756"/>
              <a:ext cx="2535287" cy="2187426"/>
            </a:xfrm>
            <a:prstGeom prst="line">
              <a:avLst/>
            </a:prstGeom>
            <a:noFill/>
            <a:ln w="12700"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cxnSp>
          <p:nvCxnSpPr>
            <p:cNvPr id="42009" name="Straight Connector 29"/>
            <p:cNvCxnSpPr>
              <a:cxnSpLocks noChangeShapeType="1"/>
            </p:cNvCxnSpPr>
            <p:nvPr/>
          </p:nvCxnSpPr>
          <p:spPr bwMode="auto">
            <a:xfrm rot="16200000" flipV="1">
              <a:off x="3947220" y="2075755"/>
              <a:ext cx="2535287" cy="2187426"/>
            </a:xfrm>
            <a:prstGeom prst="line">
              <a:avLst/>
            </a:prstGeom>
            <a:noFill/>
            <a:ln w="12700"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sp>
        <p:nvSpPr>
          <p:cNvPr id="42007"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986"/>
                                        </p:tgtEl>
                                        <p:attrNameLst>
                                          <p:attrName>style.visibility</p:attrName>
                                        </p:attrNameLst>
                                      </p:cBhvr>
                                      <p:to>
                                        <p:strVal val="visible"/>
                                      </p:to>
                                    </p:set>
                                    <p:anim calcmode="lin" valueType="num">
                                      <p:cBhvr additive="base">
                                        <p:cTn id="7" dur="500" fill="hold"/>
                                        <p:tgtEl>
                                          <p:spTgt spid="41986"/>
                                        </p:tgtEl>
                                        <p:attrNameLst>
                                          <p:attrName>ppt_x</p:attrName>
                                        </p:attrNameLst>
                                      </p:cBhvr>
                                      <p:tavLst>
                                        <p:tav tm="0">
                                          <p:val>
                                            <p:strVal val="#ppt_x"/>
                                          </p:val>
                                        </p:tav>
                                        <p:tav tm="100000">
                                          <p:val>
                                            <p:strVal val="#ppt_x"/>
                                          </p:val>
                                        </p:tav>
                                      </p:tavLst>
                                    </p:anim>
                                    <p:anim calcmode="lin" valueType="num">
                                      <p:cBhvr additive="base">
                                        <p:cTn id="8" dur="500" fill="hold"/>
                                        <p:tgtEl>
                                          <p:spTgt spid="4198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1+#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1+#ppt_w/2"/>
                                          </p:val>
                                        </p:tav>
                                        <p:tav tm="100000">
                                          <p:val>
                                            <p:strVal val="#ppt_x"/>
                                          </p:val>
                                        </p:tav>
                                      </p:tavLst>
                                    </p:anim>
                                    <p:anim calcmode="lin" valueType="num">
                                      <p:cBhvr additive="base">
                                        <p:cTn id="18" dur="500" fill="hold"/>
                                        <p:tgtEl>
                                          <p:spTgt spid="24"/>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24580"/>
                                        </p:tgtEl>
                                        <p:attrNameLst>
                                          <p:attrName>style.visibility</p:attrName>
                                        </p:attrNameLst>
                                      </p:cBhvr>
                                      <p:to>
                                        <p:strVal val="visible"/>
                                      </p:to>
                                    </p:set>
                                    <p:anim calcmode="lin" valueType="num">
                                      <p:cBhvr additive="base">
                                        <p:cTn id="21" dur="500" fill="hold"/>
                                        <p:tgtEl>
                                          <p:spTgt spid="24580"/>
                                        </p:tgtEl>
                                        <p:attrNameLst>
                                          <p:attrName>ppt_x</p:attrName>
                                        </p:attrNameLst>
                                      </p:cBhvr>
                                      <p:tavLst>
                                        <p:tav tm="0">
                                          <p:val>
                                            <p:strVal val="1+#ppt_w/2"/>
                                          </p:val>
                                        </p:tav>
                                        <p:tav tm="100000">
                                          <p:val>
                                            <p:strVal val="#ppt_x"/>
                                          </p:val>
                                        </p:tav>
                                      </p:tavLst>
                                    </p:anim>
                                    <p:anim calcmode="lin" valueType="num">
                                      <p:cBhvr additive="base">
                                        <p:cTn id="22" dur="500" fill="hold"/>
                                        <p:tgtEl>
                                          <p:spTgt spid="2458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500" fill="hold"/>
                                        <p:tgtEl>
                                          <p:spTgt spid="37"/>
                                        </p:tgtEl>
                                        <p:attrNameLst>
                                          <p:attrName>ppt_x</p:attrName>
                                        </p:attrNameLst>
                                      </p:cBhvr>
                                      <p:tavLst>
                                        <p:tav tm="0">
                                          <p:val>
                                            <p:strVal val="0-#ppt_w/2"/>
                                          </p:val>
                                        </p:tav>
                                        <p:tav tm="100000">
                                          <p:val>
                                            <p:strVal val="#ppt_x"/>
                                          </p:val>
                                        </p:tav>
                                      </p:tavLst>
                                    </p:anim>
                                    <p:anim calcmode="lin" valueType="num">
                                      <p:cBhvr additive="base">
                                        <p:cTn id="2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0-#ppt_w/2"/>
                                          </p:val>
                                        </p:tav>
                                        <p:tav tm="100000">
                                          <p:val>
                                            <p:strVal val="#ppt_x"/>
                                          </p:val>
                                        </p:tav>
                                      </p:tavLst>
                                    </p:anim>
                                    <p:anim calcmode="lin" valueType="num">
                                      <p:cBhvr additive="base">
                                        <p:cTn id="3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 calcmode="lin" valueType="num">
                                      <p:cBhvr additive="base">
                                        <p:cTn id="39" dur="500" fill="hold"/>
                                        <p:tgtEl>
                                          <p:spTgt spid="38"/>
                                        </p:tgtEl>
                                        <p:attrNameLst>
                                          <p:attrName>ppt_x</p:attrName>
                                        </p:attrNameLst>
                                      </p:cBhvr>
                                      <p:tavLst>
                                        <p:tav tm="0">
                                          <p:val>
                                            <p:strVal val="0-#ppt_w/2"/>
                                          </p:val>
                                        </p:tav>
                                        <p:tav tm="100000">
                                          <p:val>
                                            <p:strVal val="#ppt_x"/>
                                          </p:val>
                                        </p:tav>
                                      </p:tavLst>
                                    </p:anim>
                                    <p:anim calcmode="lin" valueType="num">
                                      <p:cBhvr additive="base">
                                        <p:cTn id="40"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0-#ppt_w/2"/>
                                          </p:val>
                                        </p:tav>
                                        <p:tav tm="100000">
                                          <p:val>
                                            <p:strVal val="#ppt_x"/>
                                          </p:val>
                                        </p:tav>
                                      </p:tavLst>
                                    </p:anim>
                                    <p:anim calcmode="lin" valueType="num">
                                      <p:cBhvr additive="base">
                                        <p:cTn id="4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additive="base">
                                        <p:cTn id="51" dur="500" fill="hold"/>
                                        <p:tgtEl>
                                          <p:spTgt spid="39"/>
                                        </p:tgtEl>
                                        <p:attrNameLst>
                                          <p:attrName>ppt_x</p:attrName>
                                        </p:attrNameLst>
                                      </p:cBhvr>
                                      <p:tavLst>
                                        <p:tav tm="0">
                                          <p:val>
                                            <p:strVal val="#ppt_x"/>
                                          </p:val>
                                        </p:tav>
                                        <p:tav tm="100000">
                                          <p:val>
                                            <p:strVal val="#ppt_x"/>
                                          </p:val>
                                        </p:tav>
                                      </p:tavLst>
                                    </p:anim>
                                    <p:anim calcmode="lin" valueType="num">
                                      <p:cBhvr additive="base">
                                        <p:cTn id="52"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p:bldP spid="24580" grpId="0"/>
      <p:bldP spid="24" grpId="0"/>
      <p:bldP spid="25" grpId="0"/>
      <p:bldP spid="34" grpId="0"/>
      <p:bldP spid="35" grpId="0"/>
      <p:bldP spid="37" grpId="0"/>
      <p:bldP spid="3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3011" name="Group 5"/>
          <p:cNvGrpSpPr>
            <a:grpSpLocks/>
          </p:cNvGrpSpPr>
          <p:nvPr/>
        </p:nvGrpSpPr>
        <p:grpSpPr bwMode="auto">
          <a:xfrm>
            <a:off x="107950" y="2276475"/>
            <a:ext cx="1447800" cy="2133600"/>
            <a:chOff x="2013" y="2206"/>
            <a:chExt cx="679" cy="1010"/>
          </a:xfrm>
        </p:grpSpPr>
        <p:sp>
          <p:nvSpPr>
            <p:cNvPr id="4302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030" name="Group 7"/>
            <p:cNvGrpSpPr>
              <a:grpSpLocks/>
            </p:cNvGrpSpPr>
            <p:nvPr/>
          </p:nvGrpSpPr>
          <p:grpSpPr bwMode="auto">
            <a:xfrm>
              <a:off x="2013" y="2206"/>
              <a:ext cx="339" cy="1010"/>
              <a:chOff x="240" y="2880"/>
              <a:chExt cx="339" cy="1010"/>
            </a:xfrm>
          </p:grpSpPr>
          <p:sp>
            <p:nvSpPr>
              <p:cNvPr id="4303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303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304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304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304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304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127" name="AutoShape 38"/>
          <p:cNvSpPr>
            <a:spLocks noChangeArrowheads="1"/>
          </p:cNvSpPr>
          <p:nvPr/>
        </p:nvSpPr>
        <p:spPr bwMode="auto">
          <a:xfrm>
            <a:off x="1422400" y="4076700"/>
            <a:ext cx="6173788" cy="1368425"/>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Consider the form of the instances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of each problem</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and which are </a:t>
            </a:r>
            <a:r>
              <a:rPr lang="en-US" altLang="en-US" sz="2400" i="1">
                <a:latin typeface="Times New Roman" pitchFamily="18" charset="0"/>
                <a:cs typeface="Times New Roman" pitchFamily="18" charset="0"/>
              </a:rPr>
              <a:t>yes</a:t>
            </a:r>
            <a:r>
              <a:rPr lang="en-US" altLang="en-US" sz="2400">
                <a:latin typeface="Times New Roman" pitchFamily="18" charset="0"/>
                <a:cs typeface="Times New Roman" pitchFamily="18" charset="0"/>
              </a:rPr>
              <a:t>-instances.</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sp>
        <p:nvSpPr>
          <p:cNvPr id="43013"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3014"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38" name="Group 37"/>
          <p:cNvGrpSpPr>
            <a:grpSpLocks/>
          </p:cNvGrpSpPr>
          <p:nvPr/>
        </p:nvGrpSpPr>
        <p:grpSpPr bwMode="auto">
          <a:xfrm>
            <a:off x="971550" y="1046163"/>
            <a:ext cx="6534150" cy="2743200"/>
            <a:chOff x="971600" y="1694115"/>
            <a:chExt cx="6533745" cy="2742997"/>
          </a:xfrm>
        </p:grpSpPr>
        <p:sp>
          <p:nvSpPr>
            <p:cNvPr id="43016"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3017" name="Rectangle 41"/>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3018" name="Group 42"/>
            <p:cNvGrpSpPr>
              <a:grpSpLocks/>
            </p:cNvGrpSpPr>
            <p:nvPr/>
          </p:nvGrpSpPr>
          <p:grpSpPr bwMode="auto">
            <a:xfrm>
              <a:off x="1331640" y="1700808"/>
              <a:ext cx="2357281" cy="2736304"/>
              <a:chOff x="1192368" y="3789040"/>
              <a:chExt cx="2357281" cy="2736304"/>
            </a:xfrm>
          </p:grpSpPr>
          <p:sp>
            <p:nvSpPr>
              <p:cNvPr id="43027"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3028" name="Rectangle 55"/>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3019" name="Oval 43"/>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3020" name="Rectangle 19"/>
            <p:cNvSpPr>
              <a:spLocks noChangeArrowheads="1"/>
            </p:cNvSpPr>
            <p:nvPr/>
          </p:nvSpPr>
          <p:spPr bwMode="auto">
            <a:xfrm>
              <a:off x="5796586" y="3007093"/>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reg</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3021" name="Rectangle 45"/>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3022" name="Oval 49"/>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3023"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3024" name="Rectangle 51"/>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3025"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3026" name="Rectangle 19"/>
            <p:cNvSpPr>
              <a:spLocks noChangeArrowheads="1"/>
            </p:cNvSpPr>
            <p:nvPr/>
          </p:nvSpPr>
          <p:spPr bwMode="auto">
            <a:xfrm>
              <a:off x="5777153" y="3989079"/>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rPr>
                <a:t>¬</a:t>
              </a:r>
              <a:r>
                <a:rPr lang="en-US" altLang="en-US" sz="1800" i="1" baseline="-25000">
                  <a:solidFill>
                    <a:srgbClr val="FFC000"/>
                  </a:solidFill>
                  <a:sym typeface="Wingdings" pitchFamily="2" charset="2"/>
                </a:rPr>
                <a:t>reg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additive="base">
                                        <p:cTn id="7" dur="500" fill="hold"/>
                                        <p:tgtEl>
                                          <p:spTgt spid="127"/>
                                        </p:tgtEl>
                                        <p:attrNameLst>
                                          <p:attrName>ppt_x</p:attrName>
                                        </p:attrNameLst>
                                      </p:cBhvr>
                                      <p:tavLst>
                                        <p:tav tm="0">
                                          <p:val>
                                            <p:strVal val="#ppt_x"/>
                                          </p:val>
                                        </p:tav>
                                        <p:tav tm="100000">
                                          <p:val>
                                            <p:strVal val="#ppt_x"/>
                                          </p:val>
                                        </p:tav>
                                      </p:tavLst>
                                    </p:anim>
                                    <p:anim calcmode="lin" valueType="num">
                                      <p:cBhvr additive="base">
                                        <p:cTn id="8" dur="500" fill="hold"/>
                                        <p:tgtEl>
                                          <p:spTgt spid="1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4035" name="Group 5"/>
          <p:cNvGrpSpPr>
            <a:grpSpLocks/>
          </p:cNvGrpSpPr>
          <p:nvPr/>
        </p:nvGrpSpPr>
        <p:grpSpPr bwMode="auto">
          <a:xfrm>
            <a:off x="107950" y="2276475"/>
            <a:ext cx="1447800" cy="2133600"/>
            <a:chOff x="2013" y="2206"/>
            <a:chExt cx="679" cy="1010"/>
          </a:xfrm>
        </p:grpSpPr>
        <p:sp>
          <p:nvSpPr>
            <p:cNvPr id="4406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070" name="Group 7"/>
            <p:cNvGrpSpPr>
              <a:grpSpLocks/>
            </p:cNvGrpSpPr>
            <p:nvPr/>
          </p:nvGrpSpPr>
          <p:grpSpPr bwMode="auto">
            <a:xfrm>
              <a:off x="2013" y="2206"/>
              <a:ext cx="339" cy="1010"/>
              <a:chOff x="240" y="2880"/>
              <a:chExt cx="339" cy="1010"/>
            </a:xfrm>
          </p:grpSpPr>
          <p:sp>
            <p:nvSpPr>
              <p:cNvPr id="4407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407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408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408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408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408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4036"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4037"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15" name="Group 14"/>
          <p:cNvGrpSpPr>
            <a:grpSpLocks/>
          </p:cNvGrpSpPr>
          <p:nvPr/>
        </p:nvGrpSpPr>
        <p:grpSpPr bwMode="auto">
          <a:xfrm>
            <a:off x="1042988" y="3933825"/>
            <a:ext cx="4778375" cy="2841625"/>
            <a:chOff x="1043608" y="3933056"/>
            <a:chExt cx="4778423" cy="2841997"/>
          </a:xfrm>
        </p:grpSpPr>
        <p:pic>
          <p:nvPicPr>
            <p:cNvPr id="4406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2159" y="5565180"/>
              <a:ext cx="1153777" cy="11041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44068" name="AutoShape 38"/>
            <p:cNvSpPr>
              <a:spLocks noChangeArrowheads="1"/>
            </p:cNvSpPr>
            <p:nvPr/>
          </p:nvSpPr>
          <p:spPr bwMode="auto">
            <a:xfrm>
              <a:off x="1043608" y="3933056"/>
              <a:ext cx="4778423" cy="2841997"/>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A </a:t>
              </a:r>
              <a:r>
                <a:rPr lang="en-US" altLang="en-US" sz="2400" i="1">
                  <a:latin typeface="Times New Roman" pitchFamily="18" charset="0"/>
                  <a:cs typeface="Times New Roman" pitchFamily="18" charset="0"/>
                </a:rPr>
                <a:t>yes</a:t>
              </a:r>
              <a:r>
                <a:rPr lang="en-US" altLang="en-US" sz="2400">
                  <a:latin typeface="Times New Roman" pitchFamily="18" charset="0"/>
                  <a:cs typeface="Times New Roman" pitchFamily="18" charset="0"/>
                </a:rPr>
                <a:t>-input of </a:t>
              </a:r>
              <a:r>
                <a:rPr lang="en-US" altLang="en-US" sz="2400">
                  <a:solidFill>
                    <a:srgbClr val="FFC000"/>
                  </a:solidFill>
                  <a:latin typeface="Times New Roman" pitchFamily="18" charset="0"/>
                  <a:cs typeface="Times New Roman" pitchFamily="18" charset="0"/>
                </a:rPr>
                <a:t>P</a:t>
              </a:r>
              <a:r>
                <a:rPr lang="en-US" altLang="en-US" sz="2400" baseline="-25000">
                  <a:solidFill>
                    <a:srgbClr val="FFC000"/>
                  </a:solidFill>
                  <a:latin typeface="Times New Roman" pitchFamily="18" charset="0"/>
                  <a:cs typeface="Times New Roman" pitchFamily="18" charset="0"/>
                </a:rPr>
                <a:t>reg</a:t>
              </a:r>
              <a:endParaRPr lang="en-CA" altLang="en-US" sz="2400">
                <a:latin typeface="Times New Roman" pitchFamily="18" charset="0"/>
                <a:cs typeface="Times New Roman" pitchFamily="18" charset="0"/>
              </a:endParaRPr>
            </a:p>
            <a:p>
              <a:pPr algn="ctr" eaLnBrk="1" hangingPunct="1">
                <a:spcBef>
                  <a:spcPct val="0"/>
                </a:spcBef>
              </a:pPr>
              <a:r>
                <a:rPr lang="en-US" altLang="en-US" sz="2400">
                  <a:latin typeface="Times New Roman" pitchFamily="18" charset="0"/>
                  <a:cs typeface="Times New Roman" pitchFamily="18" charset="0"/>
                </a:rPr>
                <a:t>is the description of a TM </a:t>
              </a:r>
              <a:r>
                <a:rPr lang="en-US" altLang="en-US" sz="2400">
                  <a:solidFill>
                    <a:schemeClr val="accent2"/>
                  </a:solidFill>
                  <a:latin typeface="Times New Roman" pitchFamily="18" charset="0"/>
                  <a:cs typeface="Times New Roman" pitchFamily="18" charset="0"/>
                  <a:sym typeface="Wingdings" pitchFamily="2" charset="2"/>
                </a:rPr>
                <a:t>M</a:t>
              </a:r>
              <a:r>
                <a:rPr lang="en-US" altLang="en-US" sz="2400">
                  <a:solidFill>
                    <a:schemeClr val="accent2"/>
                  </a:solidFill>
                  <a:latin typeface="Times New Roman" pitchFamily="18" charset="0"/>
                  <a:cs typeface="Times New Roman" pitchFamily="18" charset="0"/>
                </a:rPr>
                <a:t>'</a:t>
              </a:r>
              <a:r>
                <a:rPr lang="en-US" altLang="en-US" sz="2400" baseline="-25000">
                  <a:solidFill>
                    <a:srgbClr val="FFC000"/>
                  </a:solidFill>
                  <a:latin typeface="Times New Roman" pitchFamily="18" charset="0"/>
                  <a:cs typeface="Times New Roman" pitchFamily="18" charset="0"/>
                  <a:sym typeface="Wingdings" pitchFamily="2" charset="2"/>
                </a:rPr>
                <a:t>reg</a:t>
              </a:r>
            </a:p>
            <a:p>
              <a:pPr algn="ctr" eaLnBrk="1" hangingPunct="1">
                <a:spcBef>
                  <a:spcPct val="0"/>
                </a:spcBef>
              </a:pPr>
              <a:r>
                <a:rPr lang="en-US" altLang="en-US" sz="2400">
                  <a:latin typeface="Times New Roman" pitchFamily="18" charset="0"/>
                  <a:cs typeface="Times New Roman" pitchFamily="18" charset="0"/>
                </a:rPr>
                <a:t> whose language </a:t>
              </a:r>
              <a:r>
                <a:rPr lang="en-US" altLang="en-US" sz="2400">
                  <a:solidFill>
                    <a:schemeClr val="accent2"/>
                  </a:solidFill>
                  <a:latin typeface="Times New Roman" pitchFamily="18" charset="0"/>
                  <a:cs typeface="Times New Roman" pitchFamily="18" charset="0"/>
                  <a:sym typeface="Wingdings" pitchFamily="2" charset="2"/>
                </a:rPr>
                <a:t>L(M</a:t>
              </a:r>
              <a:r>
                <a:rPr lang="en-US" altLang="en-US" sz="2400">
                  <a:solidFill>
                    <a:schemeClr val="accent2"/>
                  </a:solidFill>
                  <a:latin typeface="Times New Roman" pitchFamily="18" charset="0"/>
                  <a:cs typeface="Times New Roman" pitchFamily="18" charset="0"/>
                </a:rPr>
                <a:t>'</a:t>
              </a:r>
              <a:r>
                <a:rPr lang="en-US" altLang="en-US" sz="2400" baseline="-25000">
                  <a:solidFill>
                    <a:srgbClr val="FFC000"/>
                  </a:solidFill>
                  <a:latin typeface="Times New Roman" pitchFamily="18" charset="0"/>
                  <a:cs typeface="Times New Roman" pitchFamily="18" charset="0"/>
                  <a:sym typeface="Wingdings" pitchFamily="2" charset="2"/>
                </a:rPr>
                <a:t>reg</a:t>
              </a:r>
              <a:r>
                <a:rPr lang="en-US" altLang="en-US" sz="2400">
                  <a:solidFill>
                    <a:srgbClr val="FFC000"/>
                  </a:solidFill>
                  <a:latin typeface="Times New Roman" pitchFamily="18" charset="0"/>
                  <a:cs typeface="Times New Roman" pitchFamily="18" charset="0"/>
                  <a:sym typeface="Wingdings" pitchFamily="2" charset="2"/>
                </a:rPr>
                <a:t>)</a:t>
              </a:r>
              <a:r>
                <a:rPr lang="en-US" altLang="en-US" sz="2400">
                  <a:latin typeface="Times New Roman" pitchFamily="18" charset="0"/>
                  <a:cs typeface="Times New Roman" pitchFamily="18" charset="0"/>
                </a:rPr>
                <a:t> is regular.</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i.e. can be computed by a DFA. </a:t>
              </a:r>
            </a:p>
          </p:txBody>
        </p:sp>
      </p:grpSp>
      <p:grpSp>
        <p:nvGrpSpPr>
          <p:cNvPr id="44039" name="Group 101"/>
          <p:cNvGrpSpPr>
            <a:grpSpLocks/>
          </p:cNvGrpSpPr>
          <p:nvPr/>
        </p:nvGrpSpPr>
        <p:grpSpPr bwMode="auto">
          <a:xfrm>
            <a:off x="971550" y="1046163"/>
            <a:ext cx="6534150" cy="2743200"/>
            <a:chOff x="971600" y="1694115"/>
            <a:chExt cx="6533745" cy="2742997"/>
          </a:xfrm>
        </p:grpSpPr>
        <p:sp>
          <p:nvSpPr>
            <p:cNvPr id="44054"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4055" name="Rectangle 104"/>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4056" name="Group 105"/>
            <p:cNvGrpSpPr>
              <a:grpSpLocks/>
            </p:cNvGrpSpPr>
            <p:nvPr/>
          </p:nvGrpSpPr>
          <p:grpSpPr bwMode="auto">
            <a:xfrm>
              <a:off x="1331640" y="1700808"/>
              <a:ext cx="2357281" cy="2736304"/>
              <a:chOff x="1192368" y="3789040"/>
              <a:chExt cx="2357281" cy="2736304"/>
            </a:xfrm>
          </p:grpSpPr>
          <p:sp>
            <p:nvSpPr>
              <p:cNvPr id="44065"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4066" name="Rectangle 13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4057" name="Oval 107"/>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4058" name="Rectangle 19"/>
            <p:cNvSpPr>
              <a:spLocks noChangeArrowheads="1"/>
            </p:cNvSpPr>
            <p:nvPr/>
          </p:nvSpPr>
          <p:spPr bwMode="auto">
            <a:xfrm>
              <a:off x="5796586" y="3007093"/>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reg</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4059" name="Rectangle 125"/>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4060" name="Oval 127"/>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4061"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4062" name="Rectangle 129"/>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4063"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4064" name="Rectangle 19"/>
            <p:cNvSpPr>
              <a:spLocks noChangeArrowheads="1"/>
            </p:cNvSpPr>
            <p:nvPr/>
          </p:nvSpPr>
          <p:spPr bwMode="auto">
            <a:xfrm>
              <a:off x="5777153" y="3989079"/>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rPr>
                <a:t>¬</a:t>
              </a:r>
              <a:r>
                <a:rPr lang="en-US" altLang="en-US" sz="1800" i="1" baseline="-25000">
                  <a:solidFill>
                    <a:srgbClr val="FFC000"/>
                  </a:solidFill>
                  <a:sym typeface="Wingdings" pitchFamily="2" charset="2"/>
                </a:rPr>
                <a:t>reg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grpSp>
        <p:nvGrpSpPr>
          <p:cNvPr id="14" name="Group 13"/>
          <p:cNvGrpSpPr>
            <a:grpSpLocks/>
          </p:cNvGrpSpPr>
          <p:nvPr/>
        </p:nvGrpSpPr>
        <p:grpSpPr bwMode="auto">
          <a:xfrm>
            <a:off x="6227763" y="2674938"/>
            <a:ext cx="3140075" cy="4100512"/>
            <a:chOff x="6228184" y="2674564"/>
            <a:chExt cx="3139339" cy="4100489"/>
          </a:xfrm>
        </p:grpSpPr>
        <p:grpSp>
          <p:nvGrpSpPr>
            <p:cNvPr id="44041" name="Group 40"/>
            <p:cNvGrpSpPr>
              <a:grpSpLocks/>
            </p:cNvGrpSpPr>
            <p:nvPr/>
          </p:nvGrpSpPr>
          <p:grpSpPr bwMode="auto">
            <a:xfrm>
              <a:off x="6228184" y="3717032"/>
              <a:ext cx="2717887" cy="3058021"/>
              <a:chOff x="1184730" y="3371255"/>
              <a:chExt cx="2717887" cy="3058021"/>
            </a:xfrm>
          </p:grpSpPr>
          <p:sp>
            <p:nvSpPr>
              <p:cNvPr id="44051"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endParaRPr lang="en-US" altLang="en-US" sz="2400" i="1" baseline="30000">
                  <a:solidFill>
                    <a:srgbClr val="FFC000"/>
                  </a:solidFill>
                  <a:sym typeface="Wingdings" pitchFamily="2" charset="2"/>
                </a:endParaRPr>
              </a:p>
            </p:txBody>
          </p:sp>
          <p:sp>
            <p:nvSpPr>
              <p:cNvPr id="44052" name="Rectangle 72"/>
              <p:cNvSpPr>
                <a:spLocks noChangeArrowheads="1"/>
              </p:cNvSpPr>
              <p:nvPr/>
            </p:nvSpPr>
            <p:spPr bwMode="auto">
              <a:xfrm>
                <a:off x="1474104" y="3777365"/>
                <a:ext cx="2428513" cy="2651911"/>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4053" name="Oval 73"/>
              <p:cNvSpPr>
                <a:spLocks noChangeArrowheads="1"/>
              </p:cNvSpPr>
              <p:nvPr/>
            </p:nvSpPr>
            <p:spPr bwMode="auto">
              <a:xfrm>
                <a:off x="1907767" y="4243091"/>
                <a:ext cx="1647920" cy="1646014"/>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4042" name="Rectangle 19"/>
            <p:cNvSpPr>
              <a:spLocks noChangeArrowheads="1"/>
            </p:cNvSpPr>
            <p:nvPr/>
          </p:nvSpPr>
          <p:spPr bwMode="auto">
            <a:xfrm>
              <a:off x="7361483" y="517528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yes</a:t>
              </a:r>
            </a:p>
          </p:txBody>
        </p:sp>
        <p:sp>
          <p:nvSpPr>
            <p:cNvPr id="44043" name="Rectangle 19"/>
            <p:cNvSpPr>
              <a:spLocks noChangeArrowheads="1"/>
            </p:cNvSpPr>
            <p:nvPr/>
          </p:nvSpPr>
          <p:spPr bwMode="auto">
            <a:xfrm>
              <a:off x="8135903" y="6229201"/>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no</a:t>
              </a:r>
            </a:p>
          </p:txBody>
        </p:sp>
        <p:sp>
          <p:nvSpPr>
            <p:cNvPr id="44044" name="Rectangle 19"/>
            <p:cNvSpPr>
              <a:spLocks noChangeArrowheads="1"/>
            </p:cNvSpPr>
            <p:nvPr/>
          </p:nvSpPr>
          <p:spPr bwMode="auto">
            <a:xfrm>
              <a:off x="7177054" y="479428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01101</a:t>
              </a:r>
              <a:endParaRPr lang="en-US" altLang="en-US" sz="1800" i="1" baseline="-25000">
                <a:solidFill>
                  <a:srgbClr val="FFC000"/>
                </a:solidFill>
                <a:sym typeface="Wingdings" pitchFamily="2" charset="2"/>
              </a:endParaRPr>
            </a:p>
          </p:txBody>
        </p:sp>
        <p:sp>
          <p:nvSpPr>
            <p:cNvPr id="44045" name="Rectangle 44"/>
            <p:cNvSpPr>
              <a:spLocks noChangeArrowheads="1"/>
            </p:cNvSpPr>
            <p:nvPr/>
          </p:nvSpPr>
          <p:spPr bwMode="auto">
            <a:xfrm>
              <a:off x="6571783" y="4182765"/>
              <a:ext cx="11741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L(</a:t>
              </a:r>
              <a:r>
                <a:rPr lang="en-US" altLang="en-US" sz="2400">
                  <a:solidFill>
                    <a:schemeClr val="accent2"/>
                  </a:solidFill>
                </a:rPr>
                <a:t>M'</a:t>
              </a:r>
              <a:r>
                <a:rPr lang="en-US" altLang="en-US" sz="2400" i="1" baseline="-25000">
                  <a:solidFill>
                    <a:srgbClr val="FFC000"/>
                  </a:solidFill>
                  <a:sym typeface="Wingdings" pitchFamily="2" charset="2"/>
                </a:rPr>
                <a:t>reg</a:t>
              </a:r>
              <a:r>
                <a:rPr lang="en-US" altLang="en-US" sz="2400">
                  <a:solidFill>
                    <a:srgbClr val="FFC000"/>
                  </a:solidFill>
                </a:rPr>
                <a:t>)</a:t>
              </a:r>
              <a:endParaRPr lang="en-CA" altLang="en-US" sz="2400"/>
            </a:p>
          </p:txBody>
        </p:sp>
        <p:sp>
          <p:nvSpPr>
            <p:cNvPr id="44046" name="Rectangle 19"/>
            <p:cNvSpPr>
              <a:spLocks noChangeArrowheads="1"/>
            </p:cNvSpPr>
            <p:nvPr/>
          </p:nvSpPr>
          <p:spPr bwMode="auto">
            <a:xfrm>
              <a:off x="6872254" y="6252933"/>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run forever</a:t>
              </a:r>
            </a:p>
          </p:txBody>
        </p:sp>
        <p:cxnSp>
          <p:nvCxnSpPr>
            <p:cNvPr id="44047" name="Straight Connector 52"/>
            <p:cNvCxnSpPr>
              <a:cxnSpLocks noChangeShapeType="1"/>
              <a:stCxn id="44049" idx="4"/>
            </p:cNvCxnSpPr>
            <p:nvPr/>
          </p:nvCxnSpPr>
          <p:spPr bwMode="auto">
            <a:xfrm>
              <a:off x="6390208" y="2782564"/>
              <a:ext cx="127350" cy="3992489"/>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cxnSp>
          <p:nvCxnSpPr>
            <p:cNvPr id="44048" name="Straight Connector 53"/>
            <p:cNvCxnSpPr>
              <a:cxnSpLocks noChangeShapeType="1"/>
              <a:stCxn id="44049" idx="6"/>
            </p:cNvCxnSpPr>
            <p:nvPr/>
          </p:nvCxnSpPr>
          <p:spPr bwMode="auto">
            <a:xfrm>
              <a:off x="6444208" y="2728564"/>
              <a:ext cx="2512615" cy="1394578"/>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sp>
          <p:nvSpPr>
            <p:cNvPr id="44049" name="Oval 54"/>
            <p:cNvSpPr>
              <a:spLocks noChangeArrowheads="1"/>
            </p:cNvSpPr>
            <p:nvPr/>
          </p:nvSpPr>
          <p:spPr bwMode="auto">
            <a:xfrm>
              <a:off x="6336208" y="2674564"/>
              <a:ext cx="108000" cy="108000"/>
            </a:xfrm>
            <a:prstGeom prst="ellipse">
              <a:avLst/>
            </a:pr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sz="2400"/>
            </a:p>
          </p:txBody>
        </p:sp>
        <p:pic>
          <p:nvPicPr>
            <p:cNvPr id="44050" name="Picture 2" descr="http://roicorp.com/wp-content/uploads/2012/09/bigstock-Magnifying-Glass-1446513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71783" y="3242923"/>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5059" name="Group 5"/>
          <p:cNvGrpSpPr>
            <a:grpSpLocks/>
          </p:cNvGrpSpPr>
          <p:nvPr/>
        </p:nvGrpSpPr>
        <p:grpSpPr bwMode="auto">
          <a:xfrm>
            <a:off x="107950" y="2276475"/>
            <a:ext cx="1447800" cy="2133600"/>
            <a:chOff x="2013" y="2206"/>
            <a:chExt cx="679" cy="1010"/>
          </a:xfrm>
        </p:grpSpPr>
        <p:sp>
          <p:nvSpPr>
            <p:cNvPr id="4509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5096" name="Group 7"/>
            <p:cNvGrpSpPr>
              <a:grpSpLocks/>
            </p:cNvGrpSpPr>
            <p:nvPr/>
          </p:nvGrpSpPr>
          <p:grpSpPr bwMode="auto">
            <a:xfrm>
              <a:off x="2013" y="2206"/>
              <a:ext cx="339" cy="1010"/>
              <a:chOff x="240" y="2880"/>
              <a:chExt cx="339" cy="1010"/>
            </a:xfrm>
          </p:grpSpPr>
          <p:sp>
            <p:nvSpPr>
              <p:cNvPr id="4509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510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510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510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510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510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5060"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5061"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13" name="Group 12"/>
          <p:cNvGrpSpPr>
            <a:grpSpLocks/>
          </p:cNvGrpSpPr>
          <p:nvPr/>
        </p:nvGrpSpPr>
        <p:grpSpPr bwMode="auto">
          <a:xfrm>
            <a:off x="1042988" y="3933825"/>
            <a:ext cx="5221287" cy="2841625"/>
            <a:chOff x="1043608" y="3933056"/>
            <a:chExt cx="5220568" cy="2841997"/>
          </a:xfrm>
        </p:grpSpPr>
        <p:grpSp>
          <p:nvGrpSpPr>
            <p:cNvPr id="45091" name="Group 14"/>
            <p:cNvGrpSpPr>
              <a:grpSpLocks/>
            </p:cNvGrpSpPr>
            <p:nvPr/>
          </p:nvGrpSpPr>
          <p:grpSpPr bwMode="auto">
            <a:xfrm>
              <a:off x="1043608" y="3933056"/>
              <a:ext cx="5220568" cy="2841997"/>
              <a:chOff x="1043608" y="3933056"/>
              <a:chExt cx="4778423" cy="2841997"/>
            </a:xfrm>
          </p:grpSpPr>
          <p:pic>
            <p:nvPicPr>
              <p:cNvPr id="4509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2159" y="5565180"/>
                <a:ext cx="1153777" cy="11041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45094" name="AutoShape 38"/>
              <p:cNvSpPr>
                <a:spLocks noChangeArrowheads="1"/>
              </p:cNvSpPr>
              <p:nvPr/>
            </p:nvSpPr>
            <p:spPr bwMode="auto">
              <a:xfrm>
                <a:off x="1043608" y="3933056"/>
                <a:ext cx="4778423" cy="2841997"/>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A </a:t>
                </a:r>
                <a:r>
                  <a:rPr lang="en-US" altLang="en-US" sz="2400" i="1">
                    <a:latin typeface="Times New Roman" pitchFamily="18" charset="0"/>
                    <a:cs typeface="Times New Roman" pitchFamily="18" charset="0"/>
                  </a:rPr>
                  <a:t>no</a:t>
                </a:r>
                <a:r>
                  <a:rPr lang="en-US" altLang="en-US" sz="2400">
                    <a:latin typeface="Times New Roman" pitchFamily="18" charset="0"/>
                    <a:cs typeface="Times New Roman" pitchFamily="18" charset="0"/>
                  </a:rPr>
                  <a:t>-input of </a:t>
                </a:r>
                <a:r>
                  <a:rPr lang="en-US" altLang="en-US" sz="2400">
                    <a:solidFill>
                      <a:srgbClr val="FFC000"/>
                    </a:solidFill>
                    <a:latin typeface="Times New Roman" pitchFamily="18" charset="0"/>
                    <a:cs typeface="Times New Roman" pitchFamily="18" charset="0"/>
                  </a:rPr>
                  <a:t>P</a:t>
                </a:r>
                <a:r>
                  <a:rPr lang="en-US" altLang="en-US" sz="2400" baseline="-25000">
                    <a:solidFill>
                      <a:srgbClr val="FFC000"/>
                    </a:solidFill>
                    <a:latin typeface="Times New Roman" pitchFamily="18" charset="0"/>
                    <a:cs typeface="Times New Roman" pitchFamily="18" charset="0"/>
                  </a:rPr>
                  <a:t>reg</a:t>
                </a:r>
                <a:endParaRPr lang="en-CA" altLang="en-US" sz="2400">
                  <a:latin typeface="Times New Roman" pitchFamily="18" charset="0"/>
                  <a:cs typeface="Times New Roman" pitchFamily="18" charset="0"/>
                </a:endParaRPr>
              </a:p>
              <a:p>
                <a:pPr algn="ctr" eaLnBrk="1" hangingPunct="1">
                  <a:spcBef>
                    <a:spcPct val="0"/>
                  </a:spcBef>
                </a:pPr>
                <a:r>
                  <a:rPr lang="en-US" altLang="en-US" sz="2400">
                    <a:latin typeface="Times New Roman" pitchFamily="18" charset="0"/>
                    <a:cs typeface="Times New Roman" pitchFamily="18" charset="0"/>
                  </a:rPr>
                  <a:t>is the description of a TM </a:t>
                </a:r>
                <a:r>
                  <a:rPr lang="en-US" altLang="en-US" sz="2400">
                    <a:solidFill>
                      <a:schemeClr val="accent2"/>
                    </a:solidFill>
                    <a:latin typeface="Times New Roman" pitchFamily="18" charset="0"/>
                    <a:cs typeface="Times New Roman" pitchFamily="18" charset="0"/>
                    <a:sym typeface="Wingdings" pitchFamily="2" charset="2"/>
                  </a:rPr>
                  <a:t>M</a:t>
                </a:r>
                <a:r>
                  <a:rPr lang="en-US" altLang="en-US" sz="2400">
                    <a:solidFill>
                      <a:schemeClr val="accent2"/>
                    </a:solidFill>
                    <a:latin typeface="Times New Roman" pitchFamily="18" charset="0"/>
                    <a:cs typeface="Times New Roman" pitchFamily="18" charset="0"/>
                  </a:rPr>
                  <a:t>'</a:t>
                </a:r>
                <a:r>
                  <a:rPr lang="en-US" altLang="en-US" sz="2400" baseline="-25000">
                    <a:solidFill>
                      <a:srgbClr val="FFC000"/>
                    </a:solidFill>
                    <a:latin typeface="Times New Roman" pitchFamily="18" charset="0"/>
                    <a:cs typeface="Times New Roman" pitchFamily="18" charset="0"/>
                    <a:sym typeface="Wingdings" pitchFamily="2" charset="2"/>
                  </a:rPr>
                  <a:t>¬reg</a:t>
                </a:r>
              </a:p>
              <a:p>
                <a:pPr algn="ctr" eaLnBrk="1" hangingPunct="1">
                  <a:spcBef>
                    <a:spcPct val="0"/>
                  </a:spcBef>
                </a:pPr>
                <a:r>
                  <a:rPr lang="en-US" altLang="en-US" sz="2400">
                    <a:latin typeface="Times New Roman" pitchFamily="18" charset="0"/>
                    <a:cs typeface="Times New Roman" pitchFamily="18" charset="0"/>
                  </a:rPr>
                  <a:t> whose language </a:t>
                </a:r>
                <a:r>
                  <a:rPr lang="en-US" altLang="en-US" sz="2400">
                    <a:solidFill>
                      <a:schemeClr val="accent2"/>
                    </a:solidFill>
                    <a:latin typeface="Times New Roman" pitchFamily="18" charset="0"/>
                    <a:cs typeface="Times New Roman" pitchFamily="18" charset="0"/>
                    <a:sym typeface="Wingdings" pitchFamily="2" charset="2"/>
                  </a:rPr>
                  <a:t>L(M</a:t>
                </a:r>
                <a:r>
                  <a:rPr lang="en-US" altLang="en-US" sz="2400">
                    <a:solidFill>
                      <a:schemeClr val="accent2"/>
                    </a:solidFill>
                    <a:latin typeface="Times New Roman" pitchFamily="18" charset="0"/>
                    <a:cs typeface="Times New Roman" pitchFamily="18" charset="0"/>
                  </a:rPr>
                  <a:t>'</a:t>
                </a:r>
                <a:r>
                  <a:rPr lang="en-US" altLang="en-US" sz="2400" baseline="-25000">
                    <a:solidFill>
                      <a:srgbClr val="FFC000"/>
                    </a:solidFill>
                    <a:latin typeface="Times New Roman" pitchFamily="18" charset="0"/>
                    <a:cs typeface="Times New Roman" pitchFamily="18" charset="0"/>
                    <a:sym typeface="Wingdings" pitchFamily="2" charset="2"/>
                  </a:rPr>
                  <a:t>¬reg</a:t>
                </a:r>
                <a:r>
                  <a:rPr lang="en-US" altLang="en-US" sz="2400">
                    <a:solidFill>
                      <a:srgbClr val="FFC000"/>
                    </a:solidFill>
                    <a:latin typeface="Times New Roman" pitchFamily="18" charset="0"/>
                    <a:cs typeface="Times New Roman" pitchFamily="18" charset="0"/>
                    <a:sym typeface="Wingdings" pitchFamily="2" charset="2"/>
                  </a:rPr>
                  <a:t>)</a:t>
                </a:r>
                <a:r>
                  <a:rPr lang="en-US" altLang="en-US" sz="2400">
                    <a:latin typeface="Times New Roman" pitchFamily="18" charset="0"/>
                    <a:cs typeface="Times New Roman" pitchFamily="18" charset="0"/>
                  </a:rPr>
                  <a:t> is not regular.</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i.e. cannot be computed by a DFA. </a:t>
                </a:r>
              </a:p>
            </p:txBody>
          </p:sp>
        </p:grpSp>
        <p:cxnSp>
          <p:nvCxnSpPr>
            <p:cNvPr id="45092" name="Straight Connector 10"/>
            <p:cNvCxnSpPr>
              <a:cxnSpLocks noChangeShapeType="1"/>
            </p:cNvCxnSpPr>
            <p:nvPr/>
          </p:nvCxnSpPr>
          <p:spPr bwMode="auto">
            <a:xfrm flipV="1">
              <a:off x="3008578" y="5565180"/>
              <a:ext cx="1260535" cy="1057086"/>
            </a:xfrm>
            <a:prstGeom prst="line">
              <a:avLst/>
            </a:prstGeom>
            <a:noFill/>
            <a:ln w="25400"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grpSp>
        <p:nvGrpSpPr>
          <p:cNvPr id="45063" name="Group 84"/>
          <p:cNvGrpSpPr>
            <a:grpSpLocks/>
          </p:cNvGrpSpPr>
          <p:nvPr/>
        </p:nvGrpSpPr>
        <p:grpSpPr bwMode="auto">
          <a:xfrm>
            <a:off x="971550" y="1046163"/>
            <a:ext cx="6534150" cy="2743200"/>
            <a:chOff x="971600" y="1694115"/>
            <a:chExt cx="6533745" cy="2742997"/>
          </a:xfrm>
        </p:grpSpPr>
        <p:sp>
          <p:nvSpPr>
            <p:cNvPr id="45078"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5079"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5080" name="Group 87"/>
            <p:cNvGrpSpPr>
              <a:grpSpLocks/>
            </p:cNvGrpSpPr>
            <p:nvPr/>
          </p:nvGrpSpPr>
          <p:grpSpPr bwMode="auto">
            <a:xfrm>
              <a:off x="1331640" y="1700808"/>
              <a:ext cx="2357281" cy="2736304"/>
              <a:chOff x="1192368" y="3789040"/>
              <a:chExt cx="2357281" cy="2736304"/>
            </a:xfrm>
          </p:grpSpPr>
          <p:sp>
            <p:nvSpPr>
              <p:cNvPr id="45089"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5090"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5081"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5082" name="Rectangle 19"/>
            <p:cNvSpPr>
              <a:spLocks noChangeArrowheads="1"/>
            </p:cNvSpPr>
            <p:nvPr/>
          </p:nvSpPr>
          <p:spPr bwMode="auto">
            <a:xfrm>
              <a:off x="5796586" y="3007093"/>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reg</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5083"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5084"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5085"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5086"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5087"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5088" name="Rectangle 19"/>
            <p:cNvSpPr>
              <a:spLocks noChangeArrowheads="1"/>
            </p:cNvSpPr>
            <p:nvPr/>
          </p:nvSpPr>
          <p:spPr bwMode="auto">
            <a:xfrm>
              <a:off x="5777153" y="3989079"/>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rPr>
                <a:t>¬</a:t>
              </a:r>
              <a:r>
                <a:rPr lang="en-US" altLang="en-US" sz="1800" i="1" baseline="-25000">
                  <a:solidFill>
                    <a:srgbClr val="FFC000"/>
                  </a:solidFill>
                  <a:sym typeface="Wingdings" pitchFamily="2" charset="2"/>
                </a:rPr>
                <a:t>reg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grpSp>
        <p:nvGrpSpPr>
          <p:cNvPr id="9" name="Group 8"/>
          <p:cNvGrpSpPr>
            <a:grpSpLocks/>
          </p:cNvGrpSpPr>
          <p:nvPr/>
        </p:nvGrpSpPr>
        <p:grpSpPr bwMode="auto">
          <a:xfrm>
            <a:off x="6156325" y="3440113"/>
            <a:ext cx="3211513" cy="3309937"/>
            <a:chOff x="6156176" y="3466108"/>
            <a:chExt cx="3211347" cy="3308945"/>
          </a:xfrm>
        </p:grpSpPr>
        <p:grpSp>
          <p:nvGrpSpPr>
            <p:cNvPr id="45065" name="Group 40"/>
            <p:cNvGrpSpPr>
              <a:grpSpLocks/>
            </p:cNvGrpSpPr>
            <p:nvPr/>
          </p:nvGrpSpPr>
          <p:grpSpPr bwMode="auto">
            <a:xfrm>
              <a:off x="6228184" y="3717032"/>
              <a:ext cx="2717887" cy="3058021"/>
              <a:chOff x="1184730" y="3371255"/>
              <a:chExt cx="2717887" cy="3058021"/>
            </a:xfrm>
          </p:grpSpPr>
          <p:sp>
            <p:nvSpPr>
              <p:cNvPr id="45075"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endParaRPr lang="en-US" altLang="en-US" sz="2400" i="1" baseline="30000">
                  <a:solidFill>
                    <a:srgbClr val="FFC000"/>
                  </a:solidFill>
                  <a:sym typeface="Wingdings" pitchFamily="2" charset="2"/>
                </a:endParaRPr>
              </a:p>
            </p:txBody>
          </p:sp>
          <p:sp>
            <p:nvSpPr>
              <p:cNvPr id="45076" name="Rectangle 72"/>
              <p:cNvSpPr>
                <a:spLocks noChangeArrowheads="1"/>
              </p:cNvSpPr>
              <p:nvPr/>
            </p:nvSpPr>
            <p:spPr bwMode="auto">
              <a:xfrm>
                <a:off x="1474104" y="3777365"/>
                <a:ext cx="2428513" cy="2651911"/>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5077" name="Oval 73"/>
              <p:cNvSpPr>
                <a:spLocks noChangeArrowheads="1"/>
              </p:cNvSpPr>
              <p:nvPr/>
            </p:nvSpPr>
            <p:spPr bwMode="auto">
              <a:xfrm>
                <a:off x="1907767" y="4243091"/>
                <a:ext cx="1647920" cy="1646014"/>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5066" name="Rectangle 19"/>
            <p:cNvSpPr>
              <a:spLocks noChangeArrowheads="1"/>
            </p:cNvSpPr>
            <p:nvPr/>
          </p:nvSpPr>
          <p:spPr bwMode="auto">
            <a:xfrm>
              <a:off x="7361483" y="517528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yes</a:t>
              </a:r>
            </a:p>
          </p:txBody>
        </p:sp>
        <p:sp>
          <p:nvSpPr>
            <p:cNvPr id="45067" name="Rectangle 19"/>
            <p:cNvSpPr>
              <a:spLocks noChangeArrowheads="1"/>
            </p:cNvSpPr>
            <p:nvPr/>
          </p:nvSpPr>
          <p:spPr bwMode="auto">
            <a:xfrm>
              <a:off x="8135903" y="6229201"/>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no</a:t>
              </a:r>
            </a:p>
          </p:txBody>
        </p:sp>
        <p:sp>
          <p:nvSpPr>
            <p:cNvPr id="45068" name="Rectangle 19"/>
            <p:cNvSpPr>
              <a:spLocks noChangeArrowheads="1"/>
            </p:cNvSpPr>
            <p:nvPr/>
          </p:nvSpPr>
          <p:spPr bwMode="auto">
            <a:xfrm>
              <a:off x="7177054" y="479428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01101</a:t>
              </a:r>
              <a:endParaRPr lang="en-US" altLang="en-US" sz="1800" i="1" baseline="-25000">
                <a:solidFill>
                  <a:srgbClr val="FFC000"/>
                </a:solidFill>
                <a:sym typeface="Wingdings" pitchFamily="2" charset="2"/>
              </a:endParaRPr>
            </a:p>
          </p:txBody>
        </p:sp>
        <p:sp>
          <p:nvSpPr>
            <p:cNvPr id="45069" name="Rectangle 44"/>
            <p:cNvSpPr>
              <a:spLocks noChangeArrowheads="1"/>
            </p:cNvSpPr>
            <p:nvPr/>
          </p:nvSpPr>
          <p:spPr bwMode="auto">
            <a:xfrm>
              <a:off x="6514075" y="4182765"/>
              <a:ext cx="1289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L(</a:t>
              </a:r>
              <a:r>
                <a:rPr lang="en-US" altLang="en-US" sz="2400">
                  <a:solidFill>
                    <a:schemeClr val="accent2"/>
                  </a:solidFill>
                </a:rPr>
                <a:t>M'</a:t>
              </a:r>
              <a:r>
                <a:rPr lang="en-US" altLang="en-US" sz="2400" baseline="-25000">
                  <a:solidFill>
                    <a:srgbClr val="FFC000"/>
                  </a:solidFill>
                  <a:cs typeface="Times New Roman" pitchFamily="18" charset="0"/>
                  <a:sym typeface="Wingdings" pitchFamily="2" charset="2"/>
                </a:rPr>
                <a:t>¬</a:t>
              </a:r>
              <a:r>
                <a:rPr lang="en-US" altLang="en-US" sz="2400" i="1" baseline="-25000">
                  <a:solidFill>
                    <a:srgbClr val="FFC000"/>
                  </a:solidFill>
                  <a:sym typeface="Wingdings" pitchFamily="2" charset="2"/>
                </a:rPr>
                <a:t>reg</a:t>
              </a:r>
              <a:r>
                <a:rPr lang="en-US" altLang="en-US" sz="2400">
                  <a:solidFill>
                    <a:srgbClr val="FFC000"/>
                  </a:solidFill>
                </a:rPr>
                <a:t>)</a:t>
              </a:r>
              <a:endParaRPr lang="en-CA" altLang="en-US" sz="2400"/>
            </a:p>
          </p:txBody>
        </p:sp>
        <p:sp>
          <p:nvSpPr>
            <p:cNvPr id="45070" name="Rectangle 19"/>
            <p:cNvSpPr>
              <a:spLocks noChangeArrowheads="1"/>
            </p:cNvSpPr>
            <p:nvPr/>
          </p:nvSpPr>
          <p:spPr bwMode="auto">
            <a:xfrm>
              <a:off x="6872254" y="6252933"/>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run forever</a:t>
              </a:r>
            </a:p>
          </p:txBody>
        </p:sp>
        <p:cxnSp>
          <p:nvCxnSpPr>
            <p:cNvPr id="45071" name="Straight Connector 52"/>
            <p:cNvCxnSpPr>
              <a:cxnSpLocks noChangeShapeType="1"/>
            </p:cNvCxnSpPr>
            <p:nvPr/>
          </p:nvCxnSpPr>
          <p:spPr bwMode="auto">
            <a:xfrm>
              <a:off x="6210176" y="3612975"/>
              <a:ext cx="307382" cy="3162078"/>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cxnSp>
          <p:nvCxnSpPr>
            <p:cNvPr id="45072" name="Straight Connector 53"/>
            <p:cNvCxnSpPr>
              <a:cxnSpLocks noChangeShapeType="1"/>
            </p:cNvCxnSpPr>
            <p:nvPr/>
          </p:nvCxnSpPr>
          <p:spPr bwMode="auto">
            <a:xfrm>
              <a:off x="6264176" y="3664371"/>
              <a:ext cx="2692647" cy="458771"/>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sp>
          <p:nvSpPr>
            <p:cNvPr id="45073" name="Oval 54"/>
            <p:cNvSpPr>
              <a:spLocks noChangeArrowheads="1"/>
            </p:cNvSpPr>
            <p:nvPr/>
          </p:nvSpPr>
          <p:spPr bwMode="auto">
            <a:xfrm>
              <a:off x="6156176" y="3573016"/>
              <a:ext cx="108000" cy="108000"/>
            </a:xfrm>
            <a:prstGeom prst="ellipse">
              <a:avLst/>
            </a:pr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sz="2400"/>
            </a:p>
          </p:txBody>
        </p:sp>
        <p:pic>
          <p:nvPicPr>
            <p:cNvPr id="45074" name="Picture 2" descr="http://roicorp.com/wp-content/uploads/2012/09/bigstock-Magnifying-Glass-1446513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87879" y="3466108"/>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6083" name="Group 5"/>
          <p:cNvGrpSpPr>
            <a:grpSpLocks/>
          </p:cNvGrpSpPr>
          <p:nvPr/>
        </p:nvGrpSpPr>
        <p:grpSpPr bwMode="auto">
          <a:xfrm>
            <a:off x="107950" y="2276475"/>
            <a:ext cx="1447800" cy="2133600"/>
            <a:chOff x="2013" y="2206"/>
            <a:chExt cx="679" cy="1010"/>
          </a:xfrm>
        </p:grpSpPr>
        <p:sp>
          <p:nvSpPr>
            <p:cNvPr id="4611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114" name="Group 7"/>
            <p:cNvGrpSpPr>
              <a:grpSpLocks/>
            </p:cNvGrpSpPr>
            <p:nvPr/>
          </p:nvGrpSpPr>
          <p:grpSpPr bwMode="auto">
            <a:xfrm>
              <a:off x="2013" y="2206"/>
              <a:ext cx="339" cy="1010"/>
              <a:chOff x="240" y="2880"/>
              <a:chExt cx="339" cy="1010"/>
            </a:xfrm>
          </p:grpSpPr>
          <p:sp>
            <p:nvSpPr>
              <p:cNvPr id="4611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1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1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1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1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612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612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612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612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612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6084"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6085"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46086" name="Group 84"/>
          <p:cNvGrpSpPr>
            <a:grpSpLocks/>
          </p:cNvGrpSpPr>
          <p:nvPr/>
        </p:nvGrpSpPr>
        <p:grpSpPr bwMode="auto">
          <a:xfrm>
            <a:off x="971550" y="1046163"/>
            <a:ext cx="6534150" cy="2743200"/>
            <a:chOff x="971600" y="1694115"/>
            <a:chExt cx="6533745" cy="2742997"/>
          </a:xfrm>
        </p:grpSpPr>
        <p:sp>
          <p:nvSpPr>
            <p:cNvPr id="46102"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6103"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6104" name="Group 87"/>
            <p:cNvGrpSpPr>
              <a:grpSpLocks/>
            </p:cNvGrpSpPr>
            <p:nvPr/>
          </p:nvGrpSpPr>
          <p:grpSpPr bwMode="auto">
            <a:xfrm>
              <a:off x="1331640" y="1700808"/>
              <a:ext cx="2357281" cy="2736304"/>
              <a:chOff x="1192368" y="3789040"/>
              <a:chExt cx="2357281" cy="2736304"/>
            </a:xfrm>
          </p:grpSpPr>
          <p:sp>
            <p:nvSpPr>
              <p:cNvPr id="46111"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6112"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6105"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6106"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6107"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6108"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6109"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6110"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grpSp>
      <p:grpSp>
        <p:nvGrpSpPr>
          <p:cNvPr id="4" name="Group 3"/>
          <p:cNvGrpSpPr>
            <a:grpSpLocks/>
          </p:cNvGrpSpPr>
          <p:nvPr/>
        </p:nvGrpSpPr>
        <p:grpSpPr bwMode="auto">
          <a:xfrm>
            <a:off x="5003800" y="1530350"/>
            <a:ext cx="2984500" cy="1611313"/>
            <a:chOff x="5004048" y="1530370"/>
            <a:chExt cx="2983970" cy="1610598"/>
          </a:xfrm>
        </p:grpSpPr>
        <p:sp>
          <p:nvSpPr>
            <p:cNvPr id="46091" name="Freeform 58"/>
            <p:cNvSpPr>
              <a:spLocks/>
            </p:cNvSpPr>
            <p:nvPr/>
          </p:nvSpPr>
          <p:spPr bwMode="auto">
            <a:xfrm>
              <a:off x="5419996" y="1539153"/>
              <a:ext cx="739499" cy="531807"/>
            </a:xfrm>
            <a:custGeom>
              <a:avLst/>
              <a:gdLst>
                <a:gd name="T0" fmla="*/ 0 w 613954"/>
                <a:gd name="T1" fmla="*/ 2226650 h 418768"/>
                <a:gd name="T2" fmla="*/ 1393313 w 613954"/>
                <a:gd name="T3" fmla="*/ 1878737 h 418768"/>
                <a:gd name="T4" fmla="*/ 2258126 w 613954"/>
                <a:gd name="T5" fmla="*/ 0 h 418768"/>
                <a:gd name="T6" fmla="*/ 0 60000 65536"/>
                <a:gd name="T7" fmla="*/ 0 60000 65536"/>
                <a:gd name="T8" fmla="*/ 0 60000 65536"/>
              </a:gdLst>
              <a:ahLst/>
              <a:cxnLst>
                <a:cxn ang="T6">
                  <a:pos x="T0" y="T1"/>
                </a:cxn>
                <a:cxn ang="T7">
                  <a:pos x="T2" y="T3"/>
                </a:cxn>
                <a:cxn ang="T8">
                  <a:pos x="T4" y="T5"/>
                </a:cxn>
              </a:cxnLst>
              <a:rect l="0" t="0" r="r" b="b"/>
              <a:pathLst>
                <a:path w="613954" h="418768">
                  <a:moveTo>
                    <a:pt x="0" y="418011"/>
                  </a:moveTo>
                  <a:cubicBezTo>
                    <a:pt x="138248" y="420188"/>
                    <a:pt x="276497" y="422365"/>
                    <a:pt x="378823" y="352697"/>
                  </a:cubicBezTo>
                  <a:cubicBezTo>
                    <a:pt x="481149" y="283029"/>
                    <a:pt x="547551" y="141514"/>
                    <a:pt x="613954" y="0"/>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6092" name="Freeform 59"/>
            <p:cNvSpPr>
              <a:spLocks/>
            </p:cNvSpPr>
            <p:nvPr/>
          </p:nvSpPr>
          <p:spPr bwMode="auto">
            <a:xfrm>
              <a:off x="5907333" y="2139226"/>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6093" name="Freeform 60"/>
            <p:cNvSpPr>
              <a:spLocks/>
            </p:cNvSpPr>
            <p:nvPr/>
          </p:nvSpPr>
          <p:spPr bwMode="auto">
            <a:xfrm>
              <a:off x="6751996" y="1530370"/>
              <a:ext cx="755233" cy="746502"/>
            </a:xfrm>
            <a:custGeom>
              <a:avLst/>
              <a:gdLst>
                <a:gd name="T0" fmla="*/ 0 w 627017"/>
                <a:gd name="T1" fmla="*/ 0 h 587829"/>
                <a:gd name="T2" fmla="*/ 816765 w 627017"/>
                <a:gd name="T3" fmla="*/ 2365792 h 587829"/>
                <a:gd name="T4" fmla="*/ 2306166 w 627017"/>
                <a:gd name="T5" fmla="*/ 3131202 h 587829"/>
                <a:gd name="T6" fmla="*/ 0 60000 65536"/>
                <a:gd name="T7" fmla="*/ 0 60000 65536"/>
                <a:gd name="T8" fmla="*/ 0 60000 65536"/>
              </a:gdLst>
              <a:ahLst/>
              <a:cxnLst>
                <a:cxn ang="T6">
                  <a:pos x="T0" y="T1"/>
                </a:cxn>
                <a:cxn ang="T7">
                  <a:pos x="T2" y="T3"/>
                </a:cxn>
                <a:cxn ang="T8">
                  <a:pos x="T4" y="T5"/>
                </a:cxn>
              </a:cxnLst>
              <a:rect l="0" t="0" r="r" b="b"/>
              <a:pathLst>
                <a:path w="627017" h="587829">
                  <a:moveTo>
                    <a:pt x="0" y="0"/>
                  </a:moveTo>
                  <a:cubicBezTo>
                    <a:pt x="58782" y="173083"/>
                    <a:pt x="117565" y="346166"/>
                    <a:pt x="222068" y="444137"/>
                  </a:cubicBezTo>
                  <a:cubicBezTo>
                    <a:pt x="326571" y="542108"/>
                    <a:pt x="476794" y="564968"/>
                    <a:pt x="627017" y="587829"/>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6094" name="Freeform 61"/>
            <p:cNvSpPr>
              <a:spLocks/>
            </p:cNvSpPr>
            <p:nvPr/>
          </p:nvSpPr>
          <p:spPr bwMode="auto">
            <a:xfrm flipV="1">
              <a:off x="5835648" y="2636912"/>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46095" name="Group 1"/>
            <p:cNvGrpSpPr>
              <a:grpSpLocks/>
            </p:cNvGrpSpPr>
            <p:nvPr/>
          </p:nvGrpSpPr>
          <p:grpSpPr bwMode="auto">
            <a:xfrm>
              <a:off x="5004048" y="1556792"/>
              <a:ext cx="1497928" cy="433440"/>
              <a:chOff x="5004048" y="1556792"/>
              <a:chExt cx="1497928" cy="433440"/>
            </a:xfrm>
          </p:grpSpPr>
          <p:sp>
            <p:nvSpPr>
              <p:cNvPr id="46100" name="Rectangle 69"/>
              <p:cNvSpPr>
                <a:spLocks noChangeArrowheads="1"/>
              </p:cNvSpPr>
              <p:nvPr/>
            </p:nvSpPr>
            <p:spPr bwMode="auto">
              <a:xfrm>
                <a:off x="5580112"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p>
            </p:txBody>
          </p:sp>
          <p:sp>
            <p:nvSpPr>
              <p:cNvPr id="46101" name="Rectangle 19"/>
              <p:cNvSpPr>
                <a:spLocks noChangeArrowheads="1"/>
              </p:cNvSpPr>
              <p:nvPr/>
            </p:nvSpPr>
            <p:spPr bwMode="auto">
              <a:xfrm>
                <a:off x="5004048"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
          <p:nvSpPr>
            <p:cNvPr id="46096" name="Rectangle 82"/>
            <p:cNvSpPr>
              <a:spLocks noChangeArrowheads="1"/>
            </p:cNvSpPr>
            <p:nvPr/>
          </p:nvSpPr>
          <p:spPr bwMode="auto">
            <a:xfrm>
              <a:off x="7046679"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p>
          </p:txBody>
        </p:sp>
        <p:sp>
          <p:nvSpPr>
            <p:cNvPr id="46097" name="Rectangle 19"/>
            <p:cNvSpPr>
              <a:spLocks noChangeArrowheads="1"/>
            </p:cNvSpPr>
            <p:nvPr/>
          </p:nvSpPr>
          <p:spPr bwMode="auto">
            <a:xfrm>
              <a:off x="6490090"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6098" name="Rectangle 19"/>
            <p:cNvSpPr>
              <a:spLocks noChangeArrowheads="1"/>
            </p:cNvSpPr>
            <p:nvPr/>
          </p:nvSpPr>
          <p:spPr bwMode="auto">
            <a:xfrm>
              <a:off x="5810376" y="1988840"/>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all</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sp>
          <p:nvSpPr>
            <p:cNvPr id="46099" name="Rectangle 19"/>
            <p:cNvSpPr>
              <a:spLocks noChangeArrowheads="1"/>
            </p:cNvSpPr>
            <p:nvPr/>
          </p:nvSpPr>
          <p:spPr bwMode="auto">
            <a:xfrm>
              <a:off x="5731144" y="2771636"/>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none</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grpSp>
      <p:grpSp>
        <p:nvGrpSpPr>
          <p:cNvPr id="6" name="Group 5"/>
          <p:cNvGrpSpPr>
            <a:grpSpLocks/>
          </p:cNvGrpSpPr>
          <p:nvPr/>
        </p:nvGrpSpPr>
        <p:grpSpPr bwMode="auto">
          <a:xfrm>
            <a:off x="1331913" y="4005263"/>
            <a:ext cx="3455987" cy="1223962"/>
            <a:chOff x="1331640" y="5229200"/>
            <a:chExt cx="3456384" cy="1224136"/>
          </a:xfrm>
        </p:grpSpPr>
        <p:sp>
          <p:nvSpPr>
            <p:cNvPr id="46089" name="AutoShape 38"/>
            <p:cNvSpPr>
              <a:spLocks noChangeArrowheads="1"/>
            </p:cNvSpPr>
            <p:nvPr/>
          </p:nvSpPr>
          <p:spPr bwMode="auto">
            <a:xfrm>
              <a:off x="1331640" y="5229200"/>
              <a:ext cx="3456384" cy="1224136"/>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CA" altLang="en-US" sz="2400">
                  <a:latin typeface="Times New Roman" pitchFamily="18" charset="0"/>
                  <a:cs typeface="Times New Roman" pitchFamily="18" charset="0"/>
                </a:rPr>
                <a:t>Lets be more discerning</a:t>
              </a:r>
              <a:endParaRPr lang="en-US" altLang="en-US" sz="2400">
                <a:latin typeface="Times New Roman" pitchFamily="18" charset="0"/>
                <a:cs typeface="Times New Roman" pitchFamily="18" charset="0"/>
              </a:endParaRPr>
            </a:p>
          </p:txBody>
        </p:sp>
        <p:pic>
          <p:nvPicPr>
            <p:cNvPr id="46090" name="Picture 2" descr="http://roicorp.com/wp-content/uploads/2012/09/bigstock-Magnifying-Glass-14465135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800" y="5714084"/>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7107" name="Group 5"/>
          <p:cNvGrpSpPr>
            <a:grpSpLocks/>
          </p:cNvGrpSpPr>
          <p:nvPr/>
        </p:nvGrpSpPr>
        <p:grpSpPr bwMode="auto">
          <a:xfrm>
            <a:off x="107950" y="2276475"/>
            <a:ext cx="1447800" cy="2133600"/>
            <a:chOff x="2013" y="2206"/>
            <a:chExt cx="679" cy="1010"/>
          </a:xfrm>
        </p:grpSpPr>
        <p:sp>
          <p:nvSpPr>
            <p:cNvPr id="4715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7157" name="Group 7"/>
            <p:cNvGrpSpPr>
              <a:grpSpLocks/>
            </p:cNvGrpSpPr>
            <p:nvPr/>
          </p:nvGrpSpPr>
          <p:grpSpPr bwMode="auto">
            <a:xfrm>
              <a:off x="2013" y="2206"/>
              <a:ext cx="339" cy="1010"/>
              <a:chOff x="240" y="2880"/>
              <a:chExt cx="339" cy="1010"/>
            </a:xfrm>
          </p:grpSpPr>
          <p:sp>
            <p:nvSpPr>
              <p:cNvPr id="4715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716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716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716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716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717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7108"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7109"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47110" name="Group 84"/>
          <p:cNvGrpSpPr>
            <a:grpSpLocks/>
          </p:cNvGrpSpPr>
          <p:nvPr/>
        </p:nvGrpSpPr>
        <p:grpSpPr bwMode="auto">
          <a:xfrm>
            <a:off x="971550" y="1046163"/>
            <a:ext cx="6534150" cy="2743200"/>
            <a:chOff x="971600" y="1694115"/>
            <a:chExt cx="6533745" cy="2742997"/>
          </a:xfrm>
        </p:grpSpPr>
        <p:sp>
          <p:nvSpPr>
            <p:cNvPr id="47145"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7146"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7147" name="Group 87"/>
            <p:cNvGrpSpPr>
              <a:grpSpLocks/>
            </p:cNvGrpSpPr>
            <p:nvPr/>
          </p:nvGrpSpPr>
          <p:grpSpPr bwMode="auto">
            <a:xfrm>
              <a:off x="1331640" y="1700808"/>
              <a:ext cx="2357281" cy="2736304"/>
              <a:chOff x="1192368" y="3789040"/>
              <a:chExt cx="2357281" cy="2736304"/>
            </a:xfrm>
          </p:grpSpPr>
          <p:sp>
            <p:nvSpPr>
              <p:cNvPr id="47154"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7155"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7148"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7149"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7150"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7151"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7152"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7153"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grpSp>
      <p:grpSp>
        <p:nvGrpSpPr>
          <p:cNvPr id="47111" name="Group 3"/>
          <p:cNvGrpSpPr>
            <a:grpSpLocks/>
          </p:cNvGrpSpPr>
          <p:nvPr/>
        </p:nvGrpSpPr>
        <p:grpSpPr bwMode="auto">
          <a:xfrm>
            <a:off x="5003800" y="1530350"/>
            <a:ext cx="2984500" cy="1611313"/>
            <a:chOff x="5004048" y="1530370"/>
            <a:chExt cx="2983970" cy="1610598"/>
          </a:xfrm>
        </p:grpSpPr>
        <p:sp>
          <p:nvSpPr>
            <p:cNvPr id="47134" name="Freeform 58"/>
            <p:cNvSpPr>
              <a:spLocks/>
            </p:cNvSpPr>
            <p:nvPr/>
          </p:nvSpPr>
          <p:spPr bwMode="auto">
            <a:xfrm>
              <a:off x="5419996" y="1539153"/>
              <a:ext cx="739499" cy="531807"/>
            </a:xfrm>
            <a:custGeom>
              <a:avLst/>
              <a:gdLst>
                <a:gd name="T0" fmla="*/ 0 w 613954"/>
                <a:gd name="T1" fmla="*/ 2226650 h 418768"/>
                <a:gd name="T2" fmla="*/ 1393313 w 613954"/>
                <a:gd name="T3" fmla="*/ 1878737 h 418768"/>
                <a:gd name="T4" fmla="*/ 2258126 w 613954"/>
                <a:gd name="T5" fmla="*/ 0 h 418768"/>
                <a:gd name="T6" fmla="*/ 0 60000 65536"/>
                <a:gd name="T7" fmla="*/ 0 60000 65536"/>
                <a:gd name="T8" fmla="*/ 0 60000 65536"/>
              </a:gdLst>
              <a:ahLst/>
              <a:cxnLst>
                <a:cxn ang="T6">
                  <a:pos x="T0" y="T1"/>
                </a:cxn>
                <a:cxn ang="T7">
                  <a:pos x="T2" y="T3"/>
                </a:cxn>
                <a:cxn ang="T8">
                  <a:pos x="T4" y="T5"/>
                </a:cxn>
              </a:cxnLst>
              <a:rect l="0" t="0" r="r" b="b"/>
              <a:pathLst>
                <a:path w="613954" h="418768">
                  <a:moveTo>
                    <a:pt x="0" y="418011"/>
                  </a:moveTo>
                  <a:cubicBezTo>
                    <a:pt x="138248" y="420188"/>
                    <a:pt x="276497" y="422365"/>
                    <a:pt x="378823" y="352697"/>
                  </a:cubicBezTo>
                  <a:cubicBezTo>
                    <a:pt x="481149" y="283029"/>
                    <a:pt x="547551" y="141514"/>
                    <a:pt x="613954" y="0"/>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7135" name="Freeform 59"/>
            <p:cNvSpPr>
              <a:spLocks/>
            </p:cNvSpPr>
            <p:nvPr/>
          </p:nvSpPr>
          <p:spPr bwMode="auto">
            <a:xfrm>
              <a:off x="5907333" y="2139226"/>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7136" name="Freeform 60"/>
            <p:cNvSpPr>
              <a:spLocks/>
            </p:cNvSpPr>
            <p:nvPr/>
          </p:nvSpPr>
          <p:spPr bwMode="auto">
            <a:xfrm>
              <a:off x="6751996" y="1530370"/>
              <a:ext cx="755233" cy="746502"/>
            </a:xfrm>
            <a:custGeom>
              <a:avLst/>
              <a:gdLst>
                <a:gd name="T0" fmla="*/ 0 w 627017"/>
                <a:gd name="T1" fmla="*/ 0 h 587829"/>
                <a:gd name="T2" fmla="*/ 816765 w 627017"/>
                <a:gd name="T3" fmla="*/ 2365792 h 587829"/>
                <a:gd name="T4" fmla="*/ 2306166 w 627017"/>
                <a:gd name="T5" fmla="*/ 3131202 h 587829"/>
                <a:gd name="T6" fmla="*/ 0 60000 65536"/>
                <a:gd name="T7" fmla="*/ 0 60000 65536"/>
                <a:gd name="T8" fmla="*/ 0 60000 65536"/>
              </a:gdLst>
              <a:ahLst/>
              <a:cxnLst>
                <a:cxn ang="T6">
                  <a:pos x="T0" y="T1"/>
                </a:cxn>
                <a:cxn ang="T7">
                  <a:pos x="T2" y="T3"/>
                </a:cxn>
                <a:cxn ang="T8">
                  <a:pos x="T4" y="T5"/>
                </a:cxn>
              </a:cxnLst>
              <a:rect l="0" t="0" r="r" b="b"/>
              <a:pathLst>
                <a:path w="627017" h="587829">
                  <a:moveTo>
                    <a:pt x="0" y="0"/>
                  </a:moveTo>
                  <a:cubicBezTo>
                    <a:pt x="58782" y="173083"/>
                    <a:pt x="117565" y="346166"/>
                    <a:pt x="222068" y="444137"/>
                  </a:cubicBezTo>
                  <a:cubicBezTo>
                    <a:pt x="326571" y="542108"/>
                    <a:pt x="476794" y="564968"/>
                    <a:pt x="627017" y="587829"/>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7137" name="Freeform 61"/>
            <p:cNvSpPr>
              <a:spLocks/>
            </p:cNvSpPr>
            <p:nvPr/>
          </p:nvSpPr>
          <p:spPr bwMode="auto">
            <a:xfrm flipV="1">
              <a:off x="5835648" y="2636912"/>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47138" name="Group 1"/>
            <p:cNvGrpSpPr>
              <a:grpSpLocks/>
            </p:cNvGrpSpPr>
            <p:nvPr/>
          </p:nvGrpSpPr>
          <p:grpSpPr bwMode="auto">
            <a:xfrm>
              <a:off x="5004048" y="1556792"/>
              <a:ext cx="1497928" cy="433440"/>
              <a:chOff x="5004048" y="1556792"/>
              <a:chExt cx="1497928" cy="433440"/>
            </a:xfrm>
          </p:grpSpPr>
          <p:sp>
            <p:nvSpPr>
              <p:cNvPr id="47143" name="Rectangle 69"/>
              <p:cNvSpPr>
                <a:spLocks noChangeArrowheads="1"/>
              </p:cNvSpPr>
              <p:nvPr/>
            </p:nvSpPr>
            <p:spPr bwMode="auto">
              <a:xfrm>
                <a:off x="5580112"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p>
            </p:txBody>
          </p:sp>
          <p:sp>
            <p:nvSpPr>
              <p:cNvPr id="47144" name="Rectangle 19"/>
              <p:cNvSpPr>
                <a:spLocks noChangeArrowheads="1"/>
              </p:cNvSpPr>
              <p:nvPr/>
            </p:nvSpPr>
            <p:spPr bwMode="auto">
              <a:xfrm>
                <a:off x="5004048"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
          <p:nvSpPr>
            <p:cNvPr id="47139" name="Rectangle 82"/>
            <p:cNvSpPr>
              <a:spLocks noChangeArrowheads="1"/>
            </p:cNvSpPr>
            <p:nvPr/>
          </p:nvSpPr>
          <p:spPr bwMode="auto">
            <a:xfrm>
              <a:off x="7046679"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p>
          </p:txBody>
        </p:sp>
        <p:sp>
          <p:nvSpPr>
            <p:cNvPr id="47140" name="Rectangle 19"/>
            <p:cNvSpPr>
              <a:spLocks noChangeArrowheads="1"/>
            </p:cNvSpPr>
            <p:nvPr/>
          </p:nvSpPr>
          <p:spPr bwMode="auto">
            <a:xfrm>
              <a:off x="6490090"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7141" name="Rectangle 19"/>
            <p:cNvSpPr>
              <a:spLocks noChangeArrowheads="1"/>
            </p:cNvSpPr>
            <p:nvPr/>
          </p:nvSpPr>
          <p:spPr bwMode="auto">
            <a:xfrm>
              <a:off x="5810376" y="1988840"/>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all</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sp>
          <p:nvSpPr>
            <p:cNvPr id="47142" name="Rectangle 19"/>
            <p:cNvSpPr>
              <a:spLocks noChangeArrowheads="1"/>
            </p:cNvSpPr>
            <p:nvPr/>
          </p:nvSpPr>
          <p:spPr bwMode="auto">
            <a:xfrm>
              <a:off x="5731144" y="2771636"/>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none</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grpSp>
      <p:grpSp>
        <p:nvGrpSpPr>
          <p:cNvPr id="10" name="Group 9"/>
          <p:cNvGrpSpPr>
            <a:grpSpLocks/>
          </p:cNvGrpSpPr>
          <p:nvPr/>
        </p:nvGrpSpPr>
        <p:grpSpPr bwMode="auto">
          <a:xfrm>
            <a:off x="1042988" y="3898900"/>
            <a:ext cx="5221287" cy="2843213"/>
            <a:chOff x="1043608" y="3899371"/>
            <a:chExt cx="5220568" cy="2841997"/>
          </a:xfrm>
        </p:grpSpPr>
        <p:grpSp>
          <p:nvGrpSpPr>
            <p:cNvPr id="47127" name="Group 63"/>
            <p:cNvGrpSpPr>
              <a:grpSpLocks/>
            </p:cNvGrpSpPr>
            <p:nvPr/>
          </p:nvGrpSpPr>
          <p:grpSpPr bwMode="auto">
            <a:xfrm>
              <a:off x="1043608" y="3899371"/>
              <a:ext cx="5220568" cy="2841997"/>
              <a:chOff x="1043608" y="3933056"/>
              <a:chExt cx="5220568" cy="2841997"/>
            </a:xfrm>
          </p:grpSpPr>
          <p:grpSp>
            <p:nvGrpSpPr>
              <p:cNvPr id="47130" name="Group 64"/>
              <p:cNvGrpSpPr>
                <a:grpSpLocks/>
              </p:cNvGrpSpPr>
              <p:nvPr/>
            </p:nvGrpSpPr>
            <p:grpSpPr bwMode="auto">
              <a:xfrm>
                <a:off x="1043608" y="3933056"/>
                <a:ext cx="5220568" cy="2841997"/>
                <a:chOff x="1043608" y="3933056"/>
                <a:chExt cx="4778423" cy="2841997"/>
              </a:xfrm>
            </p:grpSpPr>
            <p:pic>
              <p:nvPicPr>
                <p:cNvPr id="4713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2159" y="5565180"/>
                  <a:ext cx="1153777" cy="11041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47133" name="AutoShape 38"/>
                <p:cNvSpPr>
                  <a:spLocks noChangeArrowheads="1"/>
                </p:cNvSpPr>
                <p:nvPr/>
              </p:nvSpPr>
              <p:spPr bwMode="auto">
                <a:xfrm>
                  <a:off x="1043608" y="3933056"/>
                  <a:ext cx="4778423" cy="2841997"/>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Any input </a:t>
                  </a:r>
                  <a:r>
                    <a:rPr lang="en-US" altLang="en-US" sz="2400" i="1">
                      <a:solidFill>
                        <a:srgbClr val="FFC000"/>
                      </a:solidFill>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M</a:t>
                  </a:r>
                  <a:r>
                    <a:rPr lang="en-US" altLang="en-US" sz="2400">
                      <a:solidFill>
                        <a:schemeClr val="accent2"/>
                      </a:solidFill>
                      <a:latin typeface="Times New Roman" pitchFamily="18" charset="0"/>
                      <a:cs typeface="Times New Roman" pitchFamily="18" charset="0"/>
                    </a:rPr>
                    <a:t>'   </a:t>
                  </a:r>
                  <a:r>
                    <a:rPr lang="en-US" altLang="en-US" sz="2400">
                      <a:solidFill>
                        <a:schemeClr val="accent2"/>
                      </a:solidFill>
                      <a:latin typeface="Times New Roman" pitchFamily="18" charset="0"/>
                      <a:cs typeface="Times New Roman" pitchFamily="18" charset="0"/>
                      <a:sym typeface="Wingdings" pitchFamily="2" charset="2"/>
                    </a:rPr>
                    <a:t>”</a:t>
                  </a:r>
                  <a:endParaRPr lang="en-CA" altLang="en-US" sz="2400">
                    <a:latin typeface="Times New Roman" pitchFamily="18" charset="0"/>
                    <a:cs typeface="Times New Roman" pitchFamily="18" charset="0"/>
                  </a:endParaRPr>
                </a:p>
                <a:p>
                  <a:pPr algn="ctr" eaLnBrk="1" hangingPunct="1">
                    <a:spcBef>
                      <a:spcPct val="0"/>
                    </a:spcBef>
                  </a:pPr>
                  <a:r>
                    <a:rPr lang="en-US" altLang="en-US" sz="2400">
                      <a:latin typeface="Times New Roman" pitchFamily="18" charset="0"/>
                      <a:cs typeface="Times New Roman" pitchFamily="18" charset="0"/>
                    </a:rPr>
                    <a:t>is the description of a TM</a:t>
                  </a:r>
                  <a:endParaRPr lang="en-US" altLang="en-US" sz="2400" baseline="-25000">
                    <a:solidFill>
                      <a:srgbClr val="FFC000"/>
                    </a:solidFill>
                    <a:latin typeface="Times New Roman" pitchFamily="18" charset="0"/>
                    <a:cs typeface="Times New Roman" pitchFamily="18" charset="0"/>
                    <a:sym typeface="Wingdings" pitchFamily="2" charset="2"/>
                  </a:endParaRPr>
                </a:p>
                <a:p>
                  <a:pPr algn="ctr" eaLnBrk="1" hangingPunct="1">
                    <a:spcBef>
                      <a:spcPct val="0"/>
                    </a:spcBef>
                  </a:pPr>
                  <a:r>
                    <a:rPr lang="en-US" altLang="en-US" sz="2400">
                      <a:latin typeface="Times New Roman" pitchFamily="18" charset="0"/>
                      <a:cs typeface="Times New Roman" pitchFamily="18" charset="0"/>
                    </a:rPr>
                    <a:t> whose language </a:t>
                  </a:r>
                  <a:r>
                    <a:rPr lang="en-US" altLang="en-US" sz="2400">
                      <a:solidFill>
                        <a:schemeClr val="accent2"/>
                      </a:solidFill>
                      <a:latin typeface="Times New Roman" pitchFamily="18" charset="0"/>
                      <a:cs typeface="Times New Roman" pitchFamily="18" charset="0"/>
                      <a:sym typeface="Wingdings" pitchFamily="2" charset="2"/>
                    </a:rPr>
                    <a:t>L(M</a:t>
                  </a:r>
                  <a:r>
                    <a:rPr lang="en-US" altLang="en-US" sz="2400">
                      <a:solidFill>
                        <a:schemeClr val="accent2"/>
                      </a:solidFill>
                      <a:latin typeface="Times New Roman" pitchFamily="18" charset="0"/>
                      <a:cs typeface="Times New Roman" pitchFamily="18" charset="0"/>
                    </a:rPr>
                    <a:t>'</a:t>
                  </a:r>
                  <a:r>
                    <a:rPr lang="en-US" altLang="en-US" sz="2400" baseline="-25000">
                      <a:solidFill>
                        <a:srgbClr val="FFC000"/>
                      </a:solidFill>
                      <a:latin typeface="Times New Roman" pitchFamily="18" charset="0"/>
                      <a:cs typeface="Times New Roman" pitchFamily="18" charset="0"/>
                      <a:sym typeface="Wingdings" pitchFamily="2" charset="2"/>
                    </a:rPr>
                    <a:t>   </a:t>
                  </a:r>
                  <a:r>
                    <a:rPr lang="en-US" altLang="en-US" sz="2400">
                      <a:solidFill>
                        <a:srgbClr val="FFC000"/>
                      </a:solidFill>
                      <a:latin typeface="Times New Roman" pitchFamily="18" charset="0"/>
                      <a:cs typeface="Times New Roman" pitchFamily="18" charset="0"/>
                      <a:sym typeface="Wingdings" pitchFamily="2" charset="2"/>
                    </a:rPr>
                    <a:t>)</a:t>
                  </a:r>
                  <a:r>
                    <a:rPr lang="en-US" altLang="en-US" sz="2400">
                      <a:latin typeface="Times New Roman" pitchFamily="18" charset="0"/>
                      <a:cs typeface="Times New Roman" pitchFamily="18" charset="0"/>
                    </a:rPr>
                    <a:t> is </a:t>
                  </a:r>
                  <a:r>
                    <a:rPr lang="en-US" altLang="en-US" sz="2400">
                      <a:solidFill>
                        <a:schemeClr val="accent2"/>
                      </a:solidFill>
                      <a:latin typeface="Times New Roman" pitchFamily="18" charset="0"/>
                      <a:cs typeface="Times New Roman" pitchFamily="18" charset="0"/>
                      <a:sym typeface="Wingdings" pitchFamily="2" charset="2"/>
                    </a:rPr>
                    <a:t>0</a:t>
                  </a:r>
                  <a:r>
                    <a:rPr lang="en-US" altLang="en-US" sz="2400" baseline="30000">
                      <a:solidFill>
                        <a:schemeClr val="accent2"/>
                      </a:solidFill>
                      <a:latin typeface="Times New Roman" pitchFamily="18" charset="0"/>
                      <a:cs typeface="Times New Roman" pitchFamily="18" charset="0"/>
                      <a:sym typeface="Wingdings" pitchFamily="2" charset="2"/>
                    </a:rPr>
                    <a:t>n</a:t>
                  </a:r>
                  <a:r>
                    <a:rPr lang="en-US" altLang="en-US" sz="2400">
                      <a:solidFill>
                        <a:schemeClr val="accent2"/>
                      </a:solidFill>
                      <a:latin typeface="Times New Roman" pitchFamily="18" charset="0"/>
                      <a:cs typeface="Times New Roman" pitchFamily="18" charset="0"/>
                      <a:sym typeface="Wingdings" pitchFamily="2" charset="2"/>
                    </a:rPr>
                    <a:t>1</a:t>
                  </a:r>
                  <a:r>
                    <a:rPr lang="en-US" altLang="en-US" sz="2400" baseline="30000">
                      <a:solidFill>
                        <a:schemeClr val="accent2"/>
                      </a:solidFill>
                      <a:latin typeface="Times New Roman" pitchFamily="18" charset="0"/>
                      <a:cs typeface="Times New Roman" pitchFamily="18" charset="0"/>
                      <a:sym typeface="Wingdings" pitchFamily="2" charset="2"/>
                    </a:rPr>
                    <a:t>n</a:t>
                  </a:r>
                </a:p>
                <a:p>
                  <a:pPr algn="ctr" eaLnBrk="1" hangingPunct="1">
                    <a:spcBef>
                      <a:spcPct val="0"/>
                    </a:spcBef>
                  </a:pPr>
                  <a:r>
                    <a:rPr lang="en-US" altLang="en-US" sz="2400">
                      <a:latin typeface="Times New Roman" pitchFamily="18" charset="0"/>
                      <a:cs typeface="Times New Roman" pitchFamily="18" charset="0"/>
                    </a:rPr>
                    <a:t>which is not regular.</a:t>
                  </a:r>
                </a:p>
              </p:txBody>
            </p:sp>
          </p:grpSp>
          <p:cxnSp>
            <p:nvCxnSpPr>
              <p:cNvPr id="47131" name="Straight Connector 65"/>
              <p:cNvCxnSpPr>
                <a:cxnSpLocks noChangeShapeType="1"/>
              </p:cNvCxnSpPr>
              <p:nvPr/>
            </p:nvCxnSpPr>
            <p:spPr bwMode="auto">
              <a:xfrm flipV="1">
                <a:off x="3008578" y="5565180"/>
                <a:ext cx="1260535" cy="1057086"/>
              </a:xfrm>
              <a:prstGeom prst="line">
                <a:avLst/>
              </a:prstGeom>
              <a:noFill/>
              <a:ln w="25400"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sp>
          <p:nvSpPr>
            <p:cNvPr id="47128" name="Rectangle 71"/>
            <p:cNvSpPr>
              <a:spLocks noChangeArrowheads="1"/>
            </p:cNvSpPr>
            <p:nvPr/>
          </p:nvSpPr>
          <p:spPr bwMode="auto">
            <a:xfrm>
              <a:off x="4244779" y="4232121"/>
              <a:ext cx="44114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200">
                  <a:solidFill>
                    <a:schemeClr val="accent2"/>
                  </a:solidFill>
                  <a:sym typeface="Wingdings" pitchFamily="2" charset="2"/>
                </a:rPr>
                <a:t>0</a:t>
              </a:r>
              <a:r>
                <a:rPr lang="en-US" altLang="en-US" sz="1200" baseline="30000">
                  <a:solidFill>
                    <a:schemeClr val="accent2"/>
                  </a:solidFill>
                  <a:sym typeface="Wingdings" pitchFamily="2" charset="2"/>
                </a:rPr>
                <a:t>n</a:t>
              </a:r>
              <a:r>
                <a:rPr lang="en-US" altLang="en-US" sz="1200">
                  <a:solidFill>
                    <a:schemeClr val="accent2"/>
                  </a:solidFill>
                  <a:sym typeface="Wingdings" pitchFamily="2" charset="2"/>
                </a:rPr>
                <a:t>1</a:t>
              </a:r>
              <a:r>
                <a:rPr lang="en-US" altLang="en-US" sz="1200" baseline="30000">
                  <a:solidFill>
                    <a:schemeClr val="accent2"/>
                  </a:solidFill>
                  <a:sym typeface="Wingdings" pitchFamily="2" charset="2"/>
                </a:rPr>
                <a:t>n</a:t>
              </a:r>
            </a:p>
          </p:txBody>
        </p:sp>
        <p:sp>
          <p:nvSpPr>
            <p:cNvPr id="47129" name="Rectangle 72"/>
            <p:cNvSpPr>
              <a:spLocks noChangeArrowheads="1"/>
            </p:cNvSpPr>
            <p:nvPr/>
          </p:nvSpPr>
          <p:spPr bwMode="auto">
            <a:xfrm>
              <a:off x="4283968" y="4952201"/>
              <a:ext cx="44114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200">
                  <a:solidFill>
                    <a:schemeClr val="accent2"/>
                  </a:solidFill>
                  <a:sym typeface="Wingdings" pitchFamily="2" charset="2"/>
                </a:rPr>
                <a:t>0</a:t>
              </a:r>
              <a:r>
                <a:rPr lang="en-US" altLang="en-US" sz="1200" baseline="30000">
                  <a:solidFill>
                    <a:schemeClr val="accent2"/>
                  </a:solidFill>
                  <a:sym typeface="Wingdings" pitchFamily="2" charset="2"/>
                </a:rPr>
                <a:t>n</a:t>
              </a:r>
              <a:r>
                <a:rPr lang="en-US" altLang="en-US" sz="1200">
                  <a:solidFill>
                    <a:schemeClr val="accent2"/>
                  </a:solidFill>
                  <a:sym typeface="Wingdings" pitchFamily="2" charset="2"/>
                </a:rPr>
                <a:t>1</a:t>
              </a:r>
              <a:r>
                <a:rPr lang="en-US" altLang="en-US" sz="1200" baseline="30000">
                  <a:solidFill>
                    <a:schemeClr val="accent2"/>
                  </a:solidFill>
                  <a:sym typeface="Wingdings" pitchFamily="2" charset="2"/>
                </a:rPr>
                <a:t>n</a:t>
              </a:r>
            </a:p>
          </p:txBody>
        </p:sp>
      </p:grpSp>
      <p:grpSp>
        <p:nvGrpSpPr>
          <p:cNvPr id="8" name="Group 7"/>
          <p:cNvGrpSpPr>
            <a:grpSpLocks/>
          </p:cNvGrpSpPr>
          <p:nvPr/>
        </p:nvGrpSpPr>
        <p:grpSpPr bwMode="auto">
          <a:xfrm>
            <a:off x="5622925" y="1881188"/>
            <a:ext cx="3333750" cy="4860925"/>
            <a:chOff x="5623144" y="1844824"/>
            <a:chExt cx="3333679" cy="4860117"/>
          </a:xfrm>
        </p:grpSpPr>
        <p:grpSp>
          <p:nvGrpSpPr>
            <p:cNvPr id="47115" name="Group 6"/>
            <p:cNvGrpSpPr>
              <a:grpSpLocks/>
            </p:cNvGrpSpPr>
            <p:nvPr/>
          </p:nvGrpSpPr>
          <p:grpSpPr bwMode="auto">
            <a:xfrm>
              <a:off x="5623144" y="1844824"/>
              <a:ext cx="3333679" cy="4860117"/>
              <a:chOff x="5623144" y="1914936"/>
              <a:chExt cx="3333679" cy="4860117"/>
            </a:xfrm>
          </p:grpSpPr>
          <p:grpSp>
            <p:nvGrpSpPr>
              <p:cNvPr id="47117" name="Group 46"/>
              <p:cNvGrpSpPr>
                <a:grpSpLocks/>
              </p:cNvGrpSpPr>
              <p:nvPr/>
            </p:nvGrpSpPr>
            <p:grpSpPr bwMode="auto">
              <a:xfrm>
                <a:off x="6228184" y="3717032"/>
                <a:ext cx="2717887" cy="3058021"/>
                <a:chOff x="1184730" y="3371255"/>
                <a:chExt cx="2717887" cy="3058021"/>
              </a:xfrm>
            </p:grpSpPr>
            <p:sp>
              <p:nvSpPr>
                <p:cNvPr id="47124"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endParaRPr lang="en-US" altLang="en-US" sz="2400" i="1" baseline="30000">
                    <a:solidFill>
                      <a:srgbClr val="FFC000"/>
                    </a:solidFill>
                    <a:sym typeface="Wingdings" pitchFamily="2" charset="2"/>
                  </a:endParaRPr>
                </a:p>
              </p:txBody>
            </p:sp>
            <p:sp>
              <p:nvSpPr>
                <p:cNvPr id="47125" name="Rectangle 57"/>
                <p:cNvSpPr>
                  <a:spLocks noChangeArrowheads="1"/>
                </p:cNvSpPr>
                <p:nvPr/>
              </p:nvSpPr>
              <p:spPr bwMode="auto">
                <a:xfrm>
                  <a:off x="1474104" y="3777365"/>
                  <a:ext cx="2428513" cy="2651911"/>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7126" name="Oval 62"/>
                <p:cNvSpPr>
                  <a:spLocks noChangeArrowheads="1"/>
                </p:cNvSpPr>
                <p:nvPr/>
              </p:nvSpPr>
              <p:spPr bwMode="auto">
                <a:xfrm>
                  <a:off x="1907767" y="4243091"/>
                  <a:ext cx="1647920" cy="1646014"/>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7118" name="Rectangle 19"/>
              <p:cNvSpPr>
                <a:spLocks noChangeArrowheads="1"/>
              </p:cNvSpPr>
              <p:nvPr/>
            </p:nvSpPr>
            <p:spPr bwMode="auto">
              <a:xfrm>
                <a:off x="7177054" y="514790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000111</a:t>
                </a:r>
                <a:endParaRPr lang="en-US" altLang="en-US" sz="1800" baseline="-25000">
                  <a:solidFill>
                    <a:srgbClr val="FFC000"/>
                  </a:solidFill>
                  <a:sym typeface="Wingdings" pitchFamily="2" charset="2"/>
                </a:endParaRPr>
              </a:p>
            </p:txBody>
          </p:sp>
          <p:sp>
            <p:nvSpPr>
              <p:cNvPr id="47119" name="Rectangle 50"/>
              <p:cNvSpPr>
                <a:spLocks noChangeArrowheads="1"/>
              </p:cNvSpPr>
              <p:nvPr/>
            </p:nvSpPr>
            <p:spPr bwMode="auto">
              <a:xfrm>
                <a:off x="6810021" y="4365104"/>
                <a:ext cx="6976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0</a:t>
                </a:r>
                <a:r>
                  <a:rPr lang="en-US" altLang="en-US" sz="2400" baseline="30000">
                    <a:solidFill>
                      <a:srgbClr val="FFC000"/>
                    </a:solidFill>
                  </a:rPr>
                  <a:t>n</a:t>
                </a:r>
                <a:r>
                  <a:rPr lang="en-US" altLang="en-US" sz="2400">
                    <a:solidFill>
                      <a:srgbClr val="FFC000"/>
                    </a:solidFill>
                  </a:rPr>
                  <a:t>1</a:t>
                </a:r>
                <a:r>
                  <a:rPr lang="en-US" altLang="en-US" sz="2400" baseline="30000">
                    <a:solidFill>
                      <a:srgbClr val="FFC000"/>
                    </a:solidFill>
                  </a:rPr>
                  <a:t>n</a:t>
                </a:r>
                <a:endParaRPr lang="en-CA" altLang="en-US" sz="2400" baseline="30000"/>
              </a:p>
            </p:txBody>
          </p:sp>
          <p:cxnSp>
            <p:nvCxnSpPr>
              <p:cNvPr id="47120" name="Straight Connector 52"/>
              <p:cNvCxnSpPr>
                <a:cxnSpLocks noChangeShapeType="1"/>
              </p:cNvCxnSpPr>
              <p:nvPr/>
            </p:nvCxnSpPr>
            <p:spPr bwMode="auto">
              <a:xfrm>
                <a:off x="5677144" y="2022936"/>
                <a:ext cx="840414" cy="4752117"/>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cxnSp>
            <p:nvCxnSpPr>
              <p:cNvPr id="47121" name="Straight Connector 53"/>
              <p:cNvCxnSpPr>
                <a:cxnSpLocks noChangeShapeType="1"/>
              </p:cNvCxnSpPr>
              <p:nvPr/>
            </p:nvCxnSpPr>
            <p:spPr bwMode="auto">
              <a:xfrm>
                <a:off x="5753012" y="2022936"/>
                <a:ext cx="3203811" cy="2100206"/>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sp>
            <p:nvSpPr>
              <p:cNvPr id="47122" name="Oval 54"/>
              <p:cNvSpPr>
                <a:spLocks noChangeArrowheads="1"/>
              </p:cNvSpPr>
              <p:nvPr/>
            </p:nvSpPr>
            <p:spPr bwMode="auto">
              <a:xfrm>
                <a:off x="5623144" y="1914936"/>
                <a:ext cx="108000" cy="108000"/>
              </a:xfrm>
              <a:prstGeom prst="ellipse">
                <a:avLst/>
              </a:pr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sz="2400"/>
              </a:p>
            </p:txBody>
          </p:sp>
          <p:pic>
            <p:nvPicPr>
              <p:cNvPr id="47123" name="Picture 2" descr="http://roicorp.com/wp-content/uploads/2012/09/bigstock-Magnifying-Glass-1446513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5386" y="3026107"/>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
          <p:nvSpPr>
            <p:cNvPr id="47116" name="Rectangle 19"/>
            <p:cNvSpPr>
              <a:spLocks noChangeArrowheads="1"/>
            </p:cNvSpPr>
            <p:nvPr/>
          </p:nvSpPr>
          <p:spPr bwMode="auto">
            <a:xfrm>
              <a:off x="7156804" y="630932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1800">
                  <a:solidFill>
                    <a:srgbClr val="FFC000"/>
                  </a:solidFill>
                  <a:sym typeface="Wingdings" pitchFamily="2" charset="2"/>
                </a:rPr>
                <a:t>10</a:t>
              </a:r>
              <a:endParaRPr lang="en-US" altLang="en-US" sz="1800" baseline="-25000">
                <a:solidFill>
                  <a:srgbClr val="FFC000"/>
                </a:solidFill>
                <a:sym typeface="Wingdings" pitchFamily="2" charset="2"/>
              </a:endParaRPr>
            </a:p>
          </p:txBody>
        </p:sp>
      </p:grpSp>
      <p:sp>
        <p:nvSpPr>
          <p:cNvPr id="3" name="Rectangle 2"/>
          <p:cNvSpPr>
            <a:spLocks noChangeArrowheads="1"/>
          </p:cNvSpPr>
          <p:nvPr/>
        </p:nvSpPr>
        <p:spPr bwMode="auto">
          <a:xfrm>
            <a:off x="4581525" y="5445125"/>
            <a:ext cx="14303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cs typeface="Times New Roman" pitchFamily="18" charset="0"/>
              </a:rPr>
              <a:t>There are </a:t>
            </a:r>
            <a:br>
              <a:rPr lang="en-US" altLang="en-US" sz="2400">
                <a:cs typeface="Times New Roman" pitchFamily="18" charset="0"/>
              </a:rPr>
            </a:br>
            <a:r>
              <a:rPr lang="en-US" altLang="en-US" sz="2400">
                <a:cs typeface="Times New Roman" pitchFamily="18" charset="0"/>
              </a:rPr>
              <a:t>many </a:t>
            </a:r>
            <a:br>
              <a:rPr lang="en-US" altLang="en-US" sz="2400">
                <a:cs typeface="Times New Roman" pitchFamily="18" charset="0"/>
              </a:rPr>
            </a:br>
            <a:r>
              <a:rPr lang="en-US" altLang="en-US" sz="2400">
                <a:cs typeface="Times New Roman" pitchFamily="18" charset="0"/>
              </a:rPr>
              <a:t>such TM.</a:t>
            </a:r>
            <a:endParaRPr lang="en-CA" altLang="en-US" sz="24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8131" name="Group 5"/>
          <p:cNvGrpSpPr>
            <a:grpSpLocks/>
          </p:cNvGrpSpPr>
          <p:nvPr/>
        </p:nvGrpSpPr>
        <p:grpSpPr bwMode="auto">
          <a:xfrm>
            <a:off x="107950" y="2276475"/>
            <a:ext cx="1447800" cy="2133600"/>
            <a:chOff x="2013" y="2206"/>
            <a:chExt cx="679" cy="1010"/>
          </a:xfrm>
        </p:grpSpPr>
        <p:sp>
          <p:nvSpPr>
            <p:cNvPr id="4817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8180" name="Group 7"/>
            <p:cNvGrpSpPr>
              <a:grpSpLocks/>
            </p:cNvGrpSpPr>
            <p:nvPr/>
          </p:nvGrpSpPr>
          <p:grpSpPr bwMode="auto">
            <a:xfrm>
              <a:off x="2013" y="2206"/>
              <a:ext cx="339" cy="1010"/>
              <a:chOff x="240" y="2880"/>
              <a:chExt cx="339" cy="1010"/>
            </a:xfrm>
          </p:grpSpPr>
          <p:sp>
            <p:nvSpPr>
              <p:cNvPr id="4818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8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818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819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819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819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819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8132"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8133"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48134" name="Group 84"/>
          <p:cNvGrpSpPr>
            <a:grpSpLocks/>
          </p:cNvGrpSpPr>
          <p:nvPr/>
        </p:nvGrpSpPr>
        <p:grpSpPr bwMode="auto">
          <a:xfrm>
            <a:off x="971550" y="1046163"/>
            <a:ext cx="6534150" cy="2743200"/>
            <a:chOff x="971600" y="1694115"/>
            <a:chExt cx="6533745" cy="2742997"/>
          </a:xfrm>
        </p:grpSpPr>
        <p:sp>
          <p:nvSpPr>
            <p:cNvPr id="48168"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8169"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8170" name="Group 87"/>
            <p:cNvGrpSpPr>
              <a:grpSpLocks/>
            </p:cNvGrpSpPr>
            <p:nvPr/>
          </p:nvGrpSpPr>
          <p:grpSpPr bwMode="auto">
            <a:xfrm>
              <a:off x="1331640" y="1700808"/>
              <a:ext cx="2357281" cy="2736304"/>
              <a:chOff x="1192368" y="3789040"/>
              <a:chExt cx="2357281" cy="2736304"/>
            </a:xfrm>
          </p:grpSpPr>
          <p:sp>
            <p:nvSpPr>
              <p:cNvPr id="48177"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8178"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8171"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8172"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8173"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8174"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8175"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8176"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grpSp>
      <p:grpSp>
        <p:nvGrpSpPr>
          <p:cNvPr id="48135" name="Group 3"/>
          <p:cNvGrpSpPr>
            <a:grpSpLocks/>
          </p:cNvGrpSpPr>
          <p:nvPr/>
        </p:nvGrpSpPr>
        <p:grpSpPr bwMode="auto">
          <a:xfrm>
            <a:off x="5003800" y="1530350"/>
            <a:ext cx="2984500" cy="1611313"/>
            <a:chOff x="5004048" y="1530370"/>
            <a:chExt cx="2983970" cy="1610598"/>
          </a:xfrm>
        </p:grpSpPr>
        <p:sp>
          <p:nvSpPr>
            <p:cNvPr id="48157" name="Freeform 58"/>
            <p:cNvSpPr>
              <a:spLocks/>
            </p:cNvSpPr>
            <p:nvPr/>
          </p:nvSpPr>
          <p:spPr bwMode="auto">
            <a:xfrm>
              <a:off x="5419996" y="1539153"/>
              <a:ext cx="739499" cy="531807"/>
            </a:xfrm>
            <a:custGeom>
              <a:avLst/>
              <a:gdLst>
                <a:gd name="T0" fmla="*/ 0 w 613954"/>
                <a:gd name="T1" fmla="*/ 2226650 h 418768"/>
                <a:gd name="T2" fmla="*/ 1393313 w 613954"/>
                <a:gd name="T3" fmla="*/ 1878737 h 418768"/>
                <a:gd name="T4" fmla="*/ 2258126 w 613954"/>
                <a:gd name="T5" fmla="*/ 0 h 418768"/>
                <a:gd name="T6" fmla="*/ 0 60000 65536"/>
                <a:gd name="T7" fmla="*/ 0 60000 65536"/>
                <a:gd name="T8" fmla="*/ 0 60000 65536"/>
              </a:gdLst>
              <a:ahLst/>
              <a:cxnLst>
                <a:cxn ang="T6">
                  <a:pos x="T0" y="T1"/>
                </a:cxn>
                <a:cxn ang="T7">
                  <a:pos x="T2" y="T3"/>
                </a:cxn>
                <a:cxn ang="T8">
                  <a:pos x="T4" y="T5"/>
                </a:cxn>
              </a:cxnLst>
              <a:rect l="0" t="0" r="r" b="b"/>
              <a:pathLst>
                <a:path w="613954" h="418768">
                  <a:moveTo>
                    <a:pt x="0" y="418011"/>
                  </a:moveTo>
                  <a:cubicBezTo>
                    <a:pt x="138248" y="420188"/>
                    <a:pt x="276497" y="422365"/>
                    <a:pt x="378823" y="352697"/>
                  </a:cubicBezTo>
                  <a:cubicBezTo>
                    <a:pt x="481149" y="283029"/>
                    <a:pt x="547551" y="141514"/>
                    <a:pt x="613954" y="0"/>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8158" name="Freeform 59"/>
            <p:cNvSpPr>
              <a:spLocks/>
            </p:cNvSpPr>
            <p:nvPr/>
          </p:nvSpPr>
          <p:spPr bwMode="auto">
            <a:xfrm>
              <a:off x="5907333" y="2139226"/>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8159" name="Freeform 60"/>
            <p:cNvSpPr>
              <a:spLocks/>
            </p:cNvSpPr>
            <p:nvPr/>
          </p:nvSpPr>
          <p:spPr bwMode="auto">
            <a:xfrm>
              <a:off x="6751996" y="1530370"/>
              <a:ext cx="755233" cy="746502"/>
            </a:xfrm>
            <a:custGeom>
              <a:avLst/>
              <a:gdLst>
                <a:gd name="T0" fmla="*/ 0 w 627017"/>
                <a:gd name="T1" fmla="*/ 0 h 587829"/>
                <a:gd name="T2" fmla="*/ 816765 w 627017"/>
                <a:gd name="T3" fmla="*/ 2365792 h 587829"/>
                <a:gd name="T4" fmla="*/ 2306166 w 627017"/>
                <a:gd name="T5" fmla="*/ 3131202 h 587829"/>
                <a:gd name="T6" fmla="*/ 0 60000 65536"/>
                <a:gd name="T7" fmla="*/ 0 60000 65536"/>
                <a:gd name="T8" fmla="*/ 0 60000 65536"/>
              </a:gdLst>
              <a:ahLst/>
              <a:cxnLst>
                <a:cxn ang="T6">
                  <a:pos x="T0" y="T1"/>
                </a:cxn>
                <a:cxn ang="T7">
                  <a:pos x="T2" y="T3"/>
                </a:cxn>
                <a:cxn ang="T8">
                  <a:pos x="T4" y="T5"/>
                </a:cxn>
              </a:cxnLst>
              <a:rect l="0" t="0" r="r" b="b"/>
              <a:pathLst>
                <a:path w="627017" h="587829">
                  <a:moveTo>
                    <a:pt x="0" y="0"/>
                  </a:moveTo>
                  <a:cubicBezTo>
                    <a:pt x="58782" y="173083"/>
                    <a:pt x="117565" y="346166"/>
                    <a:pt x="222068" y="444137"/>
                  </a:cubicBezTo>
                  <a:cubicBezTo>
                    <a:pt x="326571" y="542108"/>
                    <a:pt x="476794" y="564968"/>
                    <a:pt x="627017" y="587829"/>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8160" name="Freeform 61"/>
            <p:cNvSpPr>
              <a:spLocks/>
            </p:cNvSpPr>
            <p:nvPr/>
          </p:nvSpPr>
          <p:spPr bwMode="auto">
            <a:xfrm flipV="1">
              <a:off x="5835648" y="2636912"/>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48161" name="Group 1"/>
            <p:cNvGrpSpPr>
              <a:grpSpLocks/>
            </p:cNvGrpSpPr>
            <p:nvPr/>
          </p:nvGrpSpPr>
          <p:grpSpPr bwMode="auto">
            <a:xfrm>
              <a:off x="5004048" y="1556792"/>
              <a:ext cx="1497928" cy="433440"/>
              <a:chOff x="5004048" y="1556792"/>
              <a:chExt cx="1497928" cy="433440"/>
            </a:xfrm>
          </p:grpSpPr>
          <p:sp>
            <p:nvSpPr>
              <p:cNvPr id="48166" name="Rectangle 69"/>
              <p:cNvSpPr>
                <a:spLocks noChangeArrowheads="1"/>
              </p:cNvSpPr>
              <p:nvPr/>
            </p:nvSpPr>
            <p:spPr bwMode="auto">
              <a:xfrm>
                <a:off x="5580112"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p>
            </p:txBody>
          </p:sp>
          <p:sp>
            <p:nvSpPr>
              <p:cNvPr id="48167" name="Rectangle 19"/>
              <p:cNvSpPr>
                <a:spLocks noChangeArrowheads="1"/>
              </p:cNvSpPr>
              <p:nvPr/>
            </p:nvSpPr>
            <p:spPr bwMode="auto">
              <a:xfrm>
                <a:off x="5004048"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
          <p:nvSpPr>
            <p:cNvPr id="48162" name="Rectangle 82"/>
            <p:cNvSpPr>
              <a:spLocks noChangeArrowheads="1"/>
            </p:cNvSpPr>
            <p:nvPr/>
          </p:nvSpPr>
          <p:spPr bwMode="auto">
            <a:xfrm>
              <a:off x="7046679"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p>
          </p:txBody>
        </p:sp>
        <p:sp>
          <p:nvSpPr>
            <p:cNvPr id="48163" name="Rectangle 19"/>
            <p:cNvSpPr>
              <a:spLocks noChangeArrowheads="1"/>
            </p:cNvSpPr>
            <p:nvPr/>
          </p:nvSpPr>
          <p:spPr bwMode="auto">
            <a:xfrm>
              <a:off x="6490090"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8164" name="Rectangle 19"/>
            <p:cNvSpPr>
              <a:spLocks noChangeArrowheads="1"/>
            </p:cNvSpPr>
            <p:nvPr/>
          </p:nvSpPr>
          <p:spPr bwMode="auto">
            <a:xfrm>
              <a:off x="5810376" y="1988840"/>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all</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sp>
          <p:nvSpPr>
            <p:cNvPr id="48165" name="Rectangle 19"/>
            <p:cNvSpPr>
              <a:spLocks noChangeArrowheads="1"/>
            </p:cNvSpPr>
            <p:nvPr/>
          </p:nvSpPr>
          <p:spPr bwMode="auto">
            <a:xfrm>
              <a:off x="5731144" y="2771636"/>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none</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grpSp>
      <p:grpSp>
        <p:nvGrpSpPr>
          <p:cNvPr id="48136" name="Group 7"/>
          <p:cNvGrpSpPr>
            <a:grpSpLocks/>
          </p:cNvGrpSpPr>
          <p:nvPr/>
        </p:nvGrpSpPr>
        <p:grpSpPr bwMode="auto">
          <a:xfrm>
            <a:off x="5622925" y="1881188"/>
            <a:ext cx="3333750" cy="4860925"/>
            <a:chOff x="5623144" y="1844824"/>
            <a:chExt cx="3333679" cy="4860117"/>
          </a:xfrm>
        </p:grpSpPr>
        <p:grpSp>
          <p:nvGrpSpPr>
            <p:cNvPr id="48145" name="Group 6"/>
            <p:cNvGrpSpPr>
              <a:grpSpLocks/>
            </p:cNvGrpSpPr>
            <p:nvPr/>
          </p:nvGrpSpPr>
          <p:grpSpPr bwMode="auto">
            <a:xfrm>
              <a:off x="5623144" y="1844824"/>
              <a:ext cx="3333679" cy="4860117"/>
              <a:chOff x="5623144" y="1914936"/>
              <a:chExt cx="3333679" cy="4860117"/>
            </a:xfrm>
          </p:grpSpPr>
          <p:grpSp>
            <p:nvGrpSpPr>
              <p:cNvPr id="48147" name="Group 46"/>
              <p:cNvGrpSpPr>
                <a:grpSpLocks/>
              </p:cNvGrpSpPr>
              <p:nvPr/>
            </p:nvGrpSpPr>
            <p:grpSpPr bwMode="auto">
              <a:xfrm>
                <a:off x="6228184" y="3717032"/>
                <a:ext cx="2717887" cy="3058021"/>
                <a:chOff x="1184730" y="3371255"/>
                <a:chExt cx="2717887" cy="3058021"/>
              </a:xfrm>
            </p:grpSpPr>
            <p:sp>
              <p:nvSpPr>
                <p:cNvPr id="48154"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endParaRPr lang="en-US" altLang="en-US" sz="2400" i="1" baseline="30000">
                    <a:solidFill>
                      <a:srgbClr val="FFC000"/>
                    </a:solidFill>
                    <a:sym typeface="Wingdings" pitchFamily="2" charset="2"/>
                  </a:endParaRPr>
                </a:p>
              </p:txBody>
            </p:sp>
            <p:sp>
              <p:nvSpPr>
                <p:cNvPr id="48155" name="Rectangle 57"/>
                <p:cNvSpPr>
                  <a:spLocks noChangeArrowheads="1"/>
                </p:cNvSpPr>
                <p:nvPr/>
              </p:nvSpPr>
              <p:spPr bwMode="auto">
                <a:xfrm>
                  <a:off x="1474104" y="3777365"/>
                  <a:ext cx="2428513" cy="2651911"/>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8156" name="Oval 62"/>
                <p:cNvSpPr>
                  <a:spLocks noChangeArrowheads="1"/>
                </p:cNvSpPr>
                <p:nvPr/>
              </p:nvSpPr>
              <p:spPr bwMode="auto">
                <a:xfrm>
                  <a:off x="1907767" y="4243091"/>
                  <a:ext cx="1647920" cy="1646014"/>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8148" name="Rectangle 19"/>
              <p:cNvSpPr>
                <a:spLocks noChangeArrowheads="1"/>
              </p:cNvSpPr>
              <p:nvPr/>
            </p:nvSpPr>
            <p:spPr bwMode="auto">
              <a:xfrm>
                <a:off x="7177054" y="514790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000111</a:t>
                </a:r>
                <a:endParaRPr lang="en-US" altLang="en-US" sz="1800" baseline="-25000">
                  <a:solidFill>
                    <a:srgbClr val="FFC000"/>
                  </a:solidFill>
                  <a:sym typeface="Wingdings" pitchFamily="2" charset="2"/>
                </a:endParaRPr>
              </a:p>
            </p:txBody>
          </p:sp>
          <p:sp>
            <p:nvSpPr>
              <p:cNvPr id="48149" name="Rectangle 50"/>
              <p:cNvSpPr>
                <a:spLocks noChangeArrowheads="1"/>
              </p:cNvSpPr>
              <p:nvPr/>
            </p:nvSpPr>
            <p:spPr bwMode="auto">
              <a:xfrm>
                <a:off x="6810021" y="4365104"/>
                <a:ext cx="6976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0</a:t>
                </a:r>
                <a:r>
                  <a:rPr lang="en-US" altLang="en-US" sz="2400" baseline="30000">
                    <a:solidFill>
                      <a:srgbClr val="FFC000"/>
                    </a:solidFill>
                  </a:rPr>
                  <a:t>n</a:t>
                </a:r>
                <a:r>
                  <a:rPr lang="en-US" altLang="en-US" sz="2400">
                    <a:solidFill>
                      <a:srgbClr val="FFC000"/>
                    </a:solidFill>
                  </a:rPr>
                  <a:t>1</a:t>
                </a:r>
                <a:r>
                  <a:rPr lang="en-US" altLang="en-US" sz="2400" baseline="30000">
                    <a:solidFill>
                      <a:srgbClr val="FFC000"/>
                    </a:solidFill>
                  </a:rPr>
                  <a:t>n</a:t>
                </a:r>
                <a:endParaRPr lang="en-CA" altLang="en-US" sz="2400" baseline="30000"/>
              </a:p>
            </p:txBody>
          </p:sp>
          <p:cxnSp>
            <p:nvCxnSpPr>
              <p:cNvPr id="48150" name="Straight Connector 52"/>
              <p:cNvCxnSpPr>
                <a:cxnSpLocks noChangeShapeType="1"/>
              </p:cNvCxnSpPr>
              <p:nvPr/>
            </p:nvCxnSpPr>
            <p:spPr bwMode="auto">
              <a:xfrm>
                <a:off x="5677144" y="2022936"/>
                <a:ext cx="840414" cy="4752117"/>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cxnSp>
            <p:nvCxnSpPr>
              <p:cNvPr id="48151" name="Straight Connector 53"/>
              <p:cNvCxnSpPr>
                <a:cxnSpLocks noChangeShapeType="1"/>
              </p:cNvCxnSpPr>
              <p:nvPr/>
            </p:nvCxnSpPr>
            <p:spPr bwMode="auto">
              <a:xfrm>
                <a:off x="5753012" y="2022936"/>
                <a:ext cx="3203811" cy="2100206"/>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sp>
            <p:nvSpPr>
              <p:cNvPr id="48152" name="Oval 54"/>
              <p:cNvSpPr>
                <a:spLocks noChangeArrowheads="1"/>
              </p:cNvSpPr>
              <p:nvPr/>
            </p:nvSpPr>
            <p:spPr bwMode="auto">
              <a:xfrm>
                <a:off x="5623144" y="1914936"/>
                <a:ext cx="108000" cy="108000"/>
              </a:xfrm>
              <a:prstGeom prst="ellipse">
                <a:avLst/>
              </a:pr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sz="2400"/>
              </a:p>
            </p:txBody>
          </p:sp>
          <p:pic>
            <p:nvPicPr>
              <p:cNvPr id="48153" name="Picture 2" descr="http://roicorp.com/wp-content/uploads/2012/09/bigstock-Magnifying-Glass-14465135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5386" y="3026107"/>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
          <p:nvSpPr>
            <p:cNvPr id="48146" name="Rectangle 19"/>
            <p:cNvSpPr>
              <a:spLocks noChangeArrowheads="1"/>
            </p:cNvSpPr>
            <p:nvPr/>
          </p:nvSpPr>
          <p:spPr bwMode="auto">
            <a:xfrm>
              <a:off x="7156804" y="6309320"/>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1800">
                  <a:solidFill>
                    <a:srgbClr val="FFC000"/>
                  </a:solidFill>
                  <a:sym typeface="Wingdings" pitchFamily="2" charset="2"/>
                </a:rPr>
                <a:t>10</a:t>
              </a:r>
              <a:endParaRPr lang="en-US" altLang="en-US" sz="1800" baseline="-25000">
                <a:solidFill>
                  <a:srgbClr val="FFC000"/>
                </a:solidFill>
                <a:sym typeface="Wingdings" pitchFamily="2" charset="2"/>
              </a:endParaRPr>
            </a:p>
          </p:txBody>
        </p:sp>
      </p:grpSp>
      <p:grpSp>
        <p:nvGrpSpPr>
          <p:cNvPr id="10" name="Group 9"/>
          <p:cNvGrpSpPr>
            <a:grpSpLocks/>
          </p:cNvGrpSpPr>
          <p:nvPr/>
        </p:nvGrpSpPr>
        <p:grpSpPr bwMode="auto">
          <a:xfrm>
            <a:off x="1042988" y="3898900"/>
            <a:ext cx="5184775" cy="1400175"/>
            <a:chOff x="1043608" y="3899371"/>
            <a:chExt cx="5184277" cy="1399886"/>
          </a:xfrm>
        </p:grpSpPr>
        <p:sp>
          <p:nvSpPr>
            <p:cNvPr id="48143" name="AutoShape 38"/>
            <p:cNvSpPr>
              <a:spLocks noChangeArrowheads="1"/>
            </p:cNvSpPr>
            <p:nvPr/>
          </p:nvSpPr>
          <p:spPr bwMode="auto">
            <a:xfrm>
              <a:off x="1043608" y="3899371"/>
              <a:ext cx="5184277" cy="1399886"/>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The TM </a:t>
              </a:r>
              <a:r>
                <a:rPr lang="en-US" altLang="en-US" sz="2400">
                  <a:solidFill>
                    <a:schemeClr val="accent2"/>
                  </a:solidFill>
                  <a:latin typeface="Times New Roman" pitchFamily="18" charset="0"/>
                  <a:cs typeface="Times New Roman" pitchFamily="18" charset="0"/>
                  <a:sym typeface="Wingdings" pitchFamily="2" charset="2"/>
                </a:rPr>
                <a:t>M</a:t>
              </a:r>
              <a:r>
                <a:rPr lang="en-US" altLang="en-US" sz="2400">
                  <a:solidFill>
                    <a:schemeClr val="accent2"/>
                  </a:solidFill>
                  <a:latin typeface="Times New Roman" pitchFamily="18" charset="0"/>
                  <a:cs typeface="Times New Roman" pitchFamily="18" charset="0"/>
                </a:rPr>
                <a:t>'</a:t>
              </a:r>
              <a:endParaRPr lang="en-CA" altLang="en-US" sz="2400">
                <a:latin typeface="Times New Roman" pitchFamily="18" charset="0"/>
                <a:cs typeface="Times New Roman" pitchFamily="18" charset="0"/>
              </a:endParaRPr>
            </a:p>
            <a:p>
              <a:pPr algn="ctr" eaLnBrk="1" hangingPunct="1">
                <a:spcBef>
                  <a:spcPct val="0"/>
                </a:spcBef>
              </a:pPr>
              <a:r>
                <a:rPr lang="en-US" altLang="en-US" sz="2400">
                  <a:latin typeface="Times New Roman" pitchFamily="18" charset="0"/>
                  <a:cs typeface="Times New Roman" pitchFamily="18" charset="0"/>
                  <a:sym typeface="Wingdings" pitchFamily="2" charset="2"/>
                </a:rPr>
                <a:t>does not care to distinguish whether its input has the form </a:t>
              </a:r>
              <a:r>
                <a:rPr lang="en-US" altLang="en-US" sz="2400">
                  <a:solidFill>
                    <a:schemeClr val="accent2"/>
                  </a:solidFill>
                  <a:latin typeface="Times New Roman" pitchFamily="18" charset="0"/>
                  <a:cs typeface="Times New Roman" pitchFamily="18" charset="0"/>
                  <a:sym typeface="Wingdings" pitchFamily="2" charset="2"/>
                </a:rPr>
                <a:t>1</a:t>
              </a:r>
              <a:r>
                <a:rPr lang="en-US" altLang="en-US" sz="2400" baseline="30000">
                  <a:solidFill>
                    <a:schemeClr val="accent2"/>
                  </a:solidFill>
                  <a:latin typeface="Times New Roman" pitchFamily="18" charset="0"/>
                  <a:cs typeface="Times New Roman" pitchFamily="18" charset="0"/>
                  <a:sym typeface="Wingdings" pitchFamily="2" charset="2"/>
                </a:rPr>
                <a:t>n</a:t>
              </a:r>
              <a:r>
                <a:rPr lang="en-US" altLang="en-US" sz="2400">
                  <a:solidFill>
                    <a:schemeClr val="accent2"/>
                  </a:solidFill>
                  <a:latin typeface="Times New Roman" pitchFamily="18" charset="0"/>
                  <a:cs typeface="Times New Roman" pitchFamily="18" charset="0"/>
                  <a:sym typeface="Wingdings" pitchFamily="2" charset="2"/>
                </a:rPr>
                <a:t>0</a:t>
              </a:r>
              <a:r>
                <a:rPr lang="en-US" altLang="en-US" sz="2400" baseline="30000">
                  <a:solidFill>
                    <a:schemeClr val="accent2"/>
                  </a:solidFill>
                  <a:latin typeface="Times New Roman" pitchFamily="18" charset="0"/>
                  <a:cs typeface="Times New Roman" pitchFamily="18" charset="0"/>
                  <a:sym typeface="Wingdings" pitchFamily="2" charset="2"/>
                </a:rPr>
                <a:t>n </a:t>
              </a:r>
              <a:r>
                <a:rPr lang="en-US" altLang="en-US" sz="2400">
                  <a:latin typeface="Times New Roman" pitchFamily="18" charset="0"/>
                  <a:cs typeface="Times New Roman" pitchFamily="18" charset="0"/>
                </a:rPr>
                <a:t>or not.</a:t>
              </a:r>
            </a:p>
          </p:txBody>
        </p:sp>
        <p:sp>
          <p:nvSpPr>
            <p:cNvPr id="48144" name="Rectangle 71"/>
            <p:cNvSpPr>
              <a:spLocks noChangeArrowheads="1"/>
            </p:cNvSpPr>
            <p:nvPr/>
          </p:nvSpPr>
          <p:spPr bwMode="auto">
            <a:xfrm>
              <a:off x="4186022" y="4149444"/>
              <a:ext cx="44114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200">
                  <a:solidFill>
                    <a:schemeClr val="accent2"/>
                  </a:solidFill>
                  <a:sym typeface="Wingdings" pitchFamily="2" charset="2"/>
                </a:rPr>
                <a:t>0</a:t>
              </a:r>
              <a:r>
                <a:rPr lang="en-US" altLang="en-US" sz="1200" baseline="30000">
                  <a:solidFill>
                    <a:schemeClr val="accent2"/>
                  </a:solidFill>
                  <a:sym typeface="Wingdings" pitchFamily="2" charset="2"/>
                </a:rPr>
                <a:t>n</a:t>
              </a:r>
              <a:r>
                <a:rPr lang="en-US" altLang="en-US" sz="1200">
                  <a:solidFill>
                    <a:schemeClr val="accent2"/>
                  </a:solidFill>
                  <a:sym typeface="Wingdings" pitchFamily="2" charset="2"/>
                </a:rPr>
                <a:t>1</a:t>
              </a:r>
              <a:r>
                <a:rPr lang="en-US" altLang="en-US" sz="1200" baseline="30000">
                  <a:solidFill>
                    <a:schemeClr val="accent2"/>
                  </a:solidFill>
                  <a:sym typeface="Wingdings" pitchFamily="2" charset="2"/>
                </a:rPr>
                <a:t>n</a:t>
              </a:r>
            </a:p>
          </p:txBody>
        </p:sp>
      </p:grpSp>
      <p:cxnSp>
        <p:nvCxnSpPr>
          <p:cNvPr id="48138" name="Straight Connector 2"/>
          <p:cNvCxnSpPr>
            <a:cxnSpLocks noChangeShapeType="1"/>
            <a:stCxn id="48164" idx="3"/>
          </p:cNvCxnSpPr>
          <p:nvPr/>
        </p:nvCxnSpPr>
        <p:spPr bwMode="auto">
          <a:xfrm>
            <a:off x="7256463" y="2228850"/>
            <a:ext cx="914400" cy="91440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7" name="Group 6"/>
          <p:cNvGrpSpPr>
            <a:grpSpLocks/>
          </p:cNvGrpSpPr>
          <p:nvPr/>
        </p:nvGrpSpPr>
        <p:grpSpPr bwMode="auto">
          <a:xfrm>
            <a:off x="6978650" y="6021388"/>
            <a:ext cx="1906588" cy="706437"/>
            <a:chOff x="6977960" y="6021288"/>
            <a:chExt cx="1907843" cy="706083"/>
          </a:xfrm>
        </p:grpSpPr>
        <p:sp>
          <p:nvSpPr>
            <p:cNvPr id="48140" name="Rectangle 71"/>
            <p:cNvSpPr>
              <a:spLocks noChangeArrowheads="1"/>
            </p:cNvSpPr>
            <p:nvPr/>
          </p:nvSpPr>
          <p:spPr bwMode="auto">
            <a:xfrm>
              <a:off x="7020272" y="6165304"/>
              <a:ext cx="61106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sym typeface="Wingdings" pitchFamily="2" charset="2"/>
                </a:rPr>
                <a:t>1</a:t>
              </a:r>
              <a:r>
                <a:rPr lang="en-US" altLang="en-US" sz="2000" baseline="30000">
                  <a:solidFill>
                    <a:schemeClr val="accent2"/>
                  </a:solidFill>
                  <a:sym typeface="Wingdings" pitchFamily="2" charset="2"/>
                </a:rPr>
                <a:t>n</a:t>
              </a:r>
              <a:r>
                <a:rPr lang="en-US" altLang="en-US" sz="2000">
                  <a:solidFill>
                    <a:schemeClr val="accent2"/>
                  </a:solidFill>
                  <a:sym typeface="Wingdings" pitchFamily="2" charset="2"/>
                </a:rPr>
                <a:t>0</a:t>
              </a:r>
              <a:r>
                <a:rPr lang="en-US" altLang="en-US" sz="2000" baseline="30000">
                  <a:solidFill>
                    <a:schemeClr val="accent2"/>
                  </a:solidFill>
                  <a:sym typeface="Wingdings" pitchFamily="2" charset="2"/>
                </a:rPr>
                <a:t>n</a:t>
              </a:r>
              <a:endParaRPr lang="en-US" altLang="en-US" sz="2400" baseline="30000">
                <a:solidFill>
                  <a:schemeClr val="accent2"/>
                </a:solidFill>
                <a:sym typeface="Wingdings" pitchFamily="2" charset="2"/>
              </a:endParaRPr>
            </a:p>
          </p:txBody>
        </p:sp>
        <p:sp>
          <p:nvSpPr>
            <p:cNvPr id="48141" name="Freeform 5"/>
            <p:cNvSpPr>
              <a:spLocks/>
            </p:cNvSpPr>
            <p:nvPr/>
          </p:nvSpPr>
          <p:spPr bwMode="auto">
            <a:xfrm>
              <a:off x="6977960" y="6211629"/>
              <a:ext cx="1554480" cy="515742"/>
            </a:xfrm>
            <a:custGeom>
              <a:avLst/>
              <a:gdLst>
                <a:gd name="T0" fmla="*/ 0 w 1554480"/>
                <a:gd name="T1" fmla="*/ 515742 h 515742"/>
                <a:gd name="T2" fmla="*/ 483325 w 1554480"/>
                <a:gd name="T3" fmla="*/ 71605 h 515742"/>
                <a:gd name="T4" fmla="*/ 1162594 w 1554480"/>
                <a:gd name="T5" fmla="*/ 45480 h 515742"/>
                <a:gd name="T6" fmla="*/ 1554480 w 1554480"/>
                <a:gd name="T7" fmla="*/ 515742 h 515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54480" h="515742">
                  <a:moveTo>
                    <a:pt x="0" y="515742"/>
                  </a:moveTo>
                  <a:cubicBezTo>
                    <a:pt x="144779" y="332862"/>
                    <a:pt x="289559" y="149982"/>
                    <a:pt x="483325" y="71605"/>
                  </a:cubicBezTo>
                  <a:cubicBezTo>
                    <a:pt x="677091" y="-6772"/>
                    <a:pt x="984068" y="-28543"/>
                    <a:pt x="1162594" y="45480"/>
                  </a:cubicBezTo>
                  <a:cubicBezTo>
                    <a:pt x="1341120" y="119503"/>
                    <a:pt x="1447800" y="317622"/>
                    <a:pt x="1554480" y="515742"/>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8142" name="Rectangle 71"/>
            <p:cNvSpPr>
              <a:spLocks noChangeArrowheads="1"/>
            </p:cNvSpPr>
            <p:nvPr/>
          </p:nvSpPr>
          <p:spPr bwMode="auto">
            <a:xfrm>
              <a:off x="8316416" y="6021288"/>
              <a:ext cx="5693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chemeClr val="accent2"/>
                  </a:solidFill>
                  <a:sym typeface="Wingdings" pitchFamily="2" charset="2"/>
                </a:rPr>
                <a:t>101</a:t>
              </a:r>
              <a:endParaRPr lang="en-US" altLang="en-US" sz="2400" baseline="30000">
                <a:solidFill>
                  <a:schemeClr val="accent2"/>
                </a:solidFill>
                <a:sym typeface="Wingdings" pitchFamily="2" charset="2"/>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49155" name="Group 5"/>
          <p:cNvGrpSpPr>
            <a:grpSpLocks/>
          </p:cNvGrpSpPr>
          <p:nvPr/>
        </p:nvGrpSpPr>
        <p:grpSpPr bwMode="auto">
          <a:xfrm>
            <a:off x="107950" y="2276475"/>
            <a:ext cx="1447800" cy="2133600"/>
            <a:chOff x="2013" y="2206"/>
            <a:chExt cx="679" cy="1010"/>
          </a:xfrm>
        </p:grpSpPr>
        <p:sp>
          <p:nvSpPr>
            <p:cNvPr id="4919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9198" name="Group 7"/>
            <p:cNvGrpSpPr>
              <a:grpSpLocks/>
            </p:cNvGrpSpPr>
            <p:nvPr/>
          </p:nvGrpSpPr>
          <p:grpSpPr bwMode="auto">
            <a:xfrm>
              <a:off x="2013" y="2206"/>
              <a:ext cx="339" cy="1010"/>
              <a:chOff x="240" y="2880"/>
              <a:chExt cx="339" cy="1010"/>
            </a:xfrm>
          </p:grpSpPr>
          <p:sp>
            <p:nvSpPr>
              <p:cNvPr id="4919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0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920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920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920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4921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4921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49156"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9157"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49158" name="Group 84"/>
          <p:cNvGrpSpPr>
            <a:grpSpLocks/>
          </p:cNvGrpSpPr>
          <p:nvPr/>
        </p:nvGrpSpPr>
        <p:grpSpPr bwMode="auto">
          <a:xfrm>
            <a:off x="971550" y="1046163"/>
            <a:ext cx="6534150" cy="2743200"/>
            <a:chOff x="971600" y="1694115"/>
            <a:chExt cx="6533745" cy="2742997"/>
          </a:xfrm>
        </p:grpSpPr>
        <p:sp>
          <p:nvSpPr>
            <p:cNvPr id="49186"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49187"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49188" name="Group 87"/>
            <p:cNvGrpSpPr>
              <a:grpSpLocks/>
            </p:cNvGrpSpPr>
            <p:nvPr/>
          </p:nvGrpSpPr>
          <p:grpSpPr bwMode="auto">
            <a:xfrm>
              <a:off x="1331640" y="1700808"/>
              <a:ext cx="2357281" cy="2736304"/>
              <a:chOff x="1192368" y="3789040"/>
              <a:chExt cx="2357281" cy="2736304"/>
            </a:xfrm>
          </p:grpSpPr>
          <p:sp>
            <p:nvSpPr>
              <p:cNvPr id="49195"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49196"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9189"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9190"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49191"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49192"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49193"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49194"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grpSp>
      <p:grpSp>
        <p:nvGrpSpPr>
          <p:cNvPr id="49159" name="Group 3"/>
          <p:cNvGrpSpPr>
            <a:grpSpLocks/>
          </p:cNvGrpSpPr>
          <p:nvPr/>
        </p:nvGrpSpPr>
        <p:grpSpPr bwMode="auto">
          <a:xfrm>
            <a:off x="5003800" y="1530350"/>
            <a:ext cx="2984500" cy="1611313"/>
            <a:chOff x="5004048" y="1530370"/>
            <a:chExt cx="2983970" cy="1610598"/>
          </a:xfrm>
        </p:grpSpPr>
        <p:sp>
          <p:nvSpPr>
            <p:cNvPr id="49175" name="Freeform 58"/>
            <p:cNvSpPr>
              <a:spLocks/>
            </p:cNvSpPr>
            <p:nvPr/>
          </p:nvSpPr>
          <p:spPr bwMode="auto">
            <a:xfrm>
              <a:off x="5419996" y="1539153"/>
              <a:ext cx="739499" cy="531807"/>
            </a:xfrm>
            <a:custGeom>
              <a:avLst/>
              <a:gdLst>
                <a:gd name="T0" fmla="*/ 0 w 613954"/>
                <a:gd name="T1" fmla="*/ 2226650 h 418768"/>
                <a:gd name="T2" fmla="*/ 1393313 w 613954"/>
                <a:gd name="T3" fmla="*/ 1878737 h 418768"/>
                <a:gd name="T4" fmla="*/ 2258126 w 613954"/>
                <a:gd name="T5" fmla="*/ 0 h 418768"/>
                <a:gd name="T6" fmla="*/ 0 60000 65536"/>
                <a:gd name="T7" fmla="*/ 0 60000 65536"/>
                <a:gd name="T8" fmla="*/ 0 60000 65536"/>
              </a:gdLst>
              <a:ahLst/>
              <a:cxnLst>
                <a:cxn ang="T6">
                  <a:pos x="T0" y="T1"/>
                </a:cxn>
                <a:cxn ang="T7">
                  <a:pos x="T2" y="T3"/>
                </a:cxn>
                <a:cxn ang="T8">
                  <a:pos x="T4" y="T5"/>
                </a:cxn>
              </a:cxnLst>
              <a:rect l="0" t="0" r="r" b="b"/>
              <a:pathLst>
                <a:path w="613954" h="418768">
                  <a:moveTo>
                    <a:pt x="0" y="418011"/>
                  </a:moveTo>
                  <a:cubicBezTo>
                    <a:pt x="138248" y="420188"/>
                    <a:pt x="276497" y="422365"/>
                    <a:pt x="378823" y="352697"/>
                  </a:cubicBezTo>
                  <a:cubicBezTo>
                    <a:pt x="481149" y="283029"/>
                    <a:pt x="547551" y="141514"/>
                    <a:pt x="613954" y="0"/>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9176" name="Freeform 59"/>
            <p:cNvSpPr>
              <a:spLocks/>
            </p:cNvSpPr>
            <p:nvPr/>
          </p:nvSpPr>
          <p:spPr bwMode="auto">
            <a:xfrm>
              <a:off x="5907333" y="2139226"/>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9177" name="Freeform 60"/>
            <p:cNvSpPr>
              <a:spLocks/>
            </p:cNvSpPr>
            <p:nvPr/>
          </p:nvSpPr>
          <p:spPr bwMode="auto">
            <a:xfrm>
              <a:off x="6751996" y="1530370"/>
              <a:ext cx="755233" cy="746502"/>
            </a:xfrm>
            <a:custGeom>
              <a:avLst/>
              <a:gdLst>
                <a:gd name="T0" fmla="*/ 0 w 627017"/>
                <a:gd name="T1" fmla="*/ 0 h 587829"/>
                <a:gd name="T2" fmla="*/ 816765 w 627017"/>
                <a:gd name="T3" fmla="*/ 2365792 h 587829"/>
                <a:gd name="T4" fmla="*/ 2306166 w 627017"/>
                <a:gd name="T5" fmla="*/ 3131202 h 587829"/>
                <a:gd name="T6" fmla="*/ 0 60000 65536"/>
                <a:gd name="T7" fmla="*/ 0 60000 65536"/>
                <a:gd name="T8" fmla="*/ 0 60000 65536"/>
              </a:gdLst>
              <a:ahLst/>
              <a:cxnLst>
                <a:cxn ang="T6">
                  <a:pos x="T0" y="T1"/>
                </a:cxn>
                <a:cxn ang="T7">
                  <a:pos x="T2" y="T3"/>
                </a:cxn>
                <a:cxn ang="T8">
                  <a:pos x="T4" y="T5"/>
                </a:cxn>
              </a:cxnLst>
              <a:rect l="0" t="0" r="r" b="b"/>
              <a:pathLst>
                <a:path w="627017" h="587829">
                  <a:moveTo>
                    <a:pt x="0" y="0"/>
                  </a:moveTo>
                  <a:cubicBezTo>
                    <a:pt x="58782" y="173083"/>
                    <a:pt x="117565" y="346166"/>
                    <a:pt x="222068" y="444137"/>
                  </a:cubicBezTo>
                  <a:cubicBezTo>
                    <a:pt x="326571" y="542108"/>
                    <a:pt x="476794" y="564968"/>
                    <a:pt x="627017" y="587829"/>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9178" name="Freeform 61"/>
            <p:cNvSpPr>
              <a:spLocks/>
            </p:cNvSpPr>
            <p:nvPr/>
          </p:nvSpPr>
          <p:spPr bwMode="auto">
            <a:xfrm flipV="1">
              <a:off x="5835648" y="2636912"/>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49179" name="Group 1"/>
            <p:cNvGrpSpPr>
              <a:grpSpLocks/>
            </p:cNvGrpSpPr>
            <p:nvPr/>
          </p:nvGrpSpPr>
          <p:grpSpPr bwMode="auto">
            <a:xfrm>
              <a:off x="5004048" y="1556792"/>
              <a:ext cx="1497928" cy="433440"/>
              <a:chOff x="5004048" y="1556792"/>
              <a:chExt cx="1497928" cy="433440"/>
            </a:xfrm>
          </p:grpSpPr>
          <p:sp>
            <p:nvSpPr>
              <p:cNvPr id="49184" name="Rectangle 69"/>
              <p:cNvSpPr>
                <a:spLocks noChangeArrowheads="1"/>
              </p:cNvSpPr>
              <p:nvPr/>
            </p:nvSpPr>
            <p:spPr bwMode="auto">
              <a:xfrm>
                <a:off x="5580112"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p>
            </p:txBody>
          </p:sp>
          <p:sp>
            <p:nvSpPr>
              <p:cNvPr id="49185" name="Rectangle 19"/>
              <p:cNvSpPr>
                <a:spLocks noChangeArrowheads="1"/>
              </p:cNvSpPr>
              <p:nvPr/>
            </p:nvSpPr>
            <p:spPr bwMode="auto">
              <a:xfrm>
                <a:off x="5004048"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
          <p:nvSpPr>
            <p:cNvPr id="49180" name="Rectangle 82"/>
            <p:cNvSpPr>
              <a:spLocks noChangeArrowheads="1"/>
            </p:cNvSpPr>
            <p:nvPr/>
          </p:nvSpPr>
          <p:spPr bwMode="auto">
            <a:xfrm>
              <a:off x="7046679"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p>
          </p:txBody>
        </p:sp>
        <p:sp>
          <p:nvSpPr>
            <p:cNvPr id="49181" name="Rectangle 19"/>
            <p:cNvSpPr>
              <a:spLocks noChangeArrowheads="1"/>
            </p:cNvSpPr>
            <p:nvPr/>
          </p:nvSpPr>
          <p:spPr bwMode="auto">
            <a:xfrm>
              <a:off x="6490090"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49182" name="Rectangle 19"/>
            <p:cNvSpPr>
              <a:spLocks noChangeArrowheads="1"/>
            </p:cNvSpPr>
            <p:nvPr/>
          </p:nvSpPr>
          <p:spPr bwMode="auto">
            <a:xfrm>
              <a:off x="5810376" y="1988840"/>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all</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sp>
          <p:nvSpPr>
            <p:cNvPr id="49183" name="Rectangle 19"/>
            <p:cNvSpPr>
              <a:spLocks noChangeArrowheads="1"/>
            </p:cNvSpPr>
            <p:nvPr/>
          </p:nvSpPr>
          <p:spPr bwMode="auto">
            <a:xfrm>
              <a:off x="5731144" y="2771636"/>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none</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grpSp>
      <p:grpSp>
        <p:nvGrpSpPr>
          <p:cNvPr id="10" name="Group 9"/>
          <p:cNvGrpSpPr>
            <a:grpSpLocks/>
          </p:cNvGrpSpPr>
          <p:nvPr/>
        </p:nvGrpSpPr>
        <p:grpSpPr bwMode="auto">
          <a:xfrm>
            <a:off x="6227763" y="2349500"/>
            <a:ext cx="2728912" cy="4392613"/>
            <a:chOff x="6228184" y="2348880"/>
            <a:chExt cx="2728639" cy="4392488"/>
          </a:xfrm>
        </p:grpSpPr>
        <p:grpSp>
          <p:nvGrpSpPr>
            <p:cNvPr id="49164" name="Group 8"/>
            <p:cNvGrpSpPr>
              <a:grpSpLocks/>
            </p:cNvGrpSpPr>
            <p:nvPr/>
          </p:nvGrpSpPr>
          <p:grpSpPr bwMode="auto">
            <a:xfrm>
              <a:off x="6228184" y="2348880"/>
              <a:ext cx="2728639" cy="4392488"/>
              <a:chOff x="6228184" y="2348880"/>
              <a:chExt cx="2728639" cy="4392488"/>
            </a:xfrm>
          </p:grpSpPr>
          <p:grpSp>
            <p:nvGrpSpPr>
              <p:cNvPr id="49166" name="Group 46"/>
              <p:cNvGrpSpPr>
                <a:grpSpLocks/>
              </p:cNvGrpSpPr>
              <p:nvPr/>
            </p:nvGrpSpPr>
            <p:grpSpPr bwMode="auto">
              <a:xfrm>
                <a:off x="6228184" y="3683347"/>
                <a:ext cx="2717887" cy="3058021"/>
                <a:chOff x="1184730" y="3371255"/>
                <a:chExt cx="2717887" cy="3058021"/>
              </a:xfrm>
            </p:grpSpPr>
            <p:sp>
              <p:nvSpPr>
                <p:cNvPr id="4917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I</a:t>
                  </a:r>
                  <a:endParaRPr lang="en-US" altLang="en-US" sz="2400" i="1" baseline="30000">
                    <a:solidFill>
                      <a:srgbClr val="FFC000"/>
                    </a:solidFill>
                    <a:sym typeface="Wingdings" pitchFamily="2" charset="2"/>
                  </a:endParaRPr>
                </a:p>
              </p:txBody>
            </p:sp>
            <p:sp>
              <p:nvSpPr>
                <p:cNvPr id="49174" name="Rectangle 57"/>
                <p:cNvSpPr>
                  <a:spLocks noChangeArrowheads="1"/>
                </p:cNvSpPr>
                <p:nvPr/>
              </p:nvSpPr>
              <p:spPr bwMode="auto">
                <a:xfrm>
                  <a:off x="1474104" y="3777365"/>
                  <a:ext cx="2428513" cy="2651911"/>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49167" name="Rectangle 19"/>
              <p:cNvSpPr>
                <a:spLocks noChangeArrowheads="1"/>
              </p:cNvSpPr>
              <p:nvPr/>
            </p:nvSpPr>
            <p:spPr bwMode="auto">
              <a:xfrm>
                <a:off x="7177054" y="5114215"/>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000111</a:t>
                </a:r>
                <a:endParaRPr lang="en-US" altLang="en-US" sz="1800" baseline="-25000">
                  <a:solidFill>
                    <a:srgbClr val="FFC000"/>
                  </a:solidFill>
                  <a:sym typeface="Wingdings" pitchFamily="2" charset="2"/>
                </a:endParaRPr>
              </a:p>
            </p:txBody>
          </p:sp>
          <p:sp>
            <p:nvSpPr>
              <p:cNvPr id="49168" name="Rectangle 50"/>
              <p:cNvSpPr>
                <a:spLocks noChangeArrowheads="1"/>
              </p:cNvSpPr>
              <p:nvPr/>
            </p:nvSpPr>
            <p:spPr bwMode="auto">
              <a:xfrm>
                <a:off x="6773421" y="3861048"/>
                <a:ext cx="9669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chemeClr val="accent2"/>
                    </a:solidFill>
                    <a:cs typeface="Times New Roman" pitchFamily="18" charset="0"/>
                    <a:sym typeface="Wingdings" pitchFamily="2" charset="2"/>
                  </a:rPr>
                  <a:t>{0,1}</a:t>
                </a:r>
                <a:r>
                  <a:rPr lang="en-US" altLang="en-US" sz="2400" baseline="30000">
                    <a:solidFill>
                      <a:schemeClr val="accent2"/>
                    </a:solidFill>
                    <a:cs typeface="Times New Roman" pitchFamily="18" charset="0"/>
                    <a:sym typeface="Wingdings" pitchFamily="2" charset="2"/>
                  </a:rPr>
                  <a:t>*</a:t>
                </a:r>
                <a:endParaRPr lang="en-CA" altLang="en-US" sz="2400" baseline="30000"/>
              </a:p>
            </p:txBody>
          </p:sp>
          <p:cxnSp>
            <p:nvCxnSpPr>
              <p:cNvPr id="49169" name="Straight Connector 52"/>
              <p:cNvCxnSpPr>
                <a:cxnSpLocks noChangeShapeType="1"/>
                <a:stCxn id="49171" idx="4"/>
              </p:cNvCxnSpPr>
              <p:nvPr/>
            </p:nvCxnSpPr>
            <p:spPr bwMode="auto">
              <a:xfrm>
                <a:off x="6462216" y="2456880"/>
                <a:ext cx="55342" cy="4284488"/>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cxnSp>
            <p:nvCxnSpPr>
              <p:cNvPr id="49170" name="Straight Connector 53"/>
              <p:cNvCxnSpPr>
                <a:cxnSpLocks noChangeShapeType="1"/>
                <a:stCxn id="49171" idx="5"/>
              </p:cNvCxnSpPr>
              <p:nvPr/>
            </p:nvCxnSpPr>
            <p:spPr bwMode="auto">
              <a:xfrm>
                <a:off x="6500400" y="2441064"/>
                <a:ext cx="2456423" cy="1648393"/>
              </a:xfrm>
              <a:prstGeom prst="line">
                <a:avLst/>
              </a:prstGeom>
              <a:noFill/>
              <a:ln w="38100" cap="sq" algn="ctr">
                <a:solidFill>
                  <a:srgbClr val="0070C0"/>
                </a:solidFill>
                <a:round/>
                <a:headEnd/>
                <a:tailEnd/>
              </a:ln>
              <a:extLst>
                <a:ext uri="{909E8E84-426E-40DD-AFC4-6F175D3DCCD1}">
                  <a14:hiddenFill xmlns:a14="http://schemas.microsoft.com/office/drawing/2010/main">
                    <a:noFill/>
                  </a14:hiddenFill>
                </a:ext>
              </a:extLst>
            </p:spPr>
          </p:cxnSp>
          <p:sp>
            <p:nvSpPr>
              <p:cNvPr id="49171" name="Oval 54"/>
              <p:cNvSpPr>
                <a:spLocks noChangeArrowheads="1"/>
              </p:cNvSpPr>
              <p:nvPr/>
            </p:nvSpPr>
            <p:spPr bwMode="auto">
              <a:xfrm>
                <a:off x="6408216" y="2348880"/>
                <a:ext cx="108000" cy="108000"/>
              </a:xfrm>
              <a:prstGeom prst="ellipse">
                <a:avLst/>
              </a:pr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sz="2400"/>
              </a:p>
            </p:txBody>
          </p:sp>
          <p:pic>
            <p:nvPicPr>
              <p:cNvPr id="49172" name="Picture 2" descr="http://roicorp.com/wp-content/uploads/2012/09/bigstock-Magnifying-Glass-14465135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5386" y="2992422"/>
                <a:ext cx="574403" cy="595236"/>
              </a:xfrm>
              <a:prstGeom prst="rect">
                <a:avLst/>
              </a:prstGeom>
              <a:noFill/>
              <a:ln w="9525">
                <a:solidFill>
                  <a:srgbClr val="00FFFF"/>
                </a:solidFill>
                <a:miter lim="800000"/>
                <a:headEnd/>
                <a:tailEnd/>
              </a:ln>
              <a:extLst>
                <a:ext uri="{909E8E84-426E-40DD-AFC4-6F175D3DCCD1}">
                  <a14:hiddenFill xmlns:a14="http://schemas.microsoft.com/office/drawing/2010/main">
                    <a:solidFill>
                      <a:srgbClr val="FFFFFF"/>
                    </a:solidFill>
                  </a14:hiddenFill>
                </a:ext>
              </a:extLst>
            </p:spPr>
          </p:pic>
        </p:grpSp>
        <p:sp>
          <p:nvSpPr>
            <p:cNvPr id="49165" name="Rectangle 19"/>
            <p:cNvSpPr>
              <a:spLocks noChangeArrowheads="1"/>
            </p:cNvSpPr>
            <p:nvPr/>
          </p:nvSpPr>
          <p:spPr bwMode="auto">
            <a:xfrm>
              <a:off x="7156804" y="6345747"/>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1800">
                  <a:solidFill>
                    <a:srgbClr val="FFC000"/>
                  </a:solidFill>
                  <a:sym typeface="Wingdings" pitchFamily="2" charset="2"/>
                </a:rPr>
                <a:t>10</a:t>
              </a:r>
              <a:endParaRPr lang="en-US" altLang="en-US" sz="1800" baseline="-25000">
                <a:solidFill>
                  <a:srgbClr val="FFC000"/>
                </a:solidFill>
                <a:sym typeface="Wingdings" pitchFamily="2" charset="2"/>
              </a:endParaRPr>
            </a:p>
          </p:txBody>
        </p:sp>
      </p:grpSp>
      <p:grpSp>
        <p:nvGrpSpPr>
          <p:cNvPr id="65" name="Group 64"/>
          <p:cNvGrpSpPr>
            <a:grpSpLocks/>
          </p:cNvGrpSpPr>
          <p:nvPr/>
        </p:nvGrpSpPr>
        <p:grpSpPr bwMode="auto">
          <a:xfrm>
            <a:off x="1042988" y="3933825"/>
            <a:ext cx="5221287" cy="2841625"/>
            <a:chOff x="1043608" y="3933056"/>
            <a:chExt cx="4778423" cy="2841997"/>
          </a:xfrm>
        </p:grpSpPr>
        <p:pic>
          <p:nvPicPr>
            <p:cNvPr id="4916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2159" y="5565180"/>
              <a:ext cx="1153777" cy="11041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49163" name="AutoShape 38"/>
            <p:cNvSpPr>
              <a:spLocks noChangeArrowheads="1"/>
            </p:cNvSpPr>
            <p:nvPr/>
          </p:nvSpPr>
          <p:spPr bwMode="auto">
            <a:xfrm>
              <a:off x="1043608" y="3933056"/>
              <a:ext cx="4778423" cy="2841997"/>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Any input </a:t>
              </a:r>
              <a:r>
                <a:rPr lang="en-US" altLang="en-US" sz="2400" i="1">
                  <a:solidFill>
                    <a:srgbClr val="FFC000"/>
                  </a:solidFill>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M</a:t>
              </a:r>
              <a:r>
                <a:rPr lang="en-US" altLang="en-US" sz="2400">
                  <a:solidFill>
                    <a:schemeClr val="accent2"/>
                  </a:solidFill>
                  <a:latin typeface="Times New Roman" pitchFamily="18" charset="0"/>
                  <a:cs typeface="Times New Roman" pitchFamily="18" charset="0"/>
                </a:rPr>
                <a:t>'</a:t>
              </a:r>
              <a:r>
                <a:rPr lang="en-US" altLang="en-US" sz="2400" baseline="-25000">
                  <a:solidFill>
                    <a:schemeClr val="accent2"/>
                  </a:solidFill>
                  <a:latin typeface="Times New Roman" pitchFamily="18" charset="0"/>
                  <a:cs typeface="Times New Roman" pitchFamily="18" charset="0"/>
                </a:rPr>
                <a:t>all</a:t>
              </a:r>
              <a:r>
                <a:rPr lang="en-US" altLang="en-US" sz="2400">
                  <a:solidFill>
                    <a:schemeClr val="accent2"/>
                  </a:solidFill>
                  <a:latin typeface="Times New Roman" pitchFamily="18" charset="0"/>
                  <a:cs typeface="Times New Roman" pitchFamily="18" charset="0"/>
                  <a:sym typeface="Wingdings" pitchFamily="2" charset="2"/>
                </a:rPr>
                <a:t>”</a:t>
              </a:r>
              <a:endParaRPr lang="en-CA" altLang="en-US" sz="2400">
                <a:latin typeface="Times New Roman" pitchFamily="18" charset="0"/>
                <a:cs typeface="Times New Roman" pitchFamily="18" charset="0"/>
              </a:endParaRPr>
            </a:p>
            <a:p>
              <a:pPr algn="ctr" eaLnBrk="1" hangingPunct="1">
                <a:spcBef>
                  <a:spcPct val="0"/>
                </a:spcBef>
              </a:pPr>
              <a:r>
                <a:rPr lang="en-US" altLang="en-US" sz="2400">
                  <a:latin typeface="Times New Roman" pitchFamily="18" charset="0"/>
                  <a:cs typeface="Times New Roman" pitchFamily="18" charset="0"/>
                </a:rPr>
                <a:t>is the description of a TM</a:t>
              </a:r>
              <a:endParaRPr lang="en-US" altLang="en-US" sz="2400" baseline="-25000">
                <a:solidFill>
                  <a:srgbClr val="FFC000"/>
                </a:solidFill>
                <a:latin typeface="Times New Roman" pitchFamily="18" charset="0"/>
                <a:cs typeface="Times New Roman" pitchFamily="18" charset="0"/>
                <a:sym typeface="Wingdings" pitchFamily="2" charset="2"/>
              </a:endParaRPr>
            </a:p>
            <a:p>
              <a:pPr algn="ctr" eaLnBrk="1" hangingPunct="1">
                <a:spcBef>
                  <a:spcPct val="0"/>
                </a:spcBef>
              </a:pPr>
              <a:r>
                <a:rPr lang="en-US" altLang="en-US" sz="2400">
                  <a:latin typeface="Times New Roman" pitchFamily="18" charset="0"/>
                  <a:cs typeface="Times New Roman" pitchFamily="18" charset="0"/>
                </a:rPr>
                <a:t> whose language </a:t>
              </a:r>
              <a:r>
                <a:rPr lang="en-US" altLang="en-US" sz="2400">
                  <a:solidFill>
                    <a:schemeClr val="accent2"/>
                  </a:solidFill>
                  <a:latin typeface="Times New Roman" pitchFamily="18" charset="0"/>
                  <a:cs typeface="Times New Roman" pitchFamily="18" charset="0"/>
                  <a:sym typeface="Wingdings" pitchFamily="2" charset="2"/>
                </a:rPr>
                <a:t>L(M</a:t>
              </a:r>
              <a:r>
                <a:rPr lang="en-US" altLang="en-US" sz="2400">
                  <a:solidFill>
                    <a:schemeClr val="accent2"/>
                  </a:solidFill>
                  <a:latin typeface="Times New Roman" pitchFamily="18" charset="0"/>
                  <a:cs typeface="Times New Roman" pitchFamily="18" charset="0"/>
                </a:rPr>
                <a:t>'</a:t>
              </a:r>
              <a:r>
                <a:rPr lang="en-US" altLang="en-US" sz="2400" baseline="-25000">
                  <a:solidFill>
                    <a:schemeClr val="accent2"/>
                  </a:solidFill>
                  <a:latin typeface="Times New Roman" pitchFamily="18" charset="0"/>
                  <a:cs typeface="Times New Roman" pitchFamily="18" charset="0"/>
                </a:rPr>
                <a:t>all</a:t>
              </a:r>
              <a:r>
                <a:rPr lang="en-US" altLang="en-US" sz="2400">
                  <a:solidFill>
                    <a:srgbClr val="FFC000"/>
                  </a:solidFill>
                  <a:latin typeface="Times New Roman" pitchFamily="18" charset="0"/>
                  <a:cs typeface="Times New Roman" pitchFamily="18" charset="0"/>
                  <a:sym typeface="Wingdings" pitchFamily="2" charset="2"/>
                </a:rPr>
                <a:t>)</a:t>
              </a:r>
              <a:r>
                <a:rPr lang="en-US" altLang="en-US" sz="2400">
                  <a:latin typeface="Times New Roman" pitchFamily="18" charset="0"/>
                  <a:cs typeface="Times New Roman" pitchFamily="18" charset="0"/>
                </a:rPr>
                <a:t> is </a:t>
              </a:r>
              <a:r>
                <a:rPr lang="en-US" altLang="en-US" sz="2400">
                  <a:solidFill>
                    <a:schemeClr val="accent2"/>
                  </a:solidFill>
                  <a:latin typeface="Times New Roman" pitchFamily="18" charset="0"/>
                  <a:cs typeface="Times New Roman" pitchFamily="18" charset="0"/>
                  <a:sym typeface="Wingdings" pitchFamily="2" charset="2"/>
                </a:rPr>
                <a:t>{0,1}</a:t>
              </a:r>
              <a:r>
                <a:rPr lang="en-US" altLang="en-US" sz="2400" baseline="30000">
                  <a:solidFill>
                    <a:schemeClr val="accent2"/>
                  </a:solidFill>
                  <a:latin typeface="Times New Roman" pitchFamily="18" charset="0"/>
                  <a:cs typeface="Times New Roman" pitchFamily="18" charset="0"/>
                  <a:sym typeface="Wingdings" pitchFamily="2" charset="2"/>
                </a:rPr>
                <a:t>*</a:t>
              </a:r>
            </a:p>
            <a:p>
              <a:pPr algn="ctr" eaLnBrk="1" hangingPunct="1">
                <a:spcBef>
                  <a:spcPct val="0"/>
                </a:spcBef>
              </a:pPr>
              <a:r>
                <a:rPr lang="en-US" altLang="en-US" sz="2400">
                  <a:latin typeface="Times New Roman" pitchFamily="18" charset="0"/>
                  <a:cs typeface="Times New Roman" pitchFamily="18" charset="0"/>
                </a:rPr>
                <a:t>which is regular.</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0179" name="Group 5"/>
          <p:cNvGrpSpPr>
            <a:grpSpLocks/>
          </p:cNvGrpSpPr>
          <p:nvPr/>
        </p:nvGrpSpPr>
        <p:grpSpPr bwMode="auto">
          <a:xfrm>
            <a:off x="107950" y="2276475"/>
            <a:ext cx="1447800" cy="2133600"/>
            <a:chOff x="2013" y="2206"/>
            <a:chExt cx="679" cy="1010"/>
          </a:xfrm>
        </p:grpSpPr>
        <p:sp>
          <p:nvSpPr>
            <p:cNvPr id="5021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214" name="Group 7"/>
            <p:cNvGrpSpPr>
              <a:grpSpLocks/>
            </p:cNvGrpSpPr>
            <p:nvPr/>
          </p:nvGrpSpPr>
          <p:grpSpPr bwMode="auto">
            <a:xfrm>
              <a:off x="2013" y="2206"/>
              <a:ext cx="339" cy="1010"/>
              <a:chOff x="240" y="2880"/>
              <a:chExt cx="339" cy="1010"/>
            </a:xfrm>
          </p:grpSpPr>
          <p:sp>
            <p:nvSpPr>
              <p:cNvPr id="5021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022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022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022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022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022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0180"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81"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grpSp>
        <p:nvGrpSpPr>
          <p:cNvPr id="50182" name="Group 84"/>
          <p:cNvGrpSpPr>
            <a:grpSpLocks/>
          </p:cNvGrpSpPr>
          <p:nvPr/>
        </p:nvGrpSpPr>
        <p:grpSpPr bwMode="auto">
          <a:xfrm>
            <a:off x="971550" y="1046163"/>
            <a:ext cx="6534150" cy="2743200"/>
            <a:chOff x="971600" y="1694115"/>
            <a:chExt cx="6533745" cy="2742997"/>
          </a:xfrm>
        </p:grpSpPr>
        <p:sp>
          <p:nvSpPr>
            <p:cNvPr id="50202" name="Rectangle 19"/>
            <p:cNvSpPr>
              <a:spLocks noChangeArrowheads="1"/>
            </p:cNvSpPr>
            <p:nvPr/>
          </p:nvSpPr>
          <p:spPr bwMode="auto">
            <a:xfrm>
              <a:off x="5148064" y="1694115"/>
              <a:ext cx="1219169"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C000"/>
                  </a:solidFill>
                  <a:sym typeface="Wingdings" pitchFamily="2" charset="2"/>
                </a:rPr>
                <a:t>“M'”</a:t>
              </a:r>
              <a:endParaRPr lang="en-US" altLang="en-US" sz="2400" baseline="30000">
                <a:solidFill>
                  <a:schemeClr val="accent2"/>
                </a:solidFill>
                <a:sym typeface="Wingdings" pitchFamily="2" charset="2"/>
              </a:endParaRPr>
            </a:p>
          </p:txBody>
        </p:sp>
        <p:sp>
          <p:nvSpPr>
            <p:cNvPr id="50203" name="Rectangle 86"/>
            <p:cNvSpPr>
              <a:spLocks noChangeArrowheads="1"/>
            </p:cNvSpPr>
            <p:nvPr/>
          </p:nvSpPr>
          <p:spPr bwMode="auto">
            <a:xfrm>
              <a:off x="5392219" y="2178863"/>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nvGrpSpPr>
            <p:cNvPr id="50204" name="Group 87"/>
            <p:cNvGrpSpPr>
              <a:grpSpLocks/>
            </p:cNvGrpSpPr>
            <p:nvPr/>
          </p:nvGrpSpPr>
          <p:grpSpPr bwMode="auto">
            <a:xfrm>
              <a:off x="1331640" y="1700808"/>
              <a:ext cx="2357281" cy="2736304"/>
              <a:chOff x="1192368" y="3789040"/>
              <a:chExt cx="2357281" cy="2736304"/>
            </a:xfrm>
          </p:grpSpPr>
          <p:sp>
            <p:nvSpPr>
              <p:cNvPr id="50211" name="Rectangle 19"/>
              <p:cNvSpPr>
                <a:spLocks noChangeArrowheads="1"/>
              </p:cNvSpPr>
              <p:nvPr/>
            </p:nvSpPr>
            <p:spPr bwMode="auto">
              <a:xfrm>
                <a:off x="1192368" y="3789040"/>
                <a:ext cx="1482045" cy="461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chemeClr val="accent2"/>
                    </a:solidFill>
                    <a:sym typeface="Symbol" pitchFamily="18" charset="2"/>
                  </a:rPr>
                  <a:t></a:t>
                </a:r>
                <a:r>
                  <a:rPr lang="en-US" altLang="en-US" sz="2400">
                    <a:solidFill>
                      <a:schemeClr val="accent2"/>
                    </a:solidFill>
                  </a:rPr>
                  <a:t>“M”,I</a:t>
                </a:r>
                <a:r>
                  <a:rPr lang="en-US" altLang="en-US" sz="2400">
                    <a:solidFill>
                      <a:schemeClr val="accent2"/>
                    </a:solidFill>
                    <a:sym typeface="Symbol" pitchFamily="18" charset="2"/>
                  </a:rPr>
                  <a:t></a:t>
                </a:r>
                <a:endParaRPr lang="en-US" altLang="en-US" sz="2400" baseline="30000">
                  <a:solidFill>
                    <a:schemeClr val="accent2"/>
                  </a:solidFill>
                  <a:sym typeface="Wingdings" pitchFamily="2" charset="2"/>
                </a:endParaRPr>
              </a:p>
            </p:txBody>
          </p:sp>
          <p:sp>
            <p:nvSpPr>
              <p:cNvPr id="50212" name="Rectangle 103"/>
              <p:cNvSpPr>
                <a:spLocks noChangeArrowheads="1"/>
              </p:cNvSpPr>
              <p:nvPr/>
            </p:nvSpPr>
            <p:spPr bwMode="auto">
              <a:xfrm>
                <a:off x="1436523" y="4273788"/>
                <a:ext cx="2113126" cy="2251556"/>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50205" name="Oval 89"/>
            <p:cNvSpPr>
              <a:spLocks noChangeArrowheads="1"/>
            </p:cNvSpPr>
            <p:nvPr/>
          </p:nvSpPr>
          <p:spPr bwMode="auto">
            <a:xfrm>
              <a:off x="5769563" y="2574279"/>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50206" name="Rectangle 91"/>
            <p:cNvSpPr>
              <a:spLocks noChangeArrowheads="1"/>
            </p:cNvSpPr>
            <p:nvPr/>
          </p:nvSpPr>
          <p:spPr bwMode="auto">
            <a:xfrm>
              <a:off x="4992961" y="2996952"/>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reg</a:t>
              </a:r>
              <a:endParaRPr lang="en-CA" altLang="en-US" sz="2400"/>
            </a:p>
          </p:txBody>
        </p:sp>
        <p:sp>
          <p:nvSpPr>
            <p:cNvPr id="50207" name="Oval 92"/>
            <p:cNvSpPr>
              <a:spLocks noChangeArrowheads="1"/>
            </p:cNvSpPr>
            <p:nvPr/>
          </p:nvSpPr>
          <p:spPr bwMode="auto">
            <a:xfrm>
              <a:off x="1953139" y="2580972"/>
              <a:ext cx="1433907" cy="1397518"/>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50208" name="Rectangle 19"/>
            <p:cNvSpPr>
              <a:spLocks noChangeArrowheads="1"/>
            </p:cNvSpPr>
            <p:nvPr/>
          </p:nvSpPr>
          <p:spPr bwMode="auto">
            <a:xfrm>
              <a:off x="1907704" y="3059668"/>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sp>
          <p:nvSpPr>
            <p:cNvPr id="50209" name="Rectangle 94"/>
            <p:cNvSpPr>
              <a:spLocks noChangeArrowheads="1"/>
            </p:cNvSpPr>
            <p:nvPr/>
          </p:nvSpPr>
          <p:spPr bwMode="auto">
            <a:xfrm>
              <a:off x="971600" y="2876469"/>
              <a:ext cx="10191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FFC000"/>
                  </a:solidFill>
                </a:rPr>
                <a:t>P</a:t>
              </a:r>
              <a:r>
                <a:rPr lang="en-US" altLang="en-US" sz="2400" baseline="-25000">
                  <a:solidFill>
                    <a:srgbClr val="FFC000"/>
                  </a:solidFill>
                </a:rPr>
                <a:t>halting</a:t>
              </a:r>
              <a:endParaRPr lang="en-CA" altLang="en-US" sz="2400"/>
            </a:p>
          </p:txBody>
        </p:sp>
        <p:sp>
          <p:nvSpPr>
            <p:cNvPr id="50210" name="Rectangle 19"/>
            <p:cNvSpPr>
              <a:spLocks noChangeArrowheads="1"/>
            </p:cNvSpPr>
            <p:nvPr/>
          </p:nvSpPr>
          <p:spPr bwMode="auto">
            <a:xfrm>
              <a:off x="1868515" y="3995772"/>
              <a:ext cx="1656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&lt;M</a:t>
              </a:r>
              <a:r>
                <a:rPr lang="en-US" altLang="en-US" sz="1800" baseline="-25000">
                  <a:solidFill>
                    <a:srgbClr val="FFC000"/>
                  </a:solidFill>
                  <a:sym typeface="Wingdings" pitchFamily="2" charset="2"/>
                </a:rPr>
                <a:t>¬halts</a:t>
              </a:r>
              <a:r>
                <a:rPr lang="en-US" altLang="en-US" sz="1800">
                  <a:solidFill>
                    <a:srgbClr val="FFC000"/>
                  </a:solidFill>
                  <a:sym typeface="Wingdings" pitchFamily="2" charset="2"/>
                </a:rPr>
                <a:t>,I&gt;</a:t>
              </a:r>
              <a:endParaRPr lang="en-US" altLang="en-US" sz="1800" baseline="30000">
                <a:solidFill>
                  <a:srgbClr val="FFC000"/>
                </a:solidFill>
                <a:sym typeface="Wingdings" pitchFamily="2" charset="2"/>
              </a:endParaRPr>
            </a:p>
          </p:txBody>
        </p:sp>
      </p:grpSp>
      <p:grpSp>
        <p:nvGrpSpPr>
          <p:cNvPr id="50183" name="Group 3"/>
          <p:cNvGrpSpPr>
            <a:grpSpLocks/>
          </p:cNvGrpSpPr>
          <p:nvPr/>
        </p:nvGrpSpPr>
        <p:grpSpPr bwMode="auto">
          <a:xfrm>
            <a:off x="5003800" y="1530350"/>
            <a:ext cx="2984500" cy="1611313"/>
            <a:chOff x="5004048" y="1530370"/>
            <a:chExt cx="2983970" cy="1610598"/>
          </a:xfrm>
        </p:grpSpPr>
        <p:sp>
          <p:nvSpPr>
            <p:cNvPr id="50191" name="Freeform 58"/>
            <p:cNvSpPr>
              <a:spLocks/>
            </p:cNvSpPr>
            <p:nvPr/>
          </p:nvSpPr>
          <p:spPr bwMode="auto">
            <a:xfrm>
              <a:off x="5419996" y="1539153"/>
              <a:ext cx="739499" cy="531807"/>
            </a:xfrm>
            <a:custGeom>
              <a:avLst/>
              <a:gdLst>
                <a:gd name="T0" fmla="*/ 0 w 613954"/>
                <a:gd name="T1" fmla="*/ 2226650 h 418768"/>
                <a:gd name="T2" fmla="*/ 1393313 w 613954"/>
                <a:gd name="T3" fmla="*/ 1878737 h 418768"/>
                <a:gd name="T4" fmla="*/ 2258126 w 613954"/>
                <a:gd name="T5" fmla="*/ 0 h 418768"/>
                <a:gd name="T6" fmla="*/ 0 60000 65536"/>
                <a:gd name="T7" fmla="*/ 0 60000 65536"/>
                <a:gd name="T8" fmla="*/ 0 60000 65536"/>
              </a:gdLst>
              <a:ahLst/>
              <a:cxnLst>
                <a:cxn ang="T6">
                  <a:pos x="T0" y="T1"/>
                </a:cxn>
                <a:cxn ang="T7">
                  <a:pos x="T2" y="T3"/>
                </a:cxn>
                <a:cxn ang="T8">
                  <a:pos x="T4" y="T5"/>
                </a:cxn>
              </a:cxnLst>
              <a:rect l="0" t="0" r="r" b="b"/>
              <a:pathLst>
                <a:path w="613954" h="418768">
                  <a:moveTo>
                    <a:pt x="0" y="418011"/>
                  </a:moveTo>
                  <a:cubicBezTo>
                    <a:pt x="138248" y="420188"/>
                    <a:pt x="276497" y="422365"/>
                    <a:pt x="378823" y="352697"/>
                  </a:cubicBezTo>
                  <a:cubicBezTo>
                    <a:pt x="481149" y="283029"/>
                    <a:pt x="547551" y="141514"/>
                    <a:pt x="613954" y="0"/>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0192" name="Freeform 59"/>
            <p:cNvSpPr>
              <a:spLocks/>
            </p:cNvSpPr>
            <p:nvPr/>
          </p:nvSpPr>
          <p:spPr bwMode="auto">
            <a:xfrm>
              <a:off x="5907333" y="2139226"/>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0193" name="Freeform 60"/>
            <p:cNvSpPr>
              <a:spLocks/>
            </p:cNvSpPr>
            <p:nvPr/>
          </p:nvSpPr>
          <p:spPr bwMode="auto">
            <a:xfrm>
              <a:off x="6751996" y="1530370"/>
              <a:ext cx="755233" cy="746502"/>
            </a:xfrm>
            <a:custGeom>
              <a:avLst/>
              <a:gdLst>
                <a:gd name="T0" fmla="*/ 0 w 627017"/>
                <a:gd name="T1" fmla="*/ 0 h 587829"/>
                <a:gd name="T2" fmla="*/ 816765 w 627017"/>
                <a:gd name="T3" fmla="*/ 2365792 h 587829"/>
                <a:gd name="T4" fmla="*/ 2306166 w 627017"/>
                <a:gd name="T5" fmla="*/ 3131202 h 587829"/>
                <a:gd name="T6" fmla="*/ 0 60000 65536"/>
                <a:gd name="T7" fmla="*/ 0 60000 65536"/>
                <a:gd name="T8" fmla="*/ 0 60000 65536"/>
              </a:gdLst>
              <a:ahLst/>
              <a:cxnLst>
                <a:cxn ang="T6">
                  <a:pos x="T0" y="T1"/>
                </a:cxn>
                <a:cxn ang="T7">
                  <a:pos x="T2" y="T3"/>
                </a:cxn>
                <a:cxn ang="T8">
                  <a:pos x="T4" y="T5"/>
                </a:cxn>
              </a:cxnLst>
              <a:rect l="0" t="0" r="r" b="b"/>
              <a:pathLst>
                <a:path w="627017" h="587829">
                  <a:moveTo>
                    <a:pt x="0" y="0"/>
                  </a:moveTo>
                  <a:cubicBezTo>
                    <a:pt x="58782" y="173083"/>
                    <a:pt x="117565" y="346166"/>
                    <a:pt x="222068" y="444137"/>
                  </a:cubicBezTo>
                  <a:cubicBezTo>
                    <a:pt x="326571" y="542108"/>
                    <a:pt x="476794" y="564968"/>
                    <a:pt x="627017" y="587829"/>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0194" name="Freeform 61"/>
            <p:cNvSpPr>
              <a:spLocks/>
            </p:cNvSpPr>
            <p:nvPr/>
          </p:nvSpPr>
          <p:spPr bwMode="auto">
            <a:xfrm flipV="1">
              <a:off x="5835648" y="2636912"/>
              <a:ext cx="1057268" cy="455114"/>
            </a:xfrm>
            <a:custGeom>
              <a:avLst/>
              <a:gdLst>
                <a:gd name="T0" fmla="*/ 0 w 877775"/>
                <a:gd name="T1" fmla="*/ 445714 h 358377"/>
                <a:gd name="T2" fmla="*/ 1873771 w 877775"/>
                <a:gd name="T3" fmla="*/ 1906942 h 358377"/>
                <a:gd name="T4" fmla="*/ 3122948 w 877775"/>
                <a:gd name="T5" fmla="*/ 167386 h 358377"/>
                <a:gd name="T6" fmla="*/ 3074902 w 877775"/>
                <a:gd name="T7" fmla="*/ 167386 h 3583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7775" h="358377">
                  <a:moveTo>
                    <a:pt x="0" y="83675"/>
                  </a:moveTo>
                  <a:cubicBezTo>
                    <a:pt x="183969" y="225189"/>
                    <a:pt x="367938" y="366703"/>
                    <a:pt x="509452" y="357995"/>
                  </a:cubicBezTo>
                  <a:cubicBezTo>
                    <a:pt x="650966" y="349287"/>
                    <a:pt x="794658" y="85852"/>
                    <a:pt x="849086" y="31424"/>
                  </a:cubicBezTo>
                  <a:cubicBezTo>
                    <a:pt x="903514" y="-23004"/>
                    <a:pt x="869768" y="4210"/>
                    <a:pt x="836023" y="31424"/>
                  </a:cubicBezTo>
                </a:path>
              </a:pathLst>
            </a:custGeom>
            <a:noFill/>
            <a:ln w="12700" cap="sq"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50195" name="Group 1"/>
            <p:cNvGrpSpPr>
              <a:grpSpLocks/>
            </p:cNvGrpSpPr>
            <p:nvPr/>
          </p:nvGrpSpPr>
          <p:grpSpPr bwMode="auto">
            <a:xfrm>
              <a:off x="5004048" y="1556792"/>
              <a:ext cx="1497928" cy="433440"/>
              <a:chOff x="5004048" y="1556792"/>
              <a:chExt cx="1497928" cy="433440"/>
            </a:xfrm>
          </p:grpSpPr>
          <p:sp>
            <p:nvSpPr>
              <p:cNvPr id="50200" name="Rectangle 69"/>
              <p:cNvSpPr>
                <a:spLocks noChangeArrowheads="1"/>
              </p:cNvSpPr>
              <p:nvPr/>
            </p:nvSpPr>
            <p:spPr bwMode="auto">
              <a:xfrm>
                <a:off x="5580112"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p>
            </p:txBody>
          </p:sp>
          <p:sp>
            <p:nvSpPr>
              <p:cNvPr id="50201" name="Rectangle 19"/>
              <p:cNvSpPr>
                <a:spLocks noChangeArrowheads="1"/>
              </p:cNvSpPr>
              <p:nvPr/>
            </p:nvSpPr>
            <p:spPr bwMode="auto">
              <a:xfrm>
                <a:off x="5004048"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grpSp>
        <p:sp>
          <p:nvSpPr>
            <p:cNvPr id="50196" name="Rectangle 82"/>
            <p:cNvSpPr>
              <a:spLocks noChangeArrowheads="1"/>
            </p:cNvSpPr>
            <p:nvPr/>
          </p:nvSpPr>
          <p:spPr bwMode="auto">
            <a:xfrm>
              <a:off x="7046679" y="1728622"/>
              <a:ext cx="4187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100">
                  <a:solidFill>
                    <a:schemeClr val="accent2"/>
                  </a:solidFill>
                  <a:sym typeface="Wingdings" pitchFamily="2" charset="2"/>
                </a:rPr>
                <a:t>1</a:t>
              </a:r>
              <a:r>
                <a:rPr lang="en-US" altLang="en-US" sz="1100" baseline="30000">
                  <a:solidFill>
                    <a:schemeClr val="accent2"/>
                  </a:solidFill>
                  <a:sym typeface="Wingdings" pitchFamily="2" charset="2"/>
                </a:rPr>
                <a:t>n</a:t>
              </a:r>
              <a:r>
                <a:rPr lang="en-US" altLang="en-US" sz="1100">
                  <a:solidFill>
                    <a:schemeClr val="accent2"/>
                  </a:solidFill>
                  <a:sym typeface="Wingdings" pitchFamily="2" charset="2"/>
                </a:rPr>
                <a:t>0</a:t>
              </a:r>
              <a:r>
                <a:rPr lang="en-US" altLang="en-US" sz="1100" baseline="30000">
                  <a:solidFill>
                    <a:schemeClr val="accent2"/>
                  </a:solidFill>
                  <a:sym typeface="Wingdings" pitchFamily="2" charset="2"/>
                </a:rPr>
                <a:t>n</a:t>
              </a:r>
            </a:p>
          </p:txBody>
        </p:sp>
        <p:sp>
          <p:nvSpPr>
            <p:cNvPr id="50197" name="Rectangle 19"/>
            <p:cNvSpPr>
              <a:spLocks noChangeArrowheads="1"/>
            </p:cNvSpPr>
            <p:nvPr/>
          </p:nvSpPr>
          <p:spPr bwMode="auto">
            <a:xfrm>
              <a:off x="6490090" y="1556792"/>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i="1" baseline="-25000">
                  <a:solidFill>
                    <a:srgbClr val="FFC000"/>
                  </a:solidFill>
                  <a:sym typeface="Wingdings" pitchFamily="2" charset="2"/>
                </a:rPr>
                <a:t>     </a:t>
              </a:r>
              <a:r>
                <a:rPr lang="en-US" altLang="en-US" sz="1800" i="1">
                  <a:solidFill>
                    <a:srgbClr val="FFC000"/>
                  </a:solidFill>
                  <a:sym typeface="Wingdings" pitchFamily="2" charset="2"/>
                </a:rPr>
                <a:t>”</a:t>
              </a:r>
              <a:endParaRPr lang="en-US" altLang="en-US" sz="1800" i="1" baseline="-25000">
                <a:solidFill>
                  <a:srgbClr val="FFC000"/>
                </a:solidFill>
                <a:sym typeface="Wingdings" pitchFamily="2" charset="2"/>
              </a:endParaRPr>
            </a:p>
          </p:txBody>
        </p:sp>
        <p:sp>
          <p:nvSpPr>
            <p:cNvPr id="50198" name="Rectangle 19"/>
            <p:cNvSpPr>
              <a:spLocks noChangeArrowheads="1"/>
            </p:cNvSpPr>
            <p:nvPr/>
          </p:nvSpPr>
          <p:spPr bwMode="auto">
            <a:xfrm>
              <a:off x="5810376" y="1988840"/>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all</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sp>
          <p:nvSpPr>
            <p:cNvPr id="50199" name="Rectangle 19"/>
            <p:cNvSpPr>
              <a:spLocks noChangeArrowheads="1"/>
            </p:cNvSpPr>
            <p:nvPr/>
          </p:nvSpPr>
          <p:spPr bwMode="auto">
            <a:xfrm>
              <a:off x="5731144" y="2771636"/>
              <a:ext cx="1497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solidFill>
                    <a:srgbClr val="FFC000"/>
                  </a:solidFill>
                  <a:sym typeface="Wingdings" pitchFamily="2" charset="2"/>
                </a:rPr>
                <a:t>“</a:t>
              </a:r>
              <a:r>
                <a:rPr lang="en-US" altLang="en-US" sz="1800">
                  <a:solidFill>
                    <a:schemeClr val="accent2"/>
                  </a:solidFill>
                  <a:sym typeface="Wingdings" pitchFamily="2" charset="2"/>
                </a:rPr>
                <a:t>M</a:t>
              </a:r>
              <a:r>
                <a:rPr lang="en-US" altLang="en-US" sz="1800">
                  <a:solidFill>
                    <a:schemeClr val="accent2"/>
                  </a:solidFill>
                </a:rPr>
                <a:t>'</a:t>
              </a:r>
              <a:r>
                <a:rPr lang="en-US" altLang="en-US" sz="1800" baseline="-25000">
                  <a:solidFill>
                    <a:srgbClr val="FFC000"/>
                  </a:solidFill>
                  <a:sym typeface="Wingdings" pitchFamily="2" charset="2"/>
                </a:rPr>
                <a:t>none</a:t>
              </a:r>
              <a:r>
                <a:rPr lang="en-US" altLang="en-US" sz="1800">
                  <a:solidFill>
                    <a:srgbClr val="FFC000"/>
                  </a:solidFill>
                  <a:sym typeface="Wingdings" pitchFamily="2" charset="2"/>
                </a:rPr>
                <a:t>”</a:t>
              </a:r>
              <a:endParaRPr lang="en-US" altLang="en-US" sz="1800" baseline="-25000">
                <a:solidFill>
                  <a:srgbClr val="FFC000"/>
                </a:solidFill>
                <a:sym typeface="Wingdings" pitchFamily="2" charset="2"/>
              </a:endParaRPr>
            </a:p>
          </p:txBody>
        </p:sp>
      </p:grpSp>
      <p:grpSp>
        <p:nvGrpSpPr>
          <p:cNvPr id="5" name="Group 4"/>
          <p:cNvGrpSpPr>
            <a:grpSpLocks/>
          </p:cNvGrpSpPr>
          <p:nvPr/>
        </p:nvGrpSpPr>
        <p:grpSpPr bwMode="auto">
          <a:xfrm>
            <a:off x="3006725" y="1893888"/>
            <a:ext cx="3209925" cy="1646237"/>
            <a:chOff x="3006541" y="1894265"/>
            <a:chExt cx="3210794" cy="1645921"/>
          </a:xfrm>
        </p:grpSpPr>
        <p:sp>
          <p:nvSpPr>
            <p:cNvPr id="50189" name="Freeform 63"/>
            <p:cNvSpPr>
              <a:spLocks/>
            </p:cNvSpPr>
            <p:nvPr/>
          </p:nvSpPr>
          <p:spPr bwMode="auto">
            <a:xfrm rot="-979071">
              <a:off x="3006541" y="2040584"/>
              <a:ext cx="3210794" cy="673575"/>
            </a:xfrm>
            <a:custGeom>
              <a:avLst/>
              <a:gdLst>
                <a:gd name="T0" fmla="*/ 0 w 3410015"/>
                <a:gd name="T1" fmla="*/ 5 h 1630587"/>
                <a:gd name="T2" fmla="*/ 1071504 w 3410015"/>
                <a:gd name="T3" fmla="*/ 792 h 1630587"/>
                <a:gd name="T4" fmla="*/ 2237431 w 3410015"/>
                <a:gd name="T5" fmla="*/ 3347 h 1630587"/>
                <a:gd name="T6" fmla="*/ 0 60000 65536"/>
                <a:gd name="T7" fmla="*/ 0 60000 65536"/>
                <a:gd name="T8" fmla="*/ 0 60000 65536"/>
              </a:gdLst>
              <a:ahLst/>
              <a:cxnLst>
                <a:cxn ang="T6">
                  <a:pos x="T0" y="T1"/>
                </a:cxn>
                <a:cxn ang="T7">
                  <a:pos x="T2" y="T3"/>
                </a:cxn>
                <a:cxn ang="T8">
                  <a:pos x="T4" y="T5"/>
                </a:cxn>
              </a:cxnLst>
              <a:rect l="0" t="0" r="r" b="b"/>
              <a:pathLst>
                <a:path w="3410015" h="1630587">
                  <a:moveTo>
                    <a:pt x="0" y="2705"/>
                  </a:moveTo>
                  <a:cubicBezTo>
                    <a:pt x="452846" y="-21243"/>
                    <a:pt x="1064719" y="114486"/>
                    <a:pt x="1633055" y="385800"/>
                  </a:cubicBezTo>
                  <a:cubicBezTo>
                    <a:pt x="2201391" y="657114"/>
                    <a:pt x="3410015" y="1630588"/>
                    <a:pt x="3410015" y="1630588"/>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0190" name="Freeform 65"/>
            <p:cNvSpPr>
              <a:spLocks/>
            </p:cNvSpPr>
            <p:nvPr/>
          </p:nvSpPr>
          <p:spPr bwMode="auto">
            <a:xfrm>
              <a:off x="3105714" y="1894265"/>
              <a:ext cx="2377442" cy="1645921"/>
            </a:xfrm>
            <a:custGeom>
              <a:avLst/>
              <a:gdLst>
                <a:gd name="T0" fmla="*/ 0 w 2377442"/>
                <a:gd name="T1" fmla="*/ 1645921 h 1645921"/>
                <a:gd name="T2" fmla="*/ 888276 w 2377442"/>
                <a:gd name="T3" fmla="*/ 587828 h 1645921"/>
                <a:gd name="T4" fmla="*/ 2377442 w 2377442"/>
                <a:gd name="T5" fmla="*/ 0 h 1645921"/>
                <a:gd name="T6" fmla="*/ 0 60000 65536"/>
                <a:gd name="T7" fmla="*/ 0 60000 65536"/>
                <a:gd name="T8" fmla="*/ 0 60000 65536"/>
              </a:gdLst>
              <a:ahLst/>
              <a:cxnLst>
                <a:cxn ang="T6">
                  <a:pos x="T0" y="T1"/>
                </a:cxn>
                <a:cxn ang="T7">
                  <a:pos x="T2" y="T3"/>
                </a:cxn>
                <a:cxn ang="T8">
                  <a:pos x="T4" y="T5"/>
                </a:cxn>
              </a:cxnLst>
              <a:rect l="0" t="0" r="r" b="b"/>
              <a:pathLst>
                <a:path w="2377442" h="1645921">
                  <a:moveTo>
                    <a:pt x="0" y="1645921"/>
                  </a:moveTo>
                  <a:cubicBezTo>
                    <a:pt x="309155" y="1217025"/>
                    <a:pt x="492036" y="862148"/>
                    <a:pt x="888276" y="587828"/>
                  </a:cubicBezTo>
                  <a:cubicBezTo>
                    <a:pt x="1284516" y="313508"/>
                    <a:pt x="2377442" y="0"/>
                    <a:pt x="2377442" y="0"/>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sp>
        <p:nvSpPr>
          <p:cNvPr id="71" name="Rectangle 70"/>
          <p:cNvSpPr>
            <a:spLocks noChangeArrowheads="1"/>
          </p:cNvSpPr>
          <p:nvPr/>
        </p:nvSpPr>
        <p:spPr bwMode="auto">
          <a:xfrm>
            <a:off x="3581400" y="1589088"/>
            <a:ext cx="19065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72" name="AutoShape 38"/>
          <p:cNvSpPr>
            <a:spLocks noChangeArrowheads="1"/>
          </p:cNvSpPr>
          <p:nvPr/>
        </p:nvSpPr>
        <p:spPr bwMode="auto">
          <a:xfrm>
            <a:off x="1331913" y="3949700"/>
            <a:ext cx="6169025" cy="1114425"/>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73" name="Rectangle 72"/>
          <p:cNvSpPr>
            <a:spLocks noChangeArrowheads="1"/>
          </p:cNvSpPr>
          <p:nvPr/>
        </p:nvSpPr>
        <p:spPr bwMode="auto">
          <a:xfrm>
            <a:off x="395288" y="4622800"/>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2400">
                <a:cs typeface="Times New Roman" pitchFamily="18" charset="0"/>
              </a:rPr>
              <a:t>map yes instances to yes instances and no to no.</a:t>
            </a:r>
          </a:p>
        </p:txBody>
      </p:sp>
      <p:sp>
        <p:nvSpPr>
          <p:cNvPr id="74" name="AutoShape 38"/>
          <p:cNvSpPr>
            <a:spLocks noChangeArrowheads="1"/>
          </p:cNvSpPr>
          <p:nvPr/>
        </p:nvSpPr>
        <p:spPr bwMode="auto">
          <a:xfrm>
            <a:off x="1331913" y="5229225"/>
            <a:ext cx="4667250" cy="1439863"/>
          </a:xfrm>
          <a:prstGeom prst="wedgeRoundRectCallout">
            <a:avLst>
              <a:gd name="adj1" fmla="val -54532"/>
              <a:gd name="adj2" fmla="val -4342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0"/>
              </a:spcBef>
            </a:pPr>
            <a:r>
              <a:rPr lang="en-CA" altLang="en-US" sz="2400">
                <a:latin typeface="Times New Roman" pitchFamily="18" charset="0"/>
                <a:cs typeface="Times New Roman" pitchFamily="18" charset="0"/>
              </a:rPr>
              <a:t>It is ok that </a:t>
            </a:r>
            <a:br>
              <a:rPr lang="en-CA" altLang="en-US" sz="2400">
                <a:latin typeface="Times New Roman" pitchFamily="18" charset="0"/>
                <a:cs typeface="Times New Roman" pitchFamily="18" charset="0"/>
              </a:rPr>
            </a:b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br>
              <a:rPr lang="en-US" altLang="en-US" sz="2400" i="1" baseline="30000">
                <a:solidFill>
                  <a:srgbClr val="FF33CC"/>
                </a:solidFill>
                <a:latin typeface="Times New Roman" pitchFamily="18" charset="0"/>
                <a:cs typeface="Times New Roman" pitchFamily="18" charset="0"/>
                <a:sym typeface="Wingdings" pitchFamily="2" charset="2"/>
              </a:rPr>
            </a:br>
            <a:r>
              <a:rPr lang="en-US" altLang="en-US" sz="2400">
                <a:latin typeface="Times New Roman" pitchFamily="18" charset="0"/>
                <a:cs typeface="Times New Roman" pitchFamily="18" charset="0"/>
              </a:rPr>
              <a:t>maps only instances that we like.</a:t>
            </a:r>
            <a:r>
              <a:rPr lang="en-CA" altLang="en-US" sz="2400">
                <a:latin typeface="Times New Roman" pitchFamily="18" charset="0"/>
                <a:cs typeface="Times New Roman" pitchFamily="18" charset="0"/>
              </a:rPr>
              <a:t> </a:t>
            </a:r>
            <a:endParaRPr lang="en-US" altLang="en-US" sz="240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500" fill="hold"/>
                                        <p:tgtEl>
                                          <p:spTgt spid="72"/>
                                        </p:tgtEl>
                                        <p:attrNameLst>
                                          <p:attrName>ppt_x</p:attrName>
                                        </p:attrNameLst>
                                      </p:cBhvr>
                                      <p:tavLst>
                                        <p:tav tm="0">
                                          <p:val>
                                            <p:strVal val="#ppt_x"/>
                                          </p:val>
                                        </p:tav>
                                        <p:tav tm="100000">
                                          <p:val>
                                            <p:strVal val="#ppt_x"/>
                                          </p:val>
                                        </p:tav>
                                      </p:tavLst>
                                    </p:anim>
                                    <p:anim calcmode="lin" valueType="num">
                                      <p:cBhvr additive="base">
                                        <p:cTn id="12"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0-#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3"/>
                                        </p:tgtEl>
                                        <p:attrNameLst>
                                          <p:attrName>style.visibility</p:attrName>
                                        </p:attrNameLst>
                                      </p:cBhvr>
                                      <p:to>
                                        <p:strVal val="visible"/>
                                      </p:to>
                                    </p:set>
                                    <p:anim calcmode="lin" valueType="num">
                                      <p:cBhvr additive="base">
                                        <p:cTn id="21" dur="500" fill="hold"/>
                                        <p:tgtEl>
                                          <p:spTgt spid="73"/>
                                        </p:tgtEl>
                                        <p:attrNameLst>
                                          <p:attrName>ppt_x</p:attrName>
                                        </p:attrNameLst>
                                      </p:cBhvr>
                                      <p:tavLst>
                                        <p:tav tm="0">
                                          <p:val>
                                            <p:strVal val="0-#ppt_w/2"/>
                                          </p:val>
                                        </p:tav>
                                        <p:tav tm="100000">
                                          <p:val>
                                            <p:strVal val="#ppt_x"/>
                                          </p:val>
                                        </p:tav>
                                      </p:tavLst>
                                    </p:anim>
                                    <p:anim calcmode="lin" valueType="num">
                                      <p:cBhvr additive="base">
                                        <p:cTn id="22"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4"/>
                                        </p:tgtEl>
                                        <p:attrNameLst>
                                          <p:attrName>style.visibility</p:attrName>
                                        </p:attrNameLst>
                                      </p:cBhvr>
                                      <p:to>
                                        <p:strVal val="visible"/>
                                      </p:to>
                                    </p:set>
                                    <p:anim calcmode="lin" valueType="num">
                                      <p:cBhvr additive="base">
                                        <p:cTn id="27" dur="500" fill="hold"/>
                                        <p:tgtEl>
                                          <p:spTgt spid="74"/>
                                        </p:tgtEl>
                                        <p:attrNameLst>
                                          <p:attrName>ppt_x</p:attrName>
                                        </p:attrNameLst>
                                      </p:cBhvr>
                                      <p:tavLst>
                                        <p:tav tm="0">
                                          <p:val>
                                            <p:strVal val="#ppt_x"/>
                                          </p:val>
                                        </p:tav>
                                        <p:tav tm="100000">
                                          <p:val>
                                            <p:strVal val="#ppt_x"/>
                                          </p:val>
                                        </p:tav>
                                      </p:tavLst>
                                    </p:anim>
                                    <p:anim calcmode="lin" valueType="num">
                                      <p:cBhvr additive="base">
                                        <p:cTn id="28"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72" grpId="0" animBg="1"/>
      <p:bldP spid="73" grpId="0"/>
      <p:bldP spid="7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1203" name="Group 5"/>
          <p:cNvGrpSpPr>
            <a:grpSpLocks/>
          </p:cNvGrpSpPr>
          <p:nvPr/>
        </p:nvGrpSpPr>
        <p:grpSpPr bwMode="auto">
          <a:xfrm>
            <a:off x="107950" y="2276475"/>
            <a:ext cx="1447800" cy="2133600"/>
            <a:chOff x="2013" y="2206"/>
            <a:chExt cx="679" cy="1010"/>
          </a:xfrm>
        </p:grpSpPr>
        <p:sp>
          <p:nvSpPr>
            <p:cNvPr id="5121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1219" name="Group 7"/>
            <p:cNvGrpSpPr>
              <a:grpSpLocks/>
            </p:cNvGrpSpPr>
            <p:nvPr/>
          </p:nvGrpSpPr>
          <p:grpSpPr bwMode="auto">
            <a:xfrm>
              <a:off x="2013" y="2206"/>
              <a:ext cx="339" cy="1010"/>
              <a:chOff x="240" y="2880"/>
              <a:chExt cx="339" cy="1010"/>
            </a:xfrm>
          </p:grpSpPr>
          <p:sp>
            <p:nvSpPr>
              <p:cNvPr id="5122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2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122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122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123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123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123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1204"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32773" name="Group 1"/>
          <p:cNvGrpSpPr>
            <a:grpSpLocks/>
          </p:cNvGrpSpPr>
          <p:nvPr/>
        </p:nvGrpSpPr>
        <p:grpSpPr bwMode="auto">
          <a:xfrm>
            <a:off x="2339975" y="1125538"/>
            <a:ext cx="5327650" cy="3959225"/>
            <a:chOff x="2339752" y="1124744"/>
            <a:chExt cx="5328592" cy="3960440"/>
          </a:xfrm>
        </p:grpSpPr>
        <p:sp>
          <p:nvSpPr>
            <p:cNvPr id="51216"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51217" name="Text Box 35"/>
            <p:cNvSpPr txBox="1">
              <a:spLocks noChangeArrowheads="1"/>
            </p:cNvSpPr>
            <p:nvPr/>
          </p:nvSpPr>
          <p:spPr bwMode="auto">
            <a:xfrm>
              <a:off x="3348360" y="1715355"/>
              <a:ext cx="3452813" cy="304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sp>
        <p:nvSpPr>
          <p:cNvPr id="51206"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65" name="Rectangle 19"/>
          <p:cNvSpPr>
            <a:spLocks noChangeArrowheads="1"/>
          </p:cNvSpPr>
          <p:nvPr/>
        </p:nvSpPr>
        <p:spPr bwMode="auto">
          <a:xfrm>
            <a:off x="-187325" y="5084763"/>
            <a:ext cx="37576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  ?</a:t>
            </a:r>
            <a:endParaRPr lang="en-US" altLang="en-US" sz="2400" baseline="30000">
              <a:sym typeface="Wingdings" pitchFamily="2" charset="2"/>
            </a:endParaRPr>
          </a:p>
        </p:txBody>
      </p:sp>
      <p:sp>
        <p:nvSpPr>
          <p:cNvPr id="67" name="Oval 66"/>
          <p:cNvSpPr>
            <a:spLocks noChangeArrowheads="1"/>
          </p:cNvSpPr>
          <p:nvPr/>
        </p:nvSpPr>
        <p:spPr bwMode="auto">
          <a:xfrm>
            <a:off x="3608388" y="2349500"/>
            <a:ext cx="3192462" cy="942975"/>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8" name="Text Box 35"/>
          <p:cNvSpPr txBox="1">
            <a:spLocks noChangeArrowheads="1"/>
          </p:cNvSpPr>
          <p:nvPr/>
        </p:nvSpPr>
        <p:spPr bwMode="auto">
          <a:xfrm>
            <a:off x="2141538" y="5483225"/>
            <a:ext cx="3222625"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has the form 0</a:t>
            </a:r>
            <a:r>
              <a:rPr lang="en-US" altLang="en-US" sz="2400" baseline="30000"/>
              <a:t>n</a:t>
            </a:r>
            <a:r>
              <a:rPr lang="en-US" altLang="en-US" sz="2400"/>
              <a:t>1</a:t>
            </a:r>
            <a:r>
              <a:rPr lang="en-US" altLang="en-US" sz="2400" baseline="30000"/>
              <a:t>n</a:t>
            </a:r>
          </a:p>
        </p:txBody>
      </p:sp>
      <p:sp>
        <p:nvSpPr>
          <p:cNvPr id="71" name="Oval 70"/>
          <p:cNvSpPr>
            <a:spLocks noChangeArrowheads="1"/>
          </p:cNvSpPr>
          <p:nvPr/>
        </p:nvSpPr>
        <p:spPr bwMode="auto">
          <a:xfrm>
            <a:off x="3635375" y="3500438"/>
            <a:ext cx="3194050" cy="944562"/>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2" name="Text Box 35"/>
          <p:cNvSpPr txBox="1">
            <a:spLocks noChangeArrowheads="1"/>
          </p:cNvSpPr>
          <p:nvPr/>
        </p:nvSpPr>
        <p:spPr bwMode="auto">
          <a:xfrm>
            <a:off x="5076825" y="5478463"/>
            <a:ext cx="2282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Wingdings" pitchFamily="2" charset="2"/>
              </a:rPr>
              <a:t> M' accepts</a:t>
            </a:r>
            <a:endParaRPr lang="en-US" altLang="en-US" sz="2400" baseline="30000" dirty="0"/>
          </a:p>
        </p:txBody>
      </p:sp>
      <p:sp>
        <p:nvSpPr>
          <p:cNvPr id="73" name="Text Box 35"/>
          <p:cNvSpPr txBox="1">
            <a:spLocks noChangeArrowheads="1"/>
          </p:cNvSpPr>
          <p:nvPr/>
        </p:nvSpPr>
        <p:spPr bwMode="auto">
          <a:xfrm>
            <a:off x="2135188" y="5881688"/>
            <a:ext cx="32226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has the form 1</a:t>
            </a:r>
            <a:r>
              <a:rPr lang="en-US" altLang="en-US" sz="2400" baseline="30000"/>
              <a:t>n</a:t>
            </a:r>
            <a:r>
              <a:rPr lang="en-US" altLang="en-US" sz="2400"/>
              <a:t>0</a:t>
            </a:r>
            <a:r>
              <a:rPr lang="en-US" altLang="en-US" sz="2400" baseline="30000"/>
              <a:t>n</a:t>
            </a:r>
          </a:p>
        </p:txBody>
      </p:sp>
      <p:sp>
        <p:nvSpPr>
          <p:cNvPr id="74" name="Text Box 35"/>
          <p:cNvSpPr txBox="1">
            <a:spLocks noChangeArrowheads="1"/>
          </p:cNvSpPr>
          <p:nvPr/>
        </p:nvSpPr>
        <p:spPr bwMode="auto">
          <a:xfrm>
            <a:off x="5070475" y="5876925"/>
            <a:ext cx="2935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Wingdings" pitchFamily="2" charset="2"/>
              </a:rPr>
              <a:t> M' runs forever.</a:t>
            </a:r>
            <a:endParaRPr lang="en-US" altLang="en-US" sz="2400" baseline="30000"/>
          </a:p>
        </p:txBody>
      </p:sp>
      <p:sp>
        <p:nvSpPr>
          <p:cNvPr id="77" name="Oval 76"/>
          <p:cNvSpPr>
            <a:spLocks noChangeArrowheads="1"/>
          </p:cNvSpPr>
          <p:nvPr/>
        </p:nvSpPr>
        <p:spPr bwMode="auto">
          <a:xfrm>
            <a:off x="-107950" y="4964113"/>
            <a:ext cx="1595438" cy="768350"/>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6" name="Rectangle 35"/>
          <p:cNvSpPr>
            <a:spLocks noChangeArrowheads="1"/>
          </p:cNvSpPr>
          <p:nvPr/>
        </p:nvSpPr>
        <p:spPr bwMode="auto">
          <a:xfrm>
            <a:off x="2411413" y="105251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2773"/>
                                        </p:tgtEl>
                                        <p:attrNameLst>
                                          <p:attrName>style.visibility</p:attrName>
                                        </p:attrNameLst>
                                      </p:cBhvr>
                                      <p:to>
                                        <p:strVal val="visible"/>
                                      </p:to>
                                    </p:set>
                                    <p:anim calcmode="lin" valueType="num">
                                      <p:cBhvr additive="base">
                                        <p:cTn id="7" dur="500" fill="hold"/>
                                        <p:tgtEl>
                                          <p:spTgt spid="32773"/>
                                        </p:tgtEl>
                                        <p:attrNameLst>
                                          <p:attrName>ppt_x</p:attrName>
                                        </p:attrNameLst>
                                      </p:cBhvr>
                                      <p:tavLst>
                                        <p:tav tm="0">
                                          <p:val>
                                            <p:strVal val="0-#ppt_w/2"/>
                                          </p:val>
                                        </p:tav>
                                        <p:tav tm="100000">
                                          <p:val>
                                            <p:strVal val="#ppt_x"/>
                                          </p:val>
                                        </p:tav>
                                      </p:tavLst>
                                    </p:anim>
                                    <p:anim calcmode="lin" valueType="num">
                                      <p:cBhvr additive="base">
                                        <p:cTn id="8" dur="500" fill="hold"/>
                                        <p:tgtEl>
                                          <p:spTgt spid="3277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0-#ppt_w/2"/>
                                          </p:val>
                                        </p:tav>
                                        <p:tav tm="100000">
                                          <p:val>
                                            <p:strVal val="#ppt_x"/>
                                          </p:val>
                                        </p:tav>
                                      </p:tavLst>
                                    </p:anim>
                                    <p:anim calcmode="lin" valueType="num">
                                      <p:cBhvr additive="base">
                                        <p:cTn id="1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0-#ppt_w/2"/>
                                          </p:val>
                                        </p:tav>
                                        <p:tav tm="100000">
                                          <p:val>
                                            <p:strVal val="#ppt_x"/>
                                          </p:val>
                                        </p:tav>
                                      </p:tavLst>
                                    </p:anim>
                                    <p:anim calcmode="lin" valueType="num">
                                      <p:cBhvr additive="base">
                                        <p:cTn id="18"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8"/>
                                        </p:tgtEl>
                                        <p:attrNameLst>
                                          <p:attrName>style.visibility</p:attrName>
                                        </p:attrNameLst>
                                      </p:cBhvr>
                                      <p:to>
                                        <p:strVal val="visible"/>
                                      </p:to>
                                    </p:set>
                                    <p:anim calcmode="lin" valueType="num">
                                      <p:cBhvr additive="base">
                                        <p:cTn id="23" dur="500" fill="hold"/>
                                        <p:tgtEl>
                                          <p:spTgt spid="68"/>
                                        </p:tgtEl>
                                        <p:attrNameLst>
                                          <p:attrName>ppt_x</p:attrName>
                                        </p:attrNameLst>
                                      </p:cBhvr>
                                      <p:tavLst>
                                        <p:tav tm="0">
                                          <p:val>
                                            <p:strVal val="0-#ppt_w/2"/>
                                          </p:val>
                                        </p:tav>
                                        <p:tav tm="100000">
                                          <p:val>
                                            <p:strVal val="#ppt_x"/>
                                          </p:val>
                                        </p:tav>
                                      </p:tavLst>
                                    </p:anim>
                                    <p:anim calcmode="lin" valueType="num">
                                      <p:cBhvr additive="base">
                                        <p:cTn id="24"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additive="base">
                                        <p:cTn id="29" dur="500" fill="hold"/>
                                        <p:tgtEl>
                                          <p:spTgt spid="72"/>
                                        </p:tgtEl>
                                        <p:attrNameLst>
                                          <p:attrName>ppt_x</p:attrName>
                                        </p:attrNameLst>
                                      </p:cBhvr>
                                      <p:tavLst>
                                        <p:tav tm="0">
                                          <p:val>
                                            <p:strVal val="0-#ppt_w/2"/>
                                          </p:val>
                                        </p:tav>
                                        <p:tav tm="100000">
                                          <p:val>
                                            <p:strVal val="#ppt_x"/>
                                          </p:val>
                                        </p:tav>
                                      </p:tavLst>
                                    </p:anim>
                                    <p:anim calcmode="lin" valueType="num">
                                      <p:cBhvr additive="base">
                                        <p:cTn id="30" dur="500" fill="hold"/>
                                        <p:tgtEl>
                                          <p:spTgt spid="7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67"/>
                                        </p:tgtEl>
                                        <p:attrNameLst>
                                          <p:attrName>style.visibility</p:attrName>
                                        </p:attrNameLst>
                                      </p:cBhvr>
                                      <p:to>
                                        <p:strVal val="visible"/>
                                      </p:to>
                                    </p:set>
                                    <p:anim calcmode="lin" valueType="num">
                                      <p:cBhvr additive="base">
                                        <p:cTn id="33" dur="500" fill="hold"/>
                                        <p:tgtEl>
                                          <p:spTgt spid="67"/>
                                        </p:tgtEl>
                                        <p:attrNameLst>
                                          <p:attrName>ppt_x</p:attrName>
                                        </p:attrNameLst>
                                      </p:cBhvr>
                                      <p:tavLst>
                                        <p:tav tm="0">
                                          <p:val>
                                            <p:strVal val="0-#ppt_w/2"/>
                                          </p:val>
                                        </p:tav>
                                        <p:tav tm="100000">
                                          <p:val>
                                            <p:strVal val="#ppt_x"/>
                                          </p:val>
                                        </p:tav>
                                      </p:tavLst>
                                    </p:anim>
                                    <p:anim calcmode="lin" valueType="num">
                                      <p:cBhvr additive="base">
                                        <p:cTn id="34" dur="500" fill="hold"/>
                                        <p:tgtEl>
                                          <p:spTgt spid="6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67"/>
                                        </p:tgtEl>
                                        <p:attrNameLst>
                                          <p:attrName>style.visibility</p:attrName>
                                        </p:attrNameLst>
                                      </p:cBhvr>
                                      <p:to>
                                        <p:strVal val="hidden"/>
                                      </p:to>
                                    </p:set>
                                  </p:sub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73"/>
                                        </p:tgtEl>
                                        <p:attrNameLst>
                                          <p:attrName>style.visibility</p:attrName>
                                        </p:attrNameLst>
                                      </p:cBhvr>
                                      <p:to>
                                        <p:strVal val="visible"/>
                                      </p:to>
                                    </p:set>
                                    <p:anim calcmode="lin" valueType="num">
                                      <p:cBhvr additive="base">
                                        <p:cTn id="39" dur="500" fill="hold"/>
                                        <p:tgtEl>
                                          <p:spTgt spid="73"/>
                                        </p:tgtEl>
                                        <p:attrNameLst>
                                          <p:attrName>ppt_x</p:attrName>
                                        </p:attrNameLst>
                                      </p:cBhvr>
                                      <p:tavLst>
                                        <p:tav tm="0">
                                          <p:val>
                                            <p:strVal val="0-#ppt_w/2"/>
                                          </p:val>
                                        </p:tav>
                                        <p:tav tm="100000">
                                          <p:val>
                                            <p:strVal val="#ppt_x"/>
                                          </p:val>
                                        </p:tav>
                                      </p:tavLst>
                                    </p:anim>
                                    <p:anim calcmode="lin" valueType="num">
                                      <p:cBhvr additive="base">
                                        <p:cTn id="40"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74"/>
                                        </p:tgtEl>
                                        <p:attrNameLst>
                                          <p:attrName>style.visibility</p:attrName>
                                        </p:attrNameLst>
                                      </p:cBhvr>
                                      <p:to>
                                        <p:strVal val="visible"/>
                                      </p:to>
                                    </p:set>
                                    <p:anim calcmode="lin" valueType="num">
                                      <p:cBhvr additive="base">
                                        <p:cTn id="45" dur="500" fill="hold"/>
                                        <p:tgtEl>
                                          <p:spTgt spid="74"/>
                                        </p:tgtEl>
                                        <p:attrNameLst>
                                          <p:attrName>ppt_x</p:attrName>
                                        </p:attrNameLst>
                                      </p:cBhvr>
                                      <p:tavLst>
                                        <p:tav tm="0">
                                          <p:val>
                                            <p:strVal val="0-#ppt_w/2"/>
                                          </p:val>
                                        </p:tav>
                                        <p:tav tm="100000">
                                          <p:val>
                                            <p:strVal val="#ppt_x"/>
                                          </p:val>
                                        </p:tav>
                                      </p:tavLst>
                                    </p:anim>
                                    <p:anim calcmode="lin" valueType="num">
                                      <p:cBhvr additive="base">
                                        <p:cTn id="46" dur="500" fill="hold"/>
                                        <p:tgtEl>
                                          <p:spTgt spid="74"/>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0-#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77"/>
                                        </p:tgtEl>
                                        <p:attrNameLst>
                                          <p:attrName>style.visibility</p:attrName>
                                        </p:attrNameLst>
                                      </p:cBhvr>
                                      <p:to>
                                        <p:strVal val="visible"/>
                                      </p:to>
                                    </p:set>
                                    <p:anim calcmode="lin" valueType="num">
                                      <p:cBhvr additive="base">
                                        <p:cTn id="53" dur="500" fill="hold"/>
                                        <p:tgtEl>
                                          <p:spTgt spid="77"/>
                                        </p:tgtEl>
                                        <p:attrNameLst>
                                          <p:attrName>ppt_x</p:attrName>
                                        </p:attrNameLst>
                                      </p:cBhvr>
                                      <p:tavLst>
                                        <p:tav tm="0">
                                          <p:val>
                                            <p:strVal val="0-#ppt_w/2"/>
                                          </p:val>
                                        </p:tav>
                                        <p:tav tm="100000">
                                          <p:val>
                                            <p:strVal val="#ppt_x"/>
                                          </p:val>
                                        </p:tav>
                                      </p:tavLst>
                                    </p:anim>
                                    <p:anim calcmode="lin" valueType="num">
                                      <p:cBhvr additive="base">
                                        <p:cTn id="54" dur="5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7" grpId="0" animBg="1"/>
      <p:bldP spid="68" grpId="0"/>
      <p:bldP spid="71" grpId="0" animBg="1"/>
      <p:bldP spid="72" grpId="0"/>
      <p:bldP spid="73" grpId="0"/>
      <p:bldP spid="74" grpId="0"/>
      <p:bldP spid="77" grpId="0" animBg="1"/>
      <p:bldP spid="3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1427441" y="858972"/>
            <a:ext cx="5736847"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3: Design instant map from M to M</a:t>
            </a:r>
            <a:r>
              <a:rPr lang="en-US" altLang="en-US" sz="2400" dirty="0"/>
              <a:t>’</a:t>
            </a:r>
            <a:endParaRPr lang="en-US" altLang="en-US" sz="2400" dirty="0">
              <a:latin typeface="Times New Roman" panose="02020603050405020304" pitchFamily="18" charset="0"/>
              <a:cs typeface="Times New Roman" panose="02020603050405020304" pitchFamily="18" charset="0"/>
            </a:endParaRPr>
          </a:p>
          <a:p>
            <a:pPr eaLnBrk="1" hangingPunct="1">
              <a:spcBef>
                <a:spcPts val="0"/>
              </a:spcBef>
            </a:pPr>
            <a:r>
              <a:rPr lang="en-US" altLang="en-US" sz="2400" dirty="0">
                <a:latin typeface="Times New Roman" panose="02020603050405020304" pitchFamily="18" charset="0"/>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grpSp>
        <p:nvGrpSpPr>
          <p:cNvPr id="4" name="Group 3">
            <a:extLst>
              <a:ext uri="{FF2B5EF4-FFF2-40B4-BE49-F238E27FC236}">
                <a16:creationId xmlns:a16="http://schemas.microsoft.com/office/drawing/2014/main" id="{2B94D9F3-3BCF-4A14-BD6A-8FCE8723466E}"/>
              </a:ext>
            </a:extLst>
          </p:cNvPr>
          <p:cNvGrpSpPr/>
          <p:nvPr/>
        </p:nvGrpSpPr>
        <p:grpSpPr>
          <a:xfrm>
            <a:off x="1666994" y="2132856"/>
            <a:ext cx="3121030" cy="2107774"/>
            <a:chOff x="1522978" y="2331256"/>
            <a:chExt cx="3121030" cy="2107774"/>
          </a:xfrm>
        </p:grpSpPr>
        <p:pic>
          <p:nvPicPr>
            <p:cNvPr id="38" name="Picture 28" descr="animated-addone">
              <a:extLst>
                <a:ext uri="{FF2B5EF4-FFF2-40B4-BE49-F238E27FC236}">
                  <a16:creationId xmlns:a16="http://schemas.microsoft.com/office/drawing/2014/main" id="{95152FD7-FDDC-40AC-876D-5A4ADF671D9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62597" y="2384211"/>
              <a:ext cx="3081411" cy="20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8D5EB124-724D-4808-A7D2-1F52B15FE714}"/>
                </a:ext>
              </a:extLst>
            </p:cNvPr>
            <p:cNvGrpSpPr/>
            <p:nvPr/>
          </p:nvGrpSpPr>
          <p:grpSpPr>
            <a:xfrm>
              <a:off x="1522978" y="2331256"/>
              <a:ext cx="2882298" cy="881720"/>
              <a:chOff x="1522978" y="2331256"/>
              <a:chExt cx="2882298" cy="881720"/>
            </a:xfrm>
          </p:grpSpPr>
          <p:sp>
            <p:nvSpPr>
              <p:cNvPr id="2" name="Rectangle 1">
                <a:extLst>
                  <a:ext uri="{FF2B5EF4-FFF2-40B4-BE49-F238E27FC236}">
                    <a16:creationId xmlns:a16="http://schemas.microsoft.com/office/drawing/2014/main" id="{88107018-B96A-4D92-A90D-127B3D0FE048}"/>
                  </a:ext>
                </a:extLst>
              </p:cNvPr>
              <p:cNvSpPr/>
              <p:nvPr/>
            </p:nvSpPr>
            <p:spPr>
              <a:xfrm>
                <a:off x="1522978" y="2331256"/>
                <a:ext cx="458780" cy="461665"/>
              </a:xfrm>
              <a:prstGeom prst="rect">
                <a:avLst/>
              </a:prstGeom>
            </p:spPr>
            <p:txBody>
              <a:bodyPr wrap="none">
                <a:spAutoFit/>
              </a:bodyPr>
              <a:lstStyle/>
              <a:p>
                <a:r>
                  <a:rPr lang="en-US" altLang="en-US" sz="2400" dirty="0">
                    <a:solidFill>
                      <a:schemeClr val="bg2"/>
                    </a:solidFill>
                    <a:cs typeface="Times New Roman" panose="02020603050405020304" pitchFamily="18" charset="0"/>
                  </a:rPr>
                  <a:t>M</a:t>
                </a:r>
                <a:endParaRPr lang="en-US" sz="2400" dirty="0">
                  <a:solidFill>
                    <a:schemeClr val="bg2"/>
                  </a:solidFill>
                </a:endParaRPr>
              </a:p>
            </p:txBody>
          </p:sp>
          <p:sp>
            <p:nvSpPr>
              <p:cNvPr id="39" name="Rectangle 38">
                <a:extLst>
                  <a:ext uri="{FF2B5EF4-FFF2-40B4-BE49-F238E27FC236}">
                    <a16:creationId xmlns:a16="http://schemas.microsoft.com/office/drawing/2014/main" id="{7D1045BD-966B-44E1-8B60-D4FDFBB33CBB}"/>
                  </a:ext>
                </a:extLst>
              </p:cNvPr>
              <p:cNvSpPr/>
              <p:nvPr/>
            </p:nvSpPr>
            <p:spPr>
              <a:xfrm>
                <a:off x="3757342" y="2751311"/>
                <a:ext cx="647934" cy="461665"/>
              </a:xfrm>
              <a:prstGeom prst="rect">
                <a:avLst/>
              </a:prstGeom>
            </p:spPr>
            <p:txBody>
              <a:bodyPr wrap="none">
                <a:spAutoFit/>
              </a:bodyPr>
              <a:lstStyle/>
              <a:p>
                <a:pPr algn="l"/>
                <a:r>
                  <a:rPr lang="en-US" altLang="en-US" sz="2400" dirty="0" err="1">
                    <a:solidFill>
                      <a:schemeClr val="bg2"/>
                    </a:solidFill>
                  </a:rPr>
                  <a:t>q</a:t>
                </a:r>
                <a:r>
                  <a:rPr lang="en-US" altLang="en-US" sz="2400" baseline="-25000" dirty="0" err="1">
                    <a:solidFill>
                      <a:schemeClr val="bg2"/>
                    </a:solidFill>
                  </a:rPr>
                  <a:t>halt</a:t>
                </a:r>
                <a:endParaRPr lang="en-US" sz="2400" dirty="0">
                  <a:solidFill>
                    <a:schemeClr val="bg2"/>
                  </a:solidFill>
                </a:endParaRPr>
              </a:p>
            </p:txBody>
          </p:sp>
        </p:grpSp>
      </p:grpSp>
      <p:grpSp>
        <p:nvGrpSpPr>
          <p:cNvPr id="41" name="Group 40">
            <a:extLst>
              <a:ext uri="{FF2B5EF4-FFF2-40B4-BE49-F238E27FC236}">
                <a16:creationId xmlns:a16="http://schemas.microsoft.com/office/drawing/2014/main" id="{032D8804-9931-46D9-AFE4-F73B6898601C}"/>
              </a:ext>
            </a:extLst>
          </p:cNvPr>
          <p:cNvGrpSpPr/>
          <p:nvPr/>
        </p:nvGrpSpPr>
        <p:grpSpPr>
          <a:xfrm>
            <a:off x="4976710" y="2150480"/>
            <a:ext cx="3123682" cy="2107774"/>
            <a:chOff x="1520326" y="2331256"/>
            <a:chExt cx="3123682" cy="2107774"/>
          </a:xfrm>
        </p:grpSpPr>
        <p:pic>
          <p:nvPicPr>
            <p:cNvPr id="42" name="Picture 28" descr="animated-addone">
              <a:extLst>
                <a:ext uri="{FF2B5EF4-FFF2-40B4-BE49-F238E27FC236}">
                  <a16:creationId xmlns:a16="http://schemas.microsoft.com/office/drawing/2014/main" id="{E9D1FD45-35D9-46E2-B573-337F58E1072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62597" y="2384211"/>
              <a:ext cx="3081411" cy="20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Rectangle 43">
              <a:extLst>
                <a:ext uri="{FF2B5EF4-FFF2-40B4-BE49-F238E27FC236}">
                  <a16:creationId xmlns:a16="http://schemas.microsoft.com/office/drawing/2014/main" id="{18E72A1E-D8FA-462B-BDB3-E5EC5A3E2F16}"/>
                </a:ext>
              </a:extLst>
            </p:cNvPr>
            <p:cNvSpPr/>
            <p:nvPr/>
          </p:nvSpPr>
          <p:spPr>
            <a:xfrm>
              <a:off x="1520326" y="2331256"/>
              <a:ext cx="514885" cy="461665"/>
            </a:xfrm>
            <a:prstGeom prst="rect">
              <a:avLst/>
            </a:prstGeom>
          </p:spPr>
          <p:txBody>
            <a:bodyPr wrap="none">
              <a:spAutoFit/>
            </a:bodyPr>
            <a:lstStyle/>
            <a:p>
              <a:pPr algn="l"/>
              <a:r>
                <a:rPr lang="en-US" altLang="en-US" sz="2400" dirty="0">
                  <a:solidFill>
                    <a:schemeClr val="bg2"/>
                  </a:solidFill>
                  <a:cs typeface="Times New Roman" panose="02020603050405020304" pitchFamily="18" charset="0"/>
                </a:rPr>
                <a:t>M</a:t>
              </a:r>
              <a:r>
                <a:rPr lang="en-US" altLang="en-US" sz="2400" dirty="0">
                  <a:solidFill>
                    <a:schemeClr val="bg2"/>
                  </a:solidFill>
                </a:rPr>
                <a:t>'</a:t>
              </a:r>
              <a:endParaRPr lang="en-US" sz="2400" dirty="0">
                <a:solidFill>
                  <a:schemeClr val="bg2"/>
                </a:solidFill>
              </a:endParaRPr>
            </a:p>
          </p:txBody>
        </p:sp>
      </p:grpSp>
      <p:cxnSp>
        <p:nvCxnSpPr>
          <p:cNvPr id="6" name="Straight Connector 5">
            <a:extLst>
              <a:ext uri="{FF2B5EF4-FFF2-40B4-BE49-F238E27FC236}">
                <a16:creationId xmlns:a16="http://schemas.microsoft.com/office/drawing/2014/main" id="{1BEC9AD5-9C1E-4790-BFC2-2C0716BFECC7}"/>
              </a:ext>
            </a:extLst>
          </p:cNvPr>
          <p:cNvCxnSpPr>
            <a:cxnSpLocks/>
          </p:cNvCxnSpPr>
          <p:nvPr/>
        </p:nvCxnSpPr>
        <p:spPr bwMode="auto">
          <a:xfrm flipV="1">
            <a:off x="7308304" y="2623000"/>
            <a:ext cx="501652" cy="823624"/>
          </a:xfrm>
          <a:prstGeom prst="line">
            <a:avLst/>
          </a:prstGeom>
          <a:solidFill>
            <a:schemeClr val="accent1"/>
          </a:solidFill>
          <a:ln w="12700" cap="sq" cmpd="sng" algn="ctr">
            <a:solidFill>
              <a:srgbClr val="FF0000"/>
            </a:solidFill>
            <a:prstDash val="solid"/>
            <a:round/>
            <a:headEnd type="none" w="sm" len="sm"/>
            <a:tailEnd type="none" w="sm" len="sm"/>
          </a:ln>
          <a:effectLst/>
        </p:spPr>
      </p:cxnSp>
      <p:sp>
        <p:nvSpPr>
          <p:cNvPr id="52" name="Text Box 6">
            <a:extLst>
              <a:ext uri="{FF2B5EF4-FFF2-40B4-BE49-F238E27FC236}">
                <a16:creationId xmlns:a16="http://schemas.microsoft.com/office/drawing/2014/main" id="{6DF00C98-C1BA-44A1-9933-94F05276911E}"/>
              </a:ext>
            </a:extLst>
          </p:cNvPr>
          <p:cNvSpPr txBox="1">
            <a:spLocks noChangeArrowheads="1"/>
          </p:cNvSpPr>
          <p:nvPr/>
        </p:nvSpPr>
        <p:spPr bwMode="auto">
          <a:xfrm>
            <a:off x="827584" y="4509120"/>
            <a:ext cx="382877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Build M</a:t>
            </a:r>
            <a:r>
              <a:rPr lang="en-US" altLang="en-US" sz="2400" dirty="0"/>
              <a:t>'</a:t>
            </a:r>
            <a:r>
              <a:rPr lang="en-US" altLang="en-US" sz="2400" dirty="0">
                <a:sym typeface="Symbol" panose="05050102010706020507" pitchFamily="18" charset="2"/>
              </a:rPr>
              <a:t> by</a:t>
            </a:r>
          </a:p>
          <a:p>
            <a:pPr algn="l"/>
            <a:r>
              <a:rPr lang="en-US" altLang="en-US" sz="2400" dirty="0">
                <a:sym typeface="Symbol" panose="05050102010706020507" pitchFamily="18" charset="2"/>
              </a:rPr>
              <a:t>replace state </a:t>
            </a:r>
            <a:r>
              <a:rPr lang="en-US" altLang="en-US" sz="2400" dirty="0" err="1">
                <a:sym typeface="Symbol" panose="05050102010706020507" pitchFamily="18" charset="2"/>
              </a:rPr>
              <a:t>q</a:t>
            </a:r>
            <a:r>
              <a:rPr lang="en-US" altLang="en-US" sz="2400" baseline="-25000" dirty="0" err="1">
                <a:sym typeface="Symbol" panose="05050102010706020507" pitchFamily="18" charset="2"/>
              </a:rPr>
              <a:t>halt</a:t>
            </a:r>
            <a:r>
              <a:rPr lang="en-US" altLang="en-US" sz="2400" baseline="-25000" dirty="0"/>
              <a:t> </a:t>
            </a:r>
            <a:r>
              <a:rPr lang="en-US" altLang="en-US" sz="2400" dirty="0"/>
              <a:t>in M</a:t>
            </a:r>
            <a:r>
              <a:rPr lang="en-US" altLang="en-US" sz="2400" dirty="0">
                <a:sym typeface="Symbol" panose="05050102010706020507" pitchFamily="18" charset="2"/>
              </a:rPr>
              <a:t>  </a:t>
            </a:r>
          </a:p>
          <a:p>
            <a:pPr algn="l"/>
            <a:r>
              <a:rPr lang="en-US" altLang="en-US" sz="2400" dirty="0">
                <a:sym typeface="Symbol" panose="05050102010706020507" pitchFamily="18" charset="2"/>
              </a:rPr>
              <a:t>  with  </a:t>
            </a:r>
            <a:r>
              <a:rPr lang="en-US" altLang="en-US" sz="1400" dirty="0">
                <a:sym typeface="Symbol" panose="05050102010706020507" pitchFamily="18" charset="2"/>
              </a:rPr>
              <a:t> </a:t>
            </a:r>
            <a:r>
              <a:rPr lang="en-US" altLang="en-US" sz="2400" dirty="0">
                <a:sym typeface="Symbol" panose="05050102010706020507" pitchFamily="18" charset="2"/>
              </a:rPr>
              <a:t> state </a:t>
            </a:r>
            <a:r>
              <a:rPr lang="en-US" altLang="en-US" sz="2400" dirty="0" err="1">
                <a:sym typeface="Symbol" panose="05050102010706020507" pitchFamily="18" charset="2"/>
              </a:rPr>
              <a:t>q</a:t>
            </a:r>
            <a:r>
              <a:rPr lang="en-US" altLang="en-US" sz="2400" baseline="-25000" dirty="0" err="1">
                <a:sym typeface="Symbol" panose="05050102010706020507" pitchFamily="18" charset="2"/>
              </a:rPr>
              <a:t>hi</a:t>
            </a:r>
            <a:r>
              <a:rPr lang="en-US" altLang="en-US" sz="2400" baseline="-25000" dirty="0"/>
              <a:t>    </a:t>
            </a:r>
            <a:r>
              <a:rPr lang="en-US" altLang="en-US" sz="2400" dirty="0"/>
              <a:t>in</a:t>
            </a:r>
            <a:r>
              <a:rPr lang="en-US" altLang="en-US" sz="2400" dirty="0">
                <a:sym typeface="Symbol" panose="05050102010706020507" pitchFamily="18" charset="2"/>
              </a:rPr>
              <a:t> M</a:t>
            </a:r>
            <a:r>
              <a:rPr lang="en-US" altLang="en-US" sz="2400" dirty="0"/>
              <a:t>'</a:t>
            </a:r>
            <a:endParaRPr lang="en-US" altLang="en-US" sz="2400" dirty="0">
              <a:sym typeface="Symbol" panose="05050102010706020507" pitchFamily="18" charset="2"/>
            </a:endParaRPr>
          </a:p>
        </p:txBody>
      </p:sp>
      <p:sp>
        <p:nvSpPr>
          <p:cNvPr id="53" name="Text Box 6">
            <a:extLst>
              <a:ext uri="{FF2B5EF4-FFF2-40B4-BE49-F238E27FC236}">
                <a16:creationId xmlns:a16="http://schemas.microsoft.com/office/drawing/2014/main" id="{C9F3C69D-535D-4409-9021-2BA6E50B25FA}"/>
              </a:ext>
            </a:extLst>
          </p:cNvPr>
          <p:cNvSpPr txBox="1">
            <a:spLocks noChangeArrowheads="1"/>
          </p:cNvSpPr>
          <p:nvPr/>
        </p:nvSpPr>
        <p:spPr bwMode="auto">
          <a:xfrm>
            <a:off x="4283968" y="4883376"/>
            <a:ext cx="38287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 halts in state </a:t>
            </a:r>
            <a:r>
              <a:rPr lang="en-US" altLang="en-US" sz="2400" dirty="0" err="1">
                <a:sym typeface="Symbol" panose="05050102010706020507" pitchFamily="18" charset="2"/>
              </a:rPr>
              <a:t>q</a:t>
            </a:r>
            <a:r>
              <a:rPr lang="en-US" altLang="en-US" sz="2400" baseline="-25000" dirty="0" err="1">
                <a:sym typeface="Symbol" panose="05050102010706020507" pitchFamily="18" charset="2"/>
              </a:rPr>
              <a:t>halt</a:t>
            </a:r>
            <a:r>
              <a:rPr lang="en-US" altLang="en-US" sz="2400" baseline="-25000" dirty="0"/>
              <a:t>      </a:t>
            </a:r>
          </a:p>
          <a:p>
            <a:pPr algn="l"/>
            <a:r>
              <a:rPr lang="en-US" altLang="en-US" sz="2400" dirty="0">
                <a:sym typeface="Symbol" panose="05050102010706020507" pitchFamily="18" charset="2"/>
              </a:rPr>
              <a:t>M</a:t>
            </a:r>
            <a:r>
              <a:rPr lang="en-US" altLang="en-US" sz="2400" dirty="0"/>
              <a:t>' says hi in </a:t>
            </a:r>
            <a:r>
              <a:rPr lang="en-US" altLang="en-US" sz="2400" dirty="0">
                <a:sym typeface="Symbol" panose="05050102010706020507" pitchFamily="18" charset="2"/>
              </a:rPr>
              <a:t>state </a:t>
            </a:r>
            <a:r>
              <a:rPr lang="en-US" altLang="en-US" sz="2400" dirty="0" err="1">
                <a:sym typeface="Symbol" panose="05050102010706020507" pitchFamily="18" charset="2"/>
              </a:rPr>
              <a:t>q</a:t>
            </a:r>
            <a:r>
              <a:rPr lang="en-US" altLang="en-US" sz="2400" baseline="-25000" dirty="0" err="1">
                <a:sym typeface="Symbol" panose="05050102010706020507" pitchFamily="18" charset="2"/>
              </a:rPr>
              <a:t>hi</a:t>
            </a:r>
            <a:endParaRPr lang="en-US" altLang="en-US" sz="2400" dirty="0">
              <a:sym typeface="Symbol" panose="05050102010706020507" pitchFamily="18" charset="2"/>
            </a:endParaRPr>
          </a:p>
        </p:txBody>
      </p:sp>
      <p:sp>
        <p:nvSpPr>
          <p:cNvPr id="54" name="Rectangle 53">
            <a:extLst>
              <a:ext uri="{FF2B5EF4-FFF2-40B4-BE49-F238E27FC236}">
                <a16:creationId xmlns:a16="http://schemas.microsoft.com/office/drawing/2014/main" id="{318FCBCA-D831-4754-B40E-73B2285A601B}"/>
              </a:ext>
            </a:extLst>
          </p:cNvPr>
          <p:cNvSpPr/>
          <p:nvPr/>
        </p:nvSpPr>
        <p:spPr>
          <a:xfrm>
            <a:off x="7211034" y="2578311"/>
            <a:ext cx="647934" cy="461665"/>
          </a:xfrm>
          <a:prstGeom prst="rect">
            <a:avLst/>
          </a:prstGeom>
        </p:spPr>
        <p:txBody>
          <a:bodyPr wrap="none">
            <a:spAutoFit/>
          </a:bodyPr>
          <a:lstStyle/>
          <a:p>
            <a:pPr algn="l"/>
            <a:r>
              <a:rPr lang="en-US" altLang="en-US" sz="2400" dirty="0" err="1">
                <a:solidFill>
                  <a:schemeClr val="bg2"/>
                </a:solidFill>
              </a:rPr>
              <a:t>q</a:t>
            </a:r>
            <a:r>
              <a:rPr lang="en-US" altLang="en-US" sz="2400" baseline="-25000" dirty="0" err="1">
                <a:solidFill>
                  <a:schemeClr val="bg2"/>
                </a:solidFill>
              </a:rPr>
              <a:t>halt</a:t>
            </a:r>
            <a:endParaRPr lang="en-US" sz="2400" dirty="0">
              <a:solidFill>
                <a:schemeClr val="bg2"/>
              </a:solidFill>
            </a:endParaRPr>
          </a:p>
        </p:txBody>
      </p:sp>
      <p:sp>
        <p:nvSpPr>
          <p:cNvPr id="55" name="Rectangle 54">
            <a:extLst>
              <a:ext uri="{FF2B5EF4-FFF2-40B4-BE49-F238E27FC236}">
                <a16:creationId xmlns:a16="http://schemas.microsoft.com/office/drawing/2014/main" id="{9048B49E-716F-4664-BF72-7279F6843695}"/>
              </a:ext>
            </a:extLst>
          </p:cNvPr>
          <p:cNvSpPr/>
          <p:nvPr/>
        </p:nvSpPr>
        <p:spPr>
          <a:xfrm>
            <a:off x="7213726" y="2570535"/>
            <a:ext cx="498855" cy="461665"/>
          </a:xfrm>
          <a:prstGeom prst="rect">
            <a:avLst/>
          </a:prstGeom>
        </p:spPr>
        <p:txBody>
          <a:bodyPr wrap="none">
            <a:spAutoFit/>
          </a:bodyPr>
          <a:lstStyle/>
          <a:p>
            <a:pPr algn="l"/>
            <a:r>
              <a:rPr lang="en-US" altLang="en-US" sz="2400" dirty="0" err="1">
                <a:solidFill>
                  <a:schemeClr val="bg2"/>
                </a:solidFill>
              </a:rPr>
              <a:t>q</a:t>
            </a:r>
            <a:r>
              <a:rPr lang="en-US" altLang="en-US" sz="2400" baseline="-25000" dirty="0" err="1">
                <a:solidFill>
                  <a:schemeClr val="bg2"/>
                </a:solidFill>
              </a:rPr>
              <a:t>hi</a:t>
            </a:r>
            <a:endParaRPr lang="en-US" sz="2400" dirty="0">
              <a:solidFill>
                <a:schemeClr val="bg2"/>
              </a:solidFill>
            </a:endParaRPr>
          </a:p>
        </p:txBody>
      </p:sp>
      <p:sp>
        <p:nvSpPr>
          <p:cNvPr id="56" name="Text Box 6">
            <a:extLst>
              <a:ext uri="{FF2B5EF4-FFF2-40B4-BE49-F238E27FC236}">
                <a16:creationId xmlns:a16="http://schemas.microsoft.com/office/drawing/2014/main" id="{617F05D2-6DBC-43D0-A2C9-0BCFCD524A69}"/>
              </a:ext>
            </a:extLst>
          </p:cNvPr>
          <p:cNvSpPr txBox="1">
            <a:spLocks noChangeArrowheads="1"/>
          </p:cNvSpPr>
          <p:nvPr/>
        </p:nvSpPr>
        <p:spPr bwMode="auto">
          <a:xfrm>
            <a:off x="3496154" y="5970210"/>
            <a:ext cx="22873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a:t>
            </a:r>
            <a:r>
              <a:rPr lang="en-US" altLang="en-US" sz="2400" dirty="0"/>
              <a:t>'</a:t>
            </a:r>
            <a:r>
              <a:rPr lang="en-US" altLang="en-US" sz="2400" dirty="0">
                <a:sym typeface="Symbol" panose="05050102010706020507" pitchFamily="18" charset="2"/>
              </a:rPr>
              <a:t>(I) says hi</a:t>
            </a:r>
          </a:p>
        </p:txBody>
      </p:sp>
      <p:sp>
        <p:nvSpPr>
          <p:cNvPr id="57" name="Text Box 6">
            <a:extLst>
              <a:ext uri="{FF2B5EF4-FFF2-40B4-BE49-F238E27FC236}">
                <a16:creationId xmlns:a16="http://schemas.microsoft.com/office/drawing/2014/main" id="{F71C9AAC-8A29-43DB-8C5F-E410B7B4F8BA}"/>
              </a:ext>
            </a:extLst>
          </p:cNvPr>
          <p:cNvSpPr txBox="1">
            <a:spLocks noChangeArrowheads="1"/>
          </p:cNvSpPr>
          <p:nvPr/>
        </p:nvSpPr>
        <p:spPr bwMode="auto">
          <a:xfrm>
            <a:off x="1403648" y="5978053"/>
            <a:ext cx="2213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M(I) halts</a:t>
            </a:r>
          </a:p>
        </p:txBody>
      </p:sp>
      <p:sp>
        <p:nvSpPr>
          <p:cNvPr id="10" name="Arrow: Left-Right 9">
            <a:extLst>
              <a:ext uri="{FF2B5EF4-FFF2-40B4-BE49-F238E27FC236}">
                <a16:creationId xmlns:a16="http://schemas.microsoft.com/office/drawing/2014/main" id="{3339C340-E969-468D-AA88-E4859E5E5192}"/>
              </a:ext>
            </a:extLst>
          </p:cNvPr>
          <p:cNvSpPr/>
          <p:nvPr/>
        </p:nvSpPr>
        <p:spPr bwMode="auto">
          <a:xfrm>
            <a:off x="3023358" y="6094994"/>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nvGrpSpPr>
          <p:cNvPr id="58" name="Group 29">
            <a:extLst>
              <a:ext uri="{FF2B5EF4-FFF2-40B4-BE49-F238E27FC236}">
                <a16:creationId xmlns:a16="http://schemas.microsoft.com/office/drawing/2014/main" id="{A9515BA6-FF1E-4A9E-92EB-24E439FAD1A1}"/>
              </a:ext>
            </a:extLst>
          </p:cNvPr>
          <p:cNvGrpSpPr>
            <a:grpSpLocks/>
          </p:cNvGrpSpPr>
          <p:nvPr/>
        </p:nvGrpSpPr>
        <p:grpSpPr bwMode="auto">
          <a:xfrm>
            <a:off x="8588035" y="6290325"/>
            <a:ext cx="520469" cy="523051"/>
            <a:chOff x="2065" y="1551"/>
            <a:chExt cx="1628" cy="1988"/>
          </a:xfrm>
        </p:grpSpPr>
        <p:sp>
          <p:nvSpPr>
            <p:cNvPr id="59" name="Freeform 30">
              <a:extLst>
                <a:ext uri="{FF2B5EF4-FFF2-40B4-BE49-F238E27FC236}">
                  <a16:creationId xmlns:a16="http://schemas.microsoft.com/office/drawing/2014/main" id="{90E0F27F-40E5-4814-B880-2CF7D0F1C4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1">
              <a:extLst>
                <a:ext uri="{FF2B5EF4-FFF2-40B4-BE49-F238E27FC236}">
                  <a16:creationId xmlns:a16="http://schemas.microsoft.com/office/drawing/2014/main" id="{B3AA556D-0D8B-44FF-8EF5-DC649A5047C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2">
              <a:extLst>
                <a:ext uri="{FF2B5EF4-FFF2-40B4-BE49-F238E27FC236}">
                  <a16:creationId xmlns:a16="http://schemas.microsoft.com/office/drawing/2014/main" id="{332CA296-05AD-40F7-B3A6-D2757C35657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3">
              <a:extLst>
                <a:ext uri="{FF2B5EF4-FFF2-40B4-BE49-F238E27FC236}">
                  <a16:creationId xmlns:a16="http://schemas.microsoft.com/office/drawing/2014/main" id="{8CCE9BEE-3898-44C2-BCFC-9A578A300DA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4">
              <a:extLst>
                <a:ext uri="{FF2B5EF4-FFF2-40B4-BE49-F238E27FC236}">
                  <a16:creationId xmlns:a16="http://schemas.microsoft.com/office/drawing/2014/main" id="{82489B65-9D34-4680-97F1-27EB93DB072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5">
              <a:extLst>
                <a:ext uri="{FF2B5EF4-FFF2-40B4-BE49-F238E27FC236}">
                  <a16:creationId xmlns:a16="http://schemas.microsoft.com/office/drawing/2014/main" id="{436F862A-EAFA-4179-AD44-C14D88FEAE1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6">
              <a:extLst>
                <a:ext uri="{FF2B5EF4-FFF2-40B4-BE49-F238E27FC236}">
                  <a16:creationId xmlns:a16="http://schemas.microsoft.com/office/drawing/2014/main" id="{D90788DA-BD5D-4BC1-98BD-B02CC2CD434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7">
              <a:extLst>
                <a:ext uri="{FF2B5EF4-FFF2-40B4-BE49-F238E27FC236}">
                  <a16:creationId xmlns:a16="http://schemas.microsoft.com/office/drawing/2014/main" id="{F68A9898-B4C4-4C4B-A36F-BDDA1024D03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8">
              <a:extLst>
                <a:ext uri="{FF2B5EF4-FFF2-40B4-BE49-F238E27FC236}">
                  <a16:creationId xmlns:a16="http://schemas.microsoft.com/office/drawing/2014/main" id="{79E2F4B9-488C-4CBB-96F4-87AAA8050B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9">
              <a:extLst>
                <a:ext uri="{FF2B5EF4-FFF2-40B4-BE49-F238E27FC236}">
                  <a16:creationId xmlns:a16="http://schemas.microsoft.com/office/drawing/2014/main" id="{34F678B3-F921-4555-BEE7-AD03C77F284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0">
              <a:extLst>
                <a:ext uri="{FF2B5EF4-FFF2-40B4-BE49-F238E27FC236}">
                  <a16:creationId xmlns:a16="http://schemas.microsoft.com/office/drawing/2014/main" id="{6659E1C8-CE0E-4530-8CD4-AB4FA319786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1">
              <a:extLst>
                <a:ext uri="{FF2B5EF4-FFF2-40B4-BE49-F238E27FC236}">
                  <a16:creationId xmlns:a16="http://schemas.microsoft.com/office/drawing/2014/main" id="{41FA9AC6-FA97-4548-A80C-EC99B37BF34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2">
              <a:extLst>
                <a:ext uri="{FF2B5EF4-FFF2-40B4-BE49-F238E27FC236}">
                  <a16:creationId xmlns:a16="http://schemas.microsoft.com/office/drawing/2014/main" id="{24CCECD3-AA40-4936-9A4C-64695B4BD4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3">
              <a:extLst>
                <a:ext uri="{FF2B5EF4-FFF2-40B4-BE49-F238E27FC236}">
                  <a16:creationId xmlns:a16="http://schemas.microsoft.com/office/drawing/2014/main" id="{7A624792-145C-46D0-AECC-43E6C7FB433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4">
              <a:extLst>
                <a:ext uri="{FF2B5EF4-FFF2-40B4-BE49-F238E27FC236}">
                  <a16:creationId xmlns:a16="http://schemas.microsoft.com/office/drawing/2014/main" id="{7D744753-6605-4680-A34A-D63C8B9F6A7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5">
              <a:extLst>
                <a:ext uri="{FF2B5EF4-FFF2-40B4-BE49-F238E27FC236}">
                  <a16:creationId xmlns:a16="http://schemas.microsoft.com/office/drawing/2014/main" id="{6CAAD15A-6734-42AE-812C-B0CB6FCF35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46">
              <a:extLst>
                <a:ext uri="{FF2B5EF4-FFF2-40B4-BE49-F238E27FC236}">
                  <a16:creationId xmlns:a16="http://schemas.microsoft.com/office/drawing/2014/main" id="{84BBA9C5-E0DC-4518-8706-176F10A1008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 name="AutoShape 35">
            <a:extLst>
              <a:ext uri="{FF2B5EF4-FFF2-40B4-BE49-F238E27FC236}">
                <a16:creationId xmlns:a16="http://schemas.microsoft.com/office/drawing/2014/main" id="{4A602233-3CF7-4751-985F-5A4DF7DBD73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Tree>
    <p:extLst>
      <p:ext uri="{BB962C8B-B14F-4D97-AF65-F5344CB8AC3E}">
        <p14:creationId xmlns:p14="http://schemas.microsoft.com/office/powerpoint/2010/main" val="36847935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2">
                                            <p:txEl>
                                              <p:pRg st="0" end="0"/>
                                            </p:txEl>
                                          </p:spTgt>
                                        </p:tgtEl>
                                        <p:attrNameLst>
                                          <p:attrName>style.visibility</p:attrName>
                                        </p:attrNameLst>
                                      </p:cBhvr>
                                      <p:to>
                                        <p:strVal val="visible"/>
                                      </p:to>
                                    </p:set>
                                    <p:anim calcmode="lin" valueType="num">
                                      <p:cBhvr additive="base">
                                        <p:cTn id="23"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500" fill="hold"/>
                                        <p:tgtEl>
                                          <p:spTgt spid="41"/>
                                        </p:tgtEl>
                                        <p:attrNameLst>
                                          <p:attrName>ppt_x</p:attrName>
                                        </p:attrNameLst>
                                      </p:cBhvr>
                                      <p:tavLst>
                                        <p:tav tm="0">
                                          <p:val>
                                            <p:strVal val="0-#ppt_w/2"/>
                                          </p:val>
                                        </p:tav>
                                        <p:tav tm="100000">
                                          <p:val>
                                            <p:strVal val="#ppt_x"/>
                                          </p:val>
                                        </p:tav>
                                      </p:tavLst>
                                    </p:anim>
                                    <p:anim calcmode="lin" valueType="num">
                                      <p:cBhvr additive="base">
                                        <p:cTn id="30" dur="5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4"/>
                                        </p:tgtEl>
                                        <p:attrNameLst>
                                          <p:attrName>style.visibility</p:attrName>
                                        </p:attrNameLst>
                                      </p:cBhvr>
                                      <p:to>
                                        <p:strVal val="visible"/>
                                      </p:to>
                                    </p:set>
                                    <p:anim calcmode="lin" valueType="num">
                                      <p:cBhvr additive="base">
                                        <p:cTn id="33" dur="500" fill="hold"/>
                                        <p:tgtEl>
                                          <p:spTgt spid="54"/>
                                        </p:tgtEl>
                                        <p:attrNameLst>
                                          <p:attrName>ppt_x</p:attrName>
                                        </p:attrNameLst>
                                      </p:cBhvr>
                                      <p:tavLst>
                                        <p:tav tm="0">
                                          <p:val>
                                            <p:strVal val="0-#ppt_w/2"/>
                                          </p:val>
                                        </p:tav>
                                        <p:tav tm="100000">
                                          <p:val>
                                            <p:strVal val="#ppt_x"/>
                                          </p:val>
                                        </p:tav>
                                      </p:tavLst>
                                    </p:anim>
                                    <p:anim calcmode="lin" valueType="num">
                                      <p:cBhvr additive="base">
                                        <p:cTn id="34"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2">
                                            <p:txEl>
                                              <p:pRg st="1" end="1"/>
                                            </p:txEl>
                                          </p:spTgt>
                                        </p:tgtEl>
                                        <p:attrNameLst>
                                          <p:attrName>style.visibility</p:attrName>
                                        </p:attrNameLst>
                                      </p:cBhvr>
                                      <p:to>
                                        <p:strVal val="visible"/>
                                      </p:to>
                                    </p:set>
                                    <p:anim calcmode="lin" valueType="num">
                                      <p:cBhvr additive="base">
                                        <p:cTn id="39"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2">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0-#ppt_w/2"/>
                                          </p:val>
                                        </p:tav>
                                        <p:tav tm="100000">
                                          <p:val>
                                            <p:strVal val="#ppt_x"/>
                                          </p:val>
                                        </p:tav>
                                      </p:tavLst>
                                    </p:anim>
                                    <p:anim calcmode="lin" valueType="num">
                                      <p:cBhvr additive="base">
                                        <p:cTn id="4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2">
                                            <p:txEl>
                                              <p:pRg st="2" end="2"/>
                                            </p:txEl>
                                          </p:spTgt>
                                        </p:tgtEl>
                                        <p:attrNameLst>
                                          <p:attrName>style.visibility</p:attrName>
                                        </p:attrNameLst>
                                      </p:cBhvr>
                                      <p:to>
                                        <p:strVal val="visible"/>
                                      </p:to>
                                    </p:set>
                                    <p:anim calcmode="lin" valueType="num">
                                      <p:cBhvr additive="base">
                                        <p:cTn id="49" dur="500" fill="hold"/>
                                        <p:tgtEl>
                                          <p:spTgt spid="52">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2">
                                            <p:txEl>
                                              <p:pRg st="2" end="2"/>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cBhvr additive="base">
                                        <p:cTn id="53" dur="500" fill="hold"/>
                                        <p:tgtEl>
                                          <p:spTgt spid="55"/>
                                        </p:tgtEl>
                                        <p:attrNameLst>
                                          <p:attrName>ppt_x</p:attrName>
                                        </p:attrNameLst>
                                      </p:cBhvr>
                                      <p:tavLst>
                                        <p:tav tm="0">
                                          <p:val>
                                            <p:strVal val="0-#ppt_w/2"/>
                                          </p:val>
                                        </p:tav>
                                        <p:tav tm="100000">
                                          <p:val>
                                            <p:strVal val="#ppt_x"/>
                                          </p:val>
                                        </p:tav>
                                      </p:tavLst>
                                    </p:anim>
                                    <p:anim calcmode="lin" valueType="num">
                                      <p:cBhvr additive="base">
                                        <p:cTn id="54" dur="500" fill="hold"/>
                                        <p:tgtEl>
                                          <p:spTgt spid="55"/>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54"/>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28">
                                            <p:txEl>
                                              <p:pRg st="1" end="1"/>
                                            </p:txEl>
                                          </p:spTgt>
                                        </p:tgtEl>
                                        <p:attrNameLst>
                                          <p:attrName>style.visibility</p:attrName>
                                        </p:attrNameLst>
                                      </p:cBhvr>
                                      <p:to>
                                        <p:strVal val="visible"/>
                                      </p:to>
                                    </p:set>
                                    <p:anim calcmode="lin" valueType="num">
                                      <p:cBhvr additive="base">
                                        <p:cTn id="63"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53">
                                            <p:txEl>
                                              <p:pRg st="0" end="0"/>
                                            </p:txEl>
                                          </p:spTgt>
                                        </p:tgtEl>
                                        <p:attrNameLst>
                                          <p:attrName>style.visibility</p:attrName>
                                        </p:attrNameLst>
                                      </p:cBhvr>
                                      <p:to>
                                        <p:strVal val="visible"/>
                                      </p:to>
                                    </p:set>
                                    <p:anim calcmode="lin" valueType="num">
                                      <p:cBhvr additive="base">
                                        <p:cTn id="69"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53">
                                            <p:txEl>
                                              <p:pRg st="1" end="1"/>
                                            </p:txEl>
                                          </p:spTgt>
                                        </p:tgtEl>
                                        <p:attrNameLst>
                                          <p:attrName>style.visibility</p:attrName>
                                        </p:attrNameLst>
                                      </p:cBhvr>
                                      <p:to>
                                        <p:strVal val="visible"/>
                                      </p:to>
                                    </p:set>
                                    <p:anim calcmode="lin" valueType="num">
                                      <p:cBhvr additive="base">
                                        <p:cTn id="75"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7">
                                            <p:txEl>
                                              <p:pRg st="0" end="0"/>
                                            </p:txEl>
                                          </p:spTgt>
                                        </p:tgtEl>
                                        <p:attrNameLst>
                                          <p:attrName>style.visibility</p:attrName>
                                        </p:attrNameLst>
                                      </p:cBhvr>
                                      <p:to>
                                        <p:strVal val="visible"/>
                                      </p:to>
                                    </p:set>
                                    <p:anim calcmode="lin" valueType="num">
                                      <p:cBhvr additive="base">
                                        <p:cTn id="81"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57">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additive="base">
                                        <p:cTn id="85" dur="500" fill="hold"/>
                                        <p:tgtEl>
                                          <p:spTgt spid="10"/>
                                        </p:tgtEl>
                                        <p:attrNameLst>
                                          <p:attrName>ppt_x</p:attrName>
                                        </p:attrNameLst>
                                      </p:cBhvr>
                                      <p:tavLst>
                                        <p:tav tm="0">
                                          <p:val>
                                            <p:strVal val="0-#ppt_w/2"/>
                                          </p:val>
                                        </p:tav>
                                        <p:tav tm="100000">
                                          <p:val>
                                            <p:strVal val="#ppt_x"/>
                                          </p:val>
                                        </p:tav>
                                      </p:tavLst>
                                    </p:anim>
                                    <p:anim calcmode="lin" valueType="num">
                                      <p:cBhvr additive="base">
                                        <p:cTn id="8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56">
                                            <p:txEl>
                                              <p:pRg st="0" end="0"/>
                                            </p:txEl>
                                          </p:spTgt>
                                        </p:tgtEl>
                                        <p:attrNameLst>
                                          <p:attrName>style.visibility</p:attrName>
                                        </p:attrNameLst>
                                      </p:cBhvr>
                                      <p:to>
                                        <p:strVal val="visible"/>
                                      </p:to>
                                    </p:set>
                                    <p:anim calcmode="lin" valueType="num">
                                      <p:cBhvr additive="base">
                                        <p:cTn id="91"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54" grpId="0"/>
      <p:bldP spid="54" grpId="1"/>
      <p:bldP spid="55" grpId="0"/>
      <p:bldP spid="1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2227" name="Group 5"/>
          <p:cNvGrpSpPr>
            <a:grpSpLocks/>
          </p:cNvGrpSpPr>
          <p:nvPr/>
        </p:nvGrpSpPr>
        <p:grpSpPr bwMode="auto">
          <a:xfrm>
            <a:off x="107950" y="2276475"/>
            <a:ext cx="1447800" cy="2133600"/>
            <a:chOff x="2013" y="2206"/>
            <a:chExt cx="679" cy="1010"/>
          </a:xfrm>
        </p:grpSpPr>
        <p:sp>
          <p:nvSpPr>
            <p:cNvPr id="5224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2245" name="Group 7"/>
            <p:cNvGrpSpPr>
              <a:grpSpLocks/>
            </p:cNvGrpSpPr>
            <p:nvPr/>
          </p:nvGrpSpPr>
          <p:grpSpPr bwMode="auto">
            <a:xfrm>
              <a:off x="2013" y="2206"/>
              <a:ext cx="339" cy="1010"/>
              <a:chOff x="240" y="2880"/>
              <a:chExt cx="339" cy="1010"/>
            </a:xfrm>
          </p:grpSpPr>
          <p:sp>
            <p:nvSpPr>
              <p:cNvPr id="5224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225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225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225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225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225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2228"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52229" name="Group 1"/>
          <p:cNvGrpSpPr>
            <a:grpSpLocks/>
          </p:cNvGrpSpPr>
          <p:nvPr/>
        </p:nvGrpSpPr>
        <p:grpSpPr bwMode="auto">
          <a:xfrm>
            <a:off x="2339975" y="1125538"/>
            <a:ext cx="5327650" cy="3959225"/>
            <a:chOff x="2339752" y="1124744"/>
            <a:chExt cx="5328592" cy="3960440"/>
          </a:xfrm>
        </p:grpSpPr>
        <p:sp>
          <p:nvSpPr>
            <p:cNvPr id="52242"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52243" name="Text Box 35"/>
            <p:cNvSpPr txBox="1">
              <a:spLocks noChangeArrowheads="1"/>
            </p:cNvSpPr>
            <p:nvPr/>
          </p:nvSpPr>
          <p:spPr bwMode="auto">
            <a:xfrm>
              <a:off x="3348360" y="1715355"/>
              <a:ext cx="3452813" cy="304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sp>
        <p:nvSpPr>
          <p:cNvPr id="52230"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52231" name="Rectangle 19"/>
          <p:cNvSpPr>
            <a:spLocks noChangeArrowheads="1"/>
          </p:cNvSpPr>
          <p:nvPr/>
        </p:nvSpPr>
        <p:spPr bwMode="auto">
          <a:xfrm>
            <a:off x="-187325" y="5084763"/>
            <a:ext cx="37576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  ?</a:t>
            </a:r>
            <a:endParaRPr lang="en-US" altLang="en-US" sz="2400" baseline="30000">
              <a:sym typeface="Wingdings" pitchFamily="2" charset="2"/>
            </a:endParaRPr>
          </a:p>
        </p:txBody>
      </p:sp>
      <p:sp>
        <p:nvSpPr>
          <p:cNvPr id="52232" name="Text Box 35"/>
          <p:cNvSpPr txBox="1">
            <a:spLocks noChangeArrowheads="1"/>
          </p:cNvSpPr>
          <p:nvPr/>
        </p:nvSpPr>
        <p:spPr bwMode="auto">
          <a:xfrm>
            <a:off x="2141538" y="5483225"/>
            <a:ext cx="3222625"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has the form 0</a:t>
            </a:r>
            <a:r>
              <a:rPr lang="en-US" altLang="en-US" sz="2400" baseline="30000"/>
              <a:t>n</a:t>
            </a:r>
            <a:r>
              <a:rPr lang="en-US" altLang="en-US" sz="2400"/>
              <a:t>1</a:t>
            </a:r>
            <a:r>
              <a:rPr lang="en-US" altLang="en-US" sz="2400" baseline="30000"/>
              <a:t>n</a:t>
            </a:r>
          </a:p>
        </p:txBody>
      </p:sp>
      <p:sp>
        <p:nvSpPr>
          <p:cNvPr id="71" name="Oval 70"/>
          <p:cNvSpPr>
            <a:spLocks noChangeArrowheads="1"/>
          </p:cNvSpPr>
          <p:nvPr/>
        </p:nvSpPr>
        <p:spPr bwMode="auto">
          <a:xfrm>
            <a:off x="3635375" y="3500438"/>
            <a:ext cx="3194050" cy="944562"/>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52234" name="Text Box 35"/>
          <p:cNvSpPr txBox="1">
            <a:spLocks noChangeArrowheads="1"/>
          </p:cNvSpPr>
          <p:nvPr/>
        </p:nvSpPr>
        <p:spPr bwMode="auto">
          <a:xfrm>
            <a:off x="5076825" y="5478463"/>
            <a:ext cx="2282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Wingdings" pitchFamily="2" charset="2"/>
              </a:rPr>
              <a:t> M' accepts</a:t>
            </a:r>
            <a:endParaRPr lang="en-US" altLang="en-US" sz="2400" baseline="30000" dirty="0"/>
          </a:p>
        </p:txBody>
      </p:sp>
      <p:sp>
        <p:nvSpPr>
          <p:cNvPr id="73" name="Text Box 35"/>
          <p:cNvSpPr txBox="1">
            <a:spLocks noChangeArrowheads="1"/>
          </p:cNvSpPr>
          <p:nvPr/>
        </p:nvSpPr>
        <p:spPr bwMode="auto">
          <a:xfrm>
            <a:off x="2135188" y="5881688"/>
            <a:ext cx="34115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not have form 0</a:t>
            </a:r>
            <a:r>
              <a:rPr lang="en-US" altLang="en-US" sz="2400" baseline="30000"/>
              <a:t>n</a:t>
            </a:r>
            <a:r>
              <a:rPr lang="en-US" altLang="en-US" sz="2400"/>
              <a:t>1</a:t>
            </a:r>
            <a:r>
              <a:rPr lang="en-US" altLang="en-US" sz="2400" baseline="30000"/>
              <a:t>n</a:t>
            </a:r>
          </a:p>
        </p:txBody>
      </p:sp>
      <p:sp>
        <p:nvSpPr>
          <p:cNvPr id="74" name="Text Box 35"/>
          <p:cNvSpPr txBox="1">
            <a:spLocks noChangeArrowheads="1"/>
          </p:cNvSpPr>
          <p:nvPr/>
        </p:nvSpPr>
        <p:spPr bwMode="auto">
          <a:xfrm>
            <a:off x="5070475" y="5876925"/>
            <a:ext cx="2935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Wingdings" pitchFamily="2" charset="2"/>
              </a:rPr>
              <a:t> M' runs forever.</a:t>
            </a:r>
            <a:endParaRPr lang="en-US" altLang="en-US" sz="2400" baseline="30000"/>
          </a:p>
        </p:txBody>
      </p:sp>
      <p:sp>
        <p:nvSpPr>
          <p:cNvPr id="76" name="Rectangle 19"/>
          <p:cNvSpPr>
            <a:spLocks noChangeArrowheads="1"/>
          </p:cNvSpPr>
          <p:nvPr/>
        </p:nvSpPr>
        <p:spPr bwMode="auto">
          <a:xfrm>
            <a:off x="1290638" y="6308725"/>
            <a:ext cx="2130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Wingdings" pitchFamily="2" charset="2"/>
              </a:rPr>
              <a:t>L(M') = </a:t>
            </a:r>
            <a:r>
              <a:rPr lang="en-US" altLang="en-US" sz="2400"/>
              <a:t>0</a:t>
            </a:r>
            <a:r>
              <a:rPr lang="en-US" altLang="en-US" sz="2400" baseline="30000"/>
              <a:t>n</a:t>
            </a:r>
            <a:r>
              <a:rPr lang="en-US" altLang="en-US" sz="2400"/>
              <a:t>1</a:t>
            </a:r>
            <a:r>
              <a:rPr lang="en-US" altLang="en-US" sz="2400" baseline="30000"/>
              <a:t>n</a:t>
            </a:r>
          </a:p>
        </p:txBody>
      </p:sp>
      <p:sp>
        <p:nvSpPr>
          <p:cNvPr id="77" name="Oval 76"/>
          <p:cNvSpPr>
            <a:spLocks noChangeArrowheads="1"/>
          </p:cNvSpPr>
          <p:nvPr/>
        </p:nvSpPr>
        <p:spPr bwMode="auto">
          <a:xfrm>
            <a:off x="-107950" y="4964113"/>
            <a:ext cx="1595438" cy="768350"/>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33" name="Rectangle 32"/>
          <p:cNvSpPr>
            <a:spLocks noChangeArrowheads="1"/>
          </p:cNvSpPr>
          <p:nvPr/>
        </p:nvSpPr>
        <p:spPr bwMode="auto">
          <a:xfrm>
            <a:off x="3762375" y="6138863"/>
            <a:ext cx="5110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000"/>
              <a:t>M'</a:t>
            </a:r>
            <a:r>
              <a:rPr lang="en-US" altLang="en-US" sz="2000" baseline="-25000"/>
              <a:t> </a:t>
            </a:r>
            <a:r>
              <a:rPr lang="en-US" altLang="en-US" sz="2000"/>
              <a:t>recognizes 0</a:t>
            </a:r>
            <a:r>
              <a:rPr lang="en-US" altLang="en-US" sz="2000" baseline="30000"/>
              <a:t>n</a:t>
            </a:r>
            <a:r>
              <a:rPr lang="en-US" altLang="en-US" sz="2000"/>
              <a:t>1</a:t>
            </a:r>
            <a:r>
              <a:rPr lang="en-US" altLang="en-US" sz="2000" baseline="30000"/>
              <a:t>n</a:t>
            </a:r>
            <a:r>
              <a:rPr lang="en-US" altLang="en-US" sz="2000"/>
              <a:t>, but “computes” no language</a:t>
            </a:r>
            <a:endParaRPr lang="en-CA" altLang="en-US" sz="2000"/>
          </a:p>
        </p:txBody>
      </p:sp>
      <p:sp>
        <p:nvSpPr>
          <p:cNvPr id="34" name="Rectangle 19"/>
          <p:cNvSpPr>
            <a:spLocks noChangeArrowheads="1"/>
          </p:cNvSpPr>
          <p:nvPr/>
        </p:nvSpPr>
        <p:spPr bwMode="auto">
          <a:xfrm>
            <a:off x="3074988" y="6326188"/>
            <a:ext cx="33353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L(M') is not regular</a:t>
            </a:r>
            <a:endParaRPr lang="en-US" altLang="en-US" sz="2400" baseline="30000">
              <a:sym typeface="Wingdings" pitchFamily="2" charset="2"/>
            </a:endParaRPr>
          </a:p>
        </p:txBody>
      </p:sp>
      <p:sp>
        <p:nvSpPr>
          <p:cNvPr id="52241" name="Rectangle 35"/>
          <p:cNvSpPr>
            <a:spLocks noChangeArrowheads="1"/>
          </p:cNvSpPr>
          <p:nvPr/>
        </p:nvSpPr>
        <p:spPr bwMode="auto">
          <a:xfrm>
            <a:off x="2411413" y="105251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0-#ppt_w/2"/>
                                          </p:val>
                                        </p:tav>
                                        <p:tav tm="100000">
                                          <p:val>
                                            <p:strVal val="#ppt_x"/>
                                          </p:val>
                                        </p:tav>
                                      </p:tavLst>
                                    </p:anim>
                                    <p:anim calcmode="lin" valueType="num">
                                      <p:cBhvr additive="base">
                                        <p:cTn id="8"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0-#ppt_w/2"/>
                                          </p:val>
                                        </p:tav>
                                        <p:tav tm="100000">
                                          <p:val>
                                            <p:strVal val="#ppt_x"/>
                                          </p:val>
                                        </p:tav>
                                      </p:tavLst>
                                    </p:anim>
                                    <p:anim calcmode="lin" valueType="num">
                                      <p:cBhvr additive="base">
                                        <p:cTn id="14" dur="500" fill="hold"/>
                                        <p:tgtEl>
                                          <p:spTgt spid="7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0-#ppt_w/2"/>
                                          </p:val>
                                        </p:tav>
                                        <p:tav tm="100000">
                                          <p:val>
                                            <p:strVal val="#ppt_x"/>
                                          </p:val>
                                        </p:tav>
                                      </p:tavLst>
                                    </p:anim>
                                    <p:anim calcmode="lin" valueType="num">
                                      <p:cBhvr additive="base">
                                        <p:cTn id="18" dur="500" fill="hold"/>
                                        <p:tgtEl>
                                          <p:spTgt spid="7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71"/>
                                        </p:tgtEl>
                                        <p:attrNameLst>
                                          <p:attrName>style.visibility</p:attrName>
                                        </p:attrNameLst>
                                      </p:cBhvr>
                                      <p:to>
                                        <p:strVal val="hidden"/>
                                      </p:to>
                                    </p:set>
                                  </p:subTnLst>
                                </p:cTn>
                              </p:par>
                              <p:par>
                                <p:cTn id="19" presetID="2" presetClass="entr" presetSubtype="8" fill="hold" grpId="0" nodeType="withEffect">
                                  <p:stCondLst>
                                    <p:cond delay="0"/>
                                  </p:stCondLst>
                                  <p:childTnLst>
                                    <p:set>
                                      <p:cBhvr>
                                        <p:cTn id="20" dur="1" fill="hold">
                                          <p:stCondLst>
                                            <p:cond delay="0"/>
                                          </p:stCondLst>
                                        </p:cTn>
                                        <p:tgtEl>
                                          <p:spTgt spid="77"/>
                                        </p:tgtEl>
                                        <p:attrNameLst>
                                          <p:attrName>style.visibility</p:attrName>
                                        </p:attrNameLst>
                                      </p:cBhvr>
                                      <p:to>
                                        <p:strVal val="visible"/>
                                      </p:to>
                                    </p:set>
                                    <p:anim calcmode="lin" valueType="num">
                                      <p:cBhvr additive="base">
                                        <p:cTn id="21" dur="500" fill="hold"/>
                                        <p:tgtEl>
                                          <p:spTgt spid="77"/>
                                        </p:tgtEl>
                                        <p:attrNameLst>
                                          <p:attrName>ppt_x</p:attrName>
                                        </p:attrNameLst>
                                      </p:cBhvr>
                                      <p:tavLst>
                                        <p:tav tm="0">
                                          <p:val>
                                            <p:strVal val="0-#ppt_w/2"/>
                                          </p:val>
                                        </p:tav>
                                        <p:tav tm="100000">
                                          <p:val>
                                            <p:strVal val="#ppt_x"/>
                                          </p:val>
                                        </p:tav>
                                      </p:tavLst>
                                    </p:anim>
                                    <p:anim calcmode="lin" valueType="num">
                                      <p:cBhvr additive="base">
                                        <p:cTn id="22" dur="500" fill="hold"/>
                                        <p:tgtEl>
                                          <p:spTgt spid="7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77"/>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additive="base">
                                        <p:cTn id="27" dur="500" fill="hold"/>
                                        <p:tgtEl>
                                          <p:spTgt spid="76"/>
                                        </p:tgtEl>
                                        <p:attrNameLst>
                                          <p:attrName>ppt_x</p:attrName>
                                        </p:attrNameLst>
                                      </p:cBhvr>
                                      <p:tavLst>
                                        <p:tav tm="0">
                                          <p:val>
                                            <p:strVal val="0-#ppt_w/2"/>
                                          </p:val>
                                        </p:tav>
                                        <p:tav tm="100000">
                                          <p:val>
                                            <p:strVal val="#ppt_x"/>
                                          </p:val>
                                        </p:tav>
                                      </p:tavLst>
                                    </p:anim>
                                    <p:anim calcmode="lin" valueType="num">
                                      <p:cBhvr additive="base">
                                        <p:cTn id="28"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33"/>
                                        </p:tgtEl>
                                        <p:attrNameLst>
                                          <p:attrName>style.visibility</p:attrName>
                                        </p:attrNameLst>
                                      </p:cBhvr>
                                      <p:to>
                                        <p:strVal val="visible"/>
                                      </p:to>
                                    </p:set>
                                    <p:anim calcmode="lin" valueType="num">
                                      <p:cBhvr additive="base">
                                        <p:cTn id="33" dur="500" fill="hold"/>
                                        <p:tgtEl>
                                          <p:spTgt spid="33"/>
                                        </p:tgtEl>
                                        <p:attrNameLst>
                                          <p:attrName>ppt_x</p:attrName>
                                        </p:attrNameLst>
                                      </p:cBhvr>
                                      <p:tavLst>
                                        <p:tav tm="0">
                                          <p:val>
                                            <p:strVal val="1+#ppt_w/2"/>
                                          </p:val>
                                        </p:tav>
                                        <p:tav tm="100000">
                                          <p:val>
                                            <p:strVal val="#ppt_x"/>
                                          </p:val>
                                        </p:tav>
                                      </p:tavLst>
                                    </p:anim>
                                    <p:anim calcmode="lin" valueType="num">
                                      <p:cBhvr additive="base">
                                        <p:cTn id="34" dur="500" fill="hold"/>
                                        <p:tgtEl>
                                          <p:spTgt spid="33"/>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500" fill="hold"/>
                                        <p:tgtEl>
                                          <p:spTgt spid="34"/>
                                        </p:tgtEl>
                                        <p:attrNameLst>
                                          <p:attrName>ppt_x</p:attrName>
                                        </p:attrNameLst>
                                      </p:cBhvr>
                                      <p:tavLst>
                                        <p:tav tm="0">
                                          <p:val>
                                            <p:strVal val="0-#ppt_w/2"/>
                                          </p:val>
                                        </p:tav>
                                        <p:tav tm="100000">
                                          <p:val>
                                            <p:strVal val="#ppt_x"/>
                                          </p:val>
                                        </p:tav>
                                      </p:tavLst>
                                    </p:anim>
                                    <p:anim calcmode="lin" valueType="num">
                                      <p:cBhvr additive="base">
                                        <p:cTn id="40"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3" grpId="0"/>
      <p:bldP spid="74" grpId="0"/>
      <p:bldP spid="76" grpId="0"/>
      <p:bldP spid="77" grpId="0" animBg="1"/>
      <p:bldP spid="33" grpId="0"/>
      <p:bldP spid="3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3251" name="Group 5"/>
          <p:cNvGrpSpPr>
            <a:grpSpLocks/>
          </p:cNvGrpSpPr>
          <p:nvPr/>
        </p:nvGrpSpPr>
        <p:grpSpPr bwMode="auto">
          <a:xfrm>
            <a:off x="107950" y="2276475"/>
            <a:ext cx="1447800" cy="2133600"/>
            <a:chOff x="2013" y="2206"/>
            <a:chExt cx="679" cy="1010"/>
          </a:xfrm>
        </p:grpSpPr>
        <p:sp>
          <p:nvSpPr>
            <p:cNvPr id="5326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3269" name="Group 7"/>
            <p:cNvGrpSpPr>
              <a:grpSpLocks/>
            </p:cNvGrpSpPr>
            <p:nvPr/>
          </p:nvGrpSpPr>
          <p:grpSpPr bwMode="auto">
            <a:xfrm>
              <a:off x="2013" y="2206"/>
              <a:ext cx="339" cy="1010"/>
              <a:chOff x="240" y="2880"/>
              <a:chExt cx="339" cy="1010"/>
            </a:xfrm>
          </p:grpSpPr>
          <p:sp>
            <p:nvSpPr>
              <p:cNvPr id="5327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327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327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328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328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328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3252"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53253" name="Group 1"/>
          <p:cNvGrpSpPr>
            <a:grpSpLocks/>
          </p:cNvGrpSpPr>
          <p:nvPr/>
        </p:nvGrpSpPr>
        <p:grpSpPr bwMode="auto">
          <a:xfrm>
            <a:off x="2339975" y="1125538"/>
            <a:ext cx="5327650" cy="3959225"/>
            <a:chOff x="2339752" y="1124744"/>
            <a:chExt cx="5328592" cy="3960440"/>
          </a:xfrm>
        </p:grpSpPr>
        <p:sp>
          <p:nvSpPr>
            <p:cNvPr id="53266"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53267" name="Text Box 35"/>
            <p:cNvSpPr txBox="1">
              <a:spLocks noChangeArrowheads="1"/>
            </p:cNvSpPr>
            <p:nvPr/>
          </p:nvSpPr>
          <p:spPr bwMode="auto">
            <a:xfrm>
              <a:off x="3348360" y="1715355"/>
              <a:ext cx="3452813" cy="304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sp>
        <p:nvSpPr>
          <p:cNvPr id="53254"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65" name="Rectangle 19"/>
          <p:cNvSpPr>
            <a:spLocks noChangeArrowheads="1"/>
          </p:cNvSpPr>
          <p:nvPr/>
        </p:nvSpPr>
        <p:spPr bwMode="auto">
          <a:xfrm>
            <a:off x="-187325" y="5084763"/>
            <a:ext cx="35845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  ?</a:t>
            </a:r>
            <a:endParaRPr lang="en-US" altLang="en-US" sz="2400" baseline="30000">
              <a:sym typeface="Wingdings" pitchFamily="2" charset="2"/>
            </a:endParaRPr>
          </a:p>
        </p:txBody>
      </p:sp>
      <p:sp>
        <p:nvSpPr>
          <p:cNvPr id="67" name="Oval 66"/>
          <p:cNvSpPr>
            <a:spLocks noChangeArrowheads="1"/>
          </p:cNvSpPr>
          <p:nvPr/>
        </p:nvSpPr>
        <p:spPr bwMode="auto">
          <a:xfrm>
            <a:off x="3608388" y="2349500"/>
            <a:ext cx="3192462" cy="942975"/>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68" name="Text Box 35"/>
          <p:cNvSpPr txBox="1">
            <a:spLocks noChangeArrowheads="1"/>
          </p:cNvSpPr>
          <p:nvPr/>
        </p:nvSpPr>
        <p:spPr bwMode="auto">
          <a:xfrm>
            <a:off x="2141538" y="5483225"/>
            <a:ext cx="3222625"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has the form 0</a:t>
            </a:r>
            <a:r>
              <a:rPr lang="en-US" altLang="en-US" sz="2400" baseline="30000"/>
              <a:t>n</a:t>
            </a:r>
            <a:r>
              <a:rPr lang="en-US" altLang="en-US" sz="2400"/>
              <a:t>1</a:t>
            </a:r>
            <a:r>
              <a:rPr lang="en-US" altLang="en-US" sz="2400" baseline="30000"/>
              <a:t>n</a:t>
            </a:r>
          </a:p>
        </p:txBody>
      </p:sp>
      <p:sp>
        <p:nvSpPr>
          <p:cNvPr id="71" name="Oval 70"/>
          <p:cNvSpPr>
            <a:spLocks noChangeArrowheads="1"/>
          </p:cNvSpPr>
          <p:nvPr/>
        </p:nvSpPr>
        <p:spPr bwMode="auto">
          <a:xfrm>
            <a:off x="3635375" y="3500438"/>
            <a:ext cx="3194050" cy="944562"/>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2" name="Text Box 35"/>
          <p:cNvSpPr txBox="1">
            <a:spLocks noChangeArrowheads="1"/>
          </p:cNvSpPr>
          <p:nvPr/>
        </p:nvSpPr>
        <p:spPr bwMode="auto">
          <a:xfrm>
            <a:off x="5076825" y="5478463"/>
            <a:ext cx="2282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Wingdings" pitchFamily="2" charset="2"/>
              </a:rPr>
              <a:t> M' accepts</a:t>
            </a:r>
            <a:endParaRPr lang="en-US" altLang="en-US" sz="2400" baseline="30000" dirty="0"/>
          </a:p>
        </p:txBody>
      </p:sp>
      <p:sp>
        <p:nvSpPr>
          <p:cNvPr id="73" name="Text Box 35"/>
          <p:cNvSpPr txBox="1">
            <a:spLocks noChangeArrowheads="1"/>
          </p:cNvSpPr>
          <p:nvPr/>
        </p:nvSpPr>
        <p:spPr bwMode="auto">
          <a:xfrm>
            <a:off x="2135188" y="5881688"/>
            <a:ext cx="34115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I’ not have form 0</a:t>
            </a:r>
            <a:r>
              <a:rPr lang="en-US" altLang="en-US" sz="2400" baseline="30000"/>
              <a:t>n</a:t>
            </a:r>
            <a:r>
              <a:rPr lang="en-US" altLang="en-US" sz="2400"/>
              <a:t>1</a:t>
            </a:r>
            <a:r>
              <a:rPr lang="en-US" altLang="en-US" sz="2400" baseline="30000"/>
              <a:t>n</a:t>
            </a:r>
          </a:p>
        </p:txBody>
      </p:sp>
      <p:sp>
        <p:nvSpPr>
          <p:cNvPr id="74" name="Text Box 35"/>
          <p:cNvSpPr txBox="1">
            <a:spLocks noChangeArrowheads="1"/>
          </p:cNvSpPr>
          <p:nvPr/>
        </p:nvSpPr>
        <p:spPr bwMode="auto">
          <a:xfrm>
            <a:off x="5070475" y="5876925"/>
            <a:ext cx="2284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Wingdings" pitchFamily="2" charset="2"/>
              </a:rPr>
              <a:t> M' accepts</a:t>
            </a:r>
            <a:endParaRPr lang="en-US" altLang="en-US" sz="2400" baseline="30000" dirty="0"/>
          </a:p>
        </p:txBody>
      </p:sp>
      <p:sp>
        <p:nvSpPr>
          <p:cNvPr id="76" name="Rectangle 19"/>
          <p:cNvSpPr>
            <a:spLocks noChangeArrowheads="1"/>
          </p:cNvSpPr>
          <p:nvPr/>
        </p:nvSpPr>
        <p:spPr bwMode="auto">
          <a:xfrm>
            <a:off x="1290638" y="6308725"/>
            <a:ext cx="27463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L(M') = {0,1}</a:t>
            </a:r>
            <a:r>
              <a:rPr lang="en-US" altLang="en-US" sz="2400" baseline="30000">
                <a:sym typeface="Wingdings" pitchFamily="2" charset="2"/>
              </a:rPr>
              <a:t>*</a:t>
            </a:r>
          </a:p>
        </p:txBody>
      </p:sp>
      <p:sp>
        <p:nvSpPr>
          <p:cNvPr id="77" name="Oval 76"/>
          <p:cNvSpPr>
            <a:spLocks noChangeArrowheads="1"/>
          </p:cNvSpPr>
          <p:nvPr/>
        </p:nvSpPr>
        <p:spPr bwMode="auto">
          <a:xfrm>
            <a:off x="-107950" y="4964113"/>
            <a:ext cx="1595438" cy="768350"/>
          </a:xfrm>
          <a:prstGeom prst="ellipse">
            <a:avLst/>
          </a:prstGeom>
          <a:noFill/>
          <a:ln w="12700" cap="sq"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78" name="Rectangle 19"/>
          <p:cNvSpPr>
            <a:spLocks noChangeArrowheads="1"/>
          </p:cNvSpPr>
          <p:nvPr/>
        </p:nvSpPr>
        <p:spPr bwMode="auto">
          <a:xfrm>
            <a:off x="3973513" y="6326188"/>
            <a:ext cx="28654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L(M') is regular</a:t>
            </a:r>
            <a:endParaRPr lang="en-US" altLang="en-US" sz="2400" baseline="30000">
              <a:sym typeface="Wingdings" pitchFamily="2" charset="2"/>
            </a:endParaRPr>
          </a:p>
        </p:txBody>
      </p:sp>
      <p:sp>
        <p:nvSpPr>
          <p:cNvPr id="53265" name="Rectangle 33"/>
          <p:cNvSpPr>
            <a:spLocks noChangeArrowheads="1"/>
          </p:cNvSpPr>
          <p:nvPr/>
        </p:nvSpPr>
        <p:spPr bwMode="auto">
          <a:xfrm>
            <a:off x="2411413" y="105251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0-#ppt_w/2"/>
                                          </p:val>
                                        </p:tav>
                                        <p:tav tm="100000">
                                          <p:val>
                                            <p:strVal val="#ppt_x"/>
                                          </p:val>
                                        </p:tav>
                                      </p:tavLst>
                                    </p:anim>
                                    <p:anim calcmode="lin" valueType="num">
                                      <p:cBhvr additive="base">
                                        <p:cTn id="8"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8"/>
                                        </p:tgtEl>
                                        <p:attrNameLst>
                                          <p:attrName>style.visibility</p:attrName>
                                        </p:attrNameLst>
                                      </p:cBhvr>
                                      <p:to>
                                        <p:strVal val="visible"/>
                                      </p:to>
                                    </p:set>
                                    <p:anim calcmode="lin" valueType="num">
                                      <p:cBhvr additive="base">
                                        <p:cTn id="13" dur="500" fill="hold"/>
                                        <p:tgtEl>
                                          <p:spTgt spid="68"/>
                                        </p:tgtEl>
                                        <p:attrNameLst>
                                          <p:attrName>ppt_x</p:attrName>
                                        </p:attrNameLst>
                                      </p:cBhvr>
                                      <p:tavLst>
                                        <p:tav tm="0">
                                          <p:val>
                                            <p:strVal val="0-#ppt_w/2"/>
                                          </p:val>
                                        </p:tav>
                                        <p:tav tm="100000">
                                          <p:val>
                                            <p:strVal val="#ppt_x"/>
                                          </p:val>
                                        </p:tav>
                                      </p:tavLst>
                                    </p:anim>
                                    <p:anim calcmode="lin" valueType="num">
                                      <p:cBhvr additive="base">
                                        <p:cTn id="14"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0-#ppt_w/2"/>
                                          </p:val>
                                        </p:tav>
                                        <p:tav tm="100000">
                                          <p:val>
                                            <p:strVal val="#ppt_x"/>
                                          </p:val>
                                        </p:tav>
                                      </p:tavLst>
                                    </p:anim>
                                    <p:anim calcmode="lin" valueType="num">
                                      <p:cBhvr additive="base">
                                        <p:cTn id="20" dur="500" fill="hold"/>
                                        <p:tgtEl>
                                          <p:spTgt spid="7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0-#ppt_w/2"/>
                                          </p:val>
                                        </p:tav>
                                        <p:tav tm="100000">
                                          <p:val>
                                            <p:strVal val="#ppt_x"/>
                                          </p:val>
                                        </p:tav>
                                      </p:tavLst>
                                    </p:anim>
                                    <p:anim calcmode="lin" valueType="num">
                                      <p:cBhvr additive="base">
                                        <p:cTn id="24" dur="500" fill="hold"/>
                                        <p:tgtEl>
                                          <p:spTgt spid="6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67"/>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3"/>
                                        </p:tgtEl>
                                        <p:attrNameLst>
                                          <p:attrName>style.visibility</p:attrName>
                                        </p:attrNameLst>
                                      </p:cBhvr>
                                      <p:to>
                                        <p:strVal val="visible"/>
                                      </p:to>
                                    </p:set>
                                    <p:anim calcmode="lin" valueType="num">
                                      <p:cBhvr additive="base">
                                        <p:cTn id="29" dur="500" fill="hold"/>
                                        <p:tgtEl>
                                          <p:spTgt spid="73"/>
                                        </p:tgtEl>
                                        <p:attrNameLst>
                                          <p:attrName>ppt_x</p:attrName>
                                        </p:attrNameLst>
                                      </p:cBhvr>
                                      <p:tavLst>
                                        <p:tav tm="0">
                                          <p:val>
                                            <p:strVal val="0-#ppt_w/2"/>
                                          </p:val>
                                        </p:tav>
                                        <p:tav tm="100000">
                                          <p:val>
                                            <p:strVal val="#ppt_x"/>
                                          </p:val>
                                        </p:tav>
                                      </p:tavLst>
                                    </p:anim>
                                    <p:anim calcmode="lin" valueType="num">
                                      <p:cBhvr additive="base">
                                        <p:cTn id="30"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0-#ppt_w/2"/>
                                          </p:val>
                                        </p:tav>
                                        <p:tav tm="100000">
                                          <p:val>
                                            <p:strVal val="#ppt_x"/>
                                          </p:val>
                                        </p:tav>
                                      </p:tavLst>
                                    </p:anim>
                                    <p:anim calcmode="lin" valueType="num">
                                      <p:cBhvr additive="base">
                                        <p:cTn id="36" dur="500" fill="hold"/>
                                        <p:tgtEl>
                                          <p:spTgt spid="74"/>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fill="hold"/>
                                        <p:tgtEl>
                                          <p:spTgt spid="71"/>
                                        </p:tgtEl>
                                        <p:attrNameLst>
                                          <p:attrName>ppt_x</p:attrName>
                                        </p:attrNameLst>
                                      </p:cBhvr>
                                      <p:tavLst>
                                        <p:tav tm="0">
                                          <p:val>
                                            <p:strVal val="0-#ppt_w/2"/>
                                          </p:val>
                                        </p:tav>
                                        <p:tav tm="100000">
                                          <p:val>
                                            <p:strVal val="#ppt_x"/>
                                          </p:val>
                                        </p:tav>
                                      </p:tavLst>
                                    </p:anim>
                                    <p:anim calcmode="lin" valueType="num">
                                      <p:cBhvr additive="base">
                                        <p:cTn id="40" dur="500" fill="hold"/>
                                        <p:tgtEl>
                                          <p:spTgt spid="7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71"/>
                                        </p:tgtEl>
                                        <p:attrNameLst>
                                          <p:attrName>style.visibility</p:attrName>
                                        </p:attrNameLst>
                                      </p:cBhvr>
                                      <p:to>
                                        <p:strVal val="hidden"/>
                                      </p:to>
                                    </p:set>
                                  </p:subTnLst>
                                </p:cTn>
                              </p:par>
                              <p:par>
                                <p:cTn id="41" presetID="2" presetClass="entr" presetSubtype="8" fill="hold" grpId="0" nodeType="withEffect">
                                  <p:stCondLst>
                                    <p:cond delay="0"/>
                                  </p:stCondLst>
                                  <p:childTnLst>
                                    <p:set>
                                      <p:cBhvr>
                                        <p:cTn id="42" dur="1" fill="hold">
                                          <p:stCondLst>
                                            <p:cond delay="0"/>
                                          </p:stCondLst>
                                        </p:cTn>
                                        <p:tgtEl>
                                          <p:spTgt spid="77"/>
                                        </p:tgtEl>
                                        <p:attrNameLst>
                                          <p:attrName>style.visibility</p:attrName>
                                        </p:attrNameLst>
                                      </p:cBhvr>
                                      <p:to>
                                        <p:strVal val="visible"/>
                                      </p:to>
                                    </p:set>
                                    <p:anim calcmode="lin" valueType="num">
                                      <p:cBhvr additive="base">
                                        <p:cTn id="43" dur="500" fill="hold"/>
                                        <p:tgtEl>
                                          <p:spTgt spid="77"/>
                                        </p:tgtEl>
                                        <p:attrNameLst>
                                          <p:attrName>ppt_x</p:attrName>
                                        </p:attrNameLst>
                                      </p:cBhvr>
                                      <p:tavLst>
                                        <p:tav tm="0">
                                          <p:val>
                                            <p:strVal val="0-#ppt_w/2"/>
                                          </p:val>
                                        </p:tav>
                                        <p:tav tm="100000">
                                          <p:val>
                                            <p:strVal val="#ppt_x"/>
                                          </p:val>
                                        </p:tav>
                                      </p:tavLst>
                                    </p:anim>
                                    <p:anim calcmode="lin" valueType="num">
                                      <p:cBhvr additive="base">
                                        <p:cTn id="44" dur="500" fill="hold"/>
                                        <p:tgtEl>
                                          <p:spTgt spid="7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77"/>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76"/>
                                        </p:tgtEl>
                                        <p:attrNameLst>
                                          <p:attrName>style.visibility</p:attrName>
                                        </p:attrNameLst>
                                      </p:cBhvr>
                                      <p:to>
                                        <p:strVal val="visible"/>
                                      </p:to>
                                    </p:set>
                                    <p:anim calcmode="lin" valueType="num">
                                      <p:cBhvr additive="base">
                                        <p:cTn id="49" dur="500" fill="hold"/>
                                        <p:tgtEl>
                                          <p:spTgt spid="76"/>
                                        </p:tgtEl>
                                        <p:attrNameLst>
                                          <p:attrName>ppt_x</p:attrName>
                                        </p:attrNameLst>
                                      </p:cBhvr>
                                      <p:tavLst>
                                        <p:tav tm="0">
                                          <p:val>
                                            <p:strVal val="0-#ppt_w/2"/>
                                          </p:val>
                                        </p:tav>
                                        <p:tav tm="100000">
                                          <p:val>
                                            <p:strVal val="#ppt_x"/>
                                          </p:val>
                                        </p:tav>
                                      </p:tavLst>
                                    </p:anim>
                                    <p:anim calcmode="lin" valueType="num">
                                      <p:cBhvr additive="base">
                                        <p:cTn id="50"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78"/>
                                        </p:tgtEl>
                                        <p:attrNameLst>
                                          <p:attrName>style.visibility</p:attrName>
                                        </p:attrNameLst>
                                      </p:cBhvr>
                                      <p:to>
                                        <p:strVal val="visible"/>
                                      </p:to>
                                    </p:set>
                                    <p:anim calcmode="lin" valueType="num">
                                      <p:cBhvr additive="base">
                                        <p:cTn id="55" dur="500" fill="hold"/>
                                        <p:tgtEl>
                                          <p:spTgt spid="78"/>
                                        </p:tgtEl>
                                        <p:attrNameLst>
                                          <p:attrName>ppt_x</p:attrName>
                                        </p:attrNameLst>
                                      </p:cBhvr>
                                      <p:tavLst>
                                        <p:tav tm="0">
                                          <p:val>
                                            <p:strVal val="0-#ppt_w/2"/>
                                          </p:val>
                                        </p:tav>
                                        <p:tav tm="100000">
                                          <p:val>
                                            <p:strVal val="#ppt_x"/>
                                          </p:val>
                                        </p:tav>
                                      </p:tavLst>
                                    </p:anim>
                                    <p:anim calcmode="lin" valueType="num">
                                      <p:cBhvr additive="base">
                                        <p:cTn id="56"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7" grpId="0" animBg="1"/>
      <p:bldP spid="68" grpId="0"/>
      <p:bldP spid="71" grpId="0" animBg="1"/>
      <p:bldP spid="72" grpId="0"/>
      <p:bldP spid="73" grpId="0"/>
      <p:bldP spid="74" grpId="0"/>
      <p:bldP spid="76" grpId="0"/>
      <p:bldP spid="77" grpId="0" animBg="1"/>
      <p:bldP spid="7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4275" name="Group 5"/>
          <p:cNvGrpSpPr>
            <a:grpSpLocks/>
          </p:cNvGrpSpPr>
          <p:nvPr/>
        </p:nvGrpSpPr>
        <p:grpSpPr bwMode="auto">
          <a:xfrm>
            <a:off x="107950" y="2276475"/>
            <a:ext cx="1447800" cy="2133600"/>
            <a:chOff x="2013" y="2206"/>
            <a:chExt cx="679" cy="1010"/>
          </a:xfrm>
        </p:grpSpPr>
        <p:sp>
          <p:nvSpPr>
            <p:cNvPr id="5428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4285" name="Group 7"/>
            <p:cNvGrpSpPr>
              <a:grpSpLocks/>
            </p:cNvGrpSpPr>
            <p:nvPr/>
          </p:nvGrpSpPr>
          <p:grpSpPr bwMode="auto">
            <a:xfrm>
              <a:off x="2013" y="2206"/>
              <a:ext cx="339" cy="1010"/>
              <a:chOff x="240" y="2880"/>
              <a:chExt cx="339" cy="1010"/>
            </a:xfrm>
          </p:grpSpPr>
          <p:sp>
            <p:nvSpPr>
              <p:cNvPr id="5428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429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429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429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429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429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4276"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54277" name="Group 1"/>
          <p:cNvGrpSpPr>
            <a:grpSpLocks/>
          </p:cNvGrpSpPr>
          <p:nvPr/>
        </p:nvGrpSpPr>
        <p:grpSpPr bwMode="auto">
          <a:xfrm>
            <a:off x="2339975" y="1125538"/>
            <a:ext cx="5327650" cy="3959225"/>
            <a:chOff x="2339752" y="1124744"/>
            <a:chExt cx="5328592" cy="3960440"/>
          </a:xfrm>
        </p:grpSpPr>
        <p:sp>
          <p:nvSpPr>
            <p:cNvPr id="54282" name="AutoShape 38"/>
            <p:cNvSpPr>
              <a:spLocks noChangeArrowheads="1"/>
            </p:cNvSpPr>
            <p:nvPr/>
          </p:nvSpPr>
          <p:spPr bwMode="auto">
            <a:xfrm>
              <a:off x="2339752" y="1124744"/>
              <a:ext cx="5328592" cy="3960440"/>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&lt;“M”,I&gt;, I can built “M'”.</a:t>
              </a:r>
              <a:endParaRPr lang="en-US" altLang="en-US" sz="2400">
                <a:solidFill>
                  <a:schemeClr val="accent2"/>
                </a:solidFill>
                <a:latin typeface="Times New Roman" pitchFamily="18" charset="0"/>
              </a:endParaRPr>
            </a:p>
          </p:txBody>
        </p:sp>
        <p:sp>
          <p:nvSpPr>
            <p:cNvPr id="54283" name="Text Box 35"/>
            <p:cNvSpPr txBox="1">
              <a:spLocks noChangeArrowheads="1"/>
            </p:cNvSpPr>
            <p:nvPr/>
          </p:nvSpPr>
          <p:spPr bwMode="auto">
            <a:xfrm>
              <a:off x="3348360" y="1715355"/>
              <a:ext cx="3452813" cy="304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sp>
        <p:nvSpPr>
          <p:cNvPr id="54278"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33" name="Rectangle 19"/>
          <p:cNvSpPr>
            <a:spLocks noChangeArrowheads="1"/>
          </p:cNvSpPr>
          <p:nvPr/>
        </p:nvSpPr>
        <p:spPr bwMode="auto">
          <a:xfrm>
            <a:off x="-187325" y="5848350"/>
            <a:ext cx="44275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L(M') is regular</a:t>
            </a:r>
            <a:endParaRPr lang="en-US" altLang="en-US" sz="2400" baseline="30000">
              <a:sym typeface="Wingdings" pitchFamily="2" charset="2"/>
            </a:endParaRPr>
          </a:p>
        </p:txBody>
      </p:sp>
      <p:sp>
        <p:nvSpPr>
          <p:cNvPr id="34" name="Rectangle 19"/>
          <p:cNvSpPr>
            <a:spLocks noChangeArrowheads="1"/>
          </p:cNvSpPr>
          <p:nvPr/>
        </p:nvSpPr>
        <p:spPr bwMode="auto">
          <a:xfrm>
            <a:off x="-187325" y="6207125"/>
            <a:ext cx="4916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is not regular</a:t>
            </a:r>
            <a:endParaRPr lang="en-US" altLang="en-US" sz="2400" baseline="30000"/>
          </a:p>
        </p:txBody>
      </p:sp>
      <p:sp>
        <p:nvSpPr>
          <p:cNvPr id="54281" name="Rectangle 25"/>
          <p:cNvSpPr>
            <a:spLocks noChangeArrowheads="1"/>
          </p:cNvSpPr>
          <p:nvPr/>
        </p:nvSpPr>
        <p:spPr bwMode="auto">
          <a:xfrm>
            <a:off x="2411413" y="1052513"/>
            <a:ext cx="201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0-#ppt_w/2"/>
                                          </p:val>
                                        </p:tav>
                                        <p:tav tm="100000">
                                          <p:val>
                                            <p:strVal val="#ppt_x"/>
                                          </p:val>
                                        </p:tav>
                                      </p:tavLst>
                                    </p:anim>
                                    <p:anim calcmode="lin" valueType="num">
                                      <p:cBhvr additive="base">
                                        <p:cTn id="12"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2" name="Group 5"/>
          <p:cNvGrpSpPr>
            <a:grpSpLocks/>
          </p:cNvGrpSpPr>
          <p:nvPr/>
        </p:nvGrpSpPr>
        <p:grpSpPr bwMode="auto">
          <a:xfrm>
            <a:off x="7216775" y="2182813"/>
            <a:ext cx="1800225" cy="2882900"/>
            <a:chOff x="4194" y="1993"/>
            <a:chExt cx="1422" cy="2207"/>
          </a:xfrm>
        </p:grpSpPr>
        <p:pic>
          <p:nvPicPr>
            <p:cNvPr id="55326"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5327"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182813"/>
            <a:ext cx="1800225" cy="2903537"/>
            <a:chOff x="4194" y="1993"/>
            <a:chExt cx="1422" cy="2198"/>
          </a:xfrm>
        </p:grpSpPr>
        <p:pic>
          <p:nvPicPr>
            <p:cNvPr id="55324"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5325"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0187"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grpSp>
        <p:nvGrpSpPr>
          <p:cNvPr id="5" name="Group 17"/>
          <p:cNvGrpSpPr>
            <a:grpSpLocks/>
          </p:cNvGrpSpPr>
          <p:nvPr/>
        </p:nvGrpSpPr>
        <p:grpSpPr bwMode="auto">
          <a:xfrm>
            <a:off x="1258888" y="1497013"/>
            <a:ext cx="1463675" cy="1012825"/>
            <a:chOff x="793" y="1161"/>
            <a:chExt cx="922" cy="638"/>
          </a:xfrm>
        </p:grpSpPr>
        <p:sp>
          <p:nvSpPr>
            <p:cNvPr id="55322"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5323"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6" name="Group 21"/>
          <p:cNvGrpSpPr>
            <a:grpSpLocks/>
          </p:cNvGrpSpPr>
          <p:nvPr/>
        </p:nvGrpSpPr>
        <p:grpSpPr bwMode="auto">
          <a:xfrm>
            <a:off x="3683000" y="4524375"/>
            <a:ext cx="3257550" cy="519113"/>
            <a:chOff x="2500" y="3285"/>
            <a:chExt cx="1872" cy="327"/>
          </a:xfrm>
        </p:grpSpPr>
        <p:sp>
          <p:nvSpPr>
            <p:cNvPr id="55320"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5321" name="Rectangle 23"/>
            <p:cNvSpPr>
              <a:spLocks noChangeArrowheads="1"/>
            </p:cNvSpPr>
            <p:nvPr/>
          </p:nvSpPr>
          <p:spPr bwMode="auto">
            <a:xfrm>
              <a:off x="2806" y="3285"/>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sp>
        <p:nvSpPr>
          <p:cNvPr id="38"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grpSp>
        <p:nvGrpSpPr>
          <p:cNvPr id="33" name="Group 24"/>
          <p:cNvGrpSpPr>
            <a:grpSpLocks/>
          </p:cNvGrpSpPr>
          <p:nvPr/>
        </p:nvGrpSpPr>
        <p:grpSpPr bwMode="auto">
          <a:xfrm>
            <a:off x="3708400" y="908050"/>
            <a:ext cx="3452813" cy="3421063"/>
            <a:chOff x="3708400" y="1231900"/>
            <a:chExt cx="3452813" cy="3421063"/>
          </a:xfrm>
        </p:grpSpPr>
        <p:grpSp>
          <p:nvGrpSpPr>
            <p:cNvPr id="55314" name="Group 38"/>
            <p:cNvGrpSpPr>
              <a:grpSpLocks/>
            </p:cNvGrpSpPr>
            <p:nvPr/>
          </p:nvGrpSpPr>
          <p:grpSpPr bwMode="auto">
            <a:xfrm>
              <a:off x="3708400" y="1231900"/>
              <a:ext cx="3452813" cy="3421063"/>
              <a:chOff x="3708400" y="1231498"/>
              <a:chExt cx="3453446" cy="3421638"/>
            </a:xfrm>
          </p:grpSpPr>
          <p:sp>
            <p:nvSpPr>
              <p:cNvPr id="55318" name="Text Box 35"/>
              <p:cNvSpPr txBox="1">
                <a:spLocks noChangeArrowheads="1"/>
              </p:cNvSpPr>
              <p:nvPr/>
            </p:nvSpPr>
            <p:spPr bwMode="auto">
              <a:xfrm>
                <a:off x="4688062" y="1231498"/>
                <a:ext cx="1156939" cy="461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55319" name="Text Box 35"/>
              <p:cNvSpPr txBox="1">
                <a:spLocks noChangeArrowheads="1"/>
              </p:cNvSpPr>
              <p:nvPr/>
            </p:nvSpPr>
            <p:spPr bwMode="auto">
              <a:xfrm>
                <a:off x="3708400" y="1606148"/>
                <a:ext cx="3453446"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grpSp>
          <p:nvGrpSpPr>
            <p:cNvPr id="55315" name="Group 23"/>
            <p:cNvGrpSpPr>
              <a:grpSpLocks/>
            </p:cNvGrpSpPr>
            <p:nvPr/>
          </p:nvGrpSpPr>
          <p:grpSpPr bwMode="auto">
            <a:xfrm>
              <a:off x="5550439" y="3394307"/>
              <a:ext cx="1332416" cy="530282"/>
              <a:chOff x="5471832" y="2852936"/>
              <a:chExt cx="1332416" cy="530282"/>
            </a:xfrm>
          </p:grpSpPr>
          <p:sp>
            <p:nvSpPr>
              <p:cNvPr id="55316" name="Rectangle 27"/>
              <p:cNvSpPr>
                <a:spLocks noChangeArrowheads="1"/>
              </p:cNvSpPr>
              <p:nvPr/>
            </p:nvSpPr>
            <p:spPr bwMode="auto">
              <a:xfrm>
                <a:off x="5471832" y="2852936"/>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55317" name="Rectangle 28"/>
              <p:cNvSpPr>
                <a:spLocks noChangeArrowheads="1"/>
              </p:cNvSpPr>
              <p:nvPr/>
            </p:nvSpPr>
            <p:spPr bwMode="auto">
              <a:xfrm>
                <a:off x="5482703" y="3013886"/>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55309"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44" name="Rectangle 16"/>
          <p:cNvSpPr>
            <a:spLocks noChangeArrowheads="1"/>
          </p:cNvSpPr>
          <p:nvPr/>
        </p:nvSpPr>
        <p:spPr bwMode="auto">
          <a:xfrm>
            <a:off x="5867400" y="5054600"/>
            <a:ext cx="3506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L(M) is regular}</a:t>
            </a:r>
          </a:p>
        </p:txBody>
      </p:sp>
      <p:sp>
        <p:nvSpPr>
          <p:cNvPr id="55311"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5312" name="Rectangle 19"/>
          <p:cNvSpPr>
            <a:spLocks noChangeArrowheads="1"/>
          </p:cNvSpPr>
          <p:nvPr/>
        </p:nvSpPr>
        <p:spPr bwMode="auto">
          <a:xfrm>
            <a:off x="-187325" y="5848350"/>
            <a:ext cx="44275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L(M') is regular</a:t>
            </a:r>
            <a:endParaRPr lang="en-US" altLang="en-US" sz="2400" baseline="30000">
              <a:sym typeface="Wingdings" pitchFamily="2" charset="2"/>
            </a:endParaRPr>
          </a:p>
        </p:txBody>
      </p:sp>
      <p:sp>
        <p:nvSpPr>
          <p:cNvPr id="55313" name="Rectangle 19"/>
          <p:cNvSpPr>
            <a:spLocks noChangeArrowheads="1"/>
          </p:cNvSpPr>
          <p:nvPr/>
        </p:nvSpPr>
        <p:spPr bwMode="auto">
          <a:xfrm>
            <a:off x="-187325" y="6207125"/>
            <a:ext cx="4916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is not regular</a:t>
            </a:r>
            <a:endParaRPr lang="en-US" altLang="en-US" sz="2400" baseline="30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376838"/>
                                        </p:tgtEl>
                                        <p:attrNameLst>
                                          <p:attrName>style.visibility</p:attrName>
                                        </p:attrNameLst>
                                      </p:cBhvr>
                                      <p:to>
                                        <p:strVal val="visible"/>
                                      </p:to>
                                    </p:set>
                                    <p:anim calcmode="lin" valueType="num">
                                      <p:cBhvr additive="base">
                                        <p:cTn id="27" dur="500" fill="hold"/>
                                        <p:tgtEl>
                                          <p:spTgt spid="376838"/>
                                        </p:tgtEl>
                                        <p:attrNameLst>
                                          <p:attrName>ppt_x</p:attrName>
                                        </p:attrNameLst>
                                      </p:cBhvr>
                                      <p:tavLst>
                                        <p:tav tm="0">
                                          <p:val>
                                            <p:strVal val="0-#ppt_w/2"/>
                                          </p:val>
                                        </p:tav>
                                        <p:tav tm="100000">
                                          <p:val>
                                            <p:strVal val="#ppt_x"/>
                                          </p:val>
                                        </p:tav>
                                      </p:tavLst>
                                    </p:anim>
                                    <p:anim calcmode="lin" valueType="num">
                                      <p:cBhvr additive="base">
                                        <p:cTn id="28" dur="500" fill="hold"/>
                                        <p:tgtEl>
                                          <p:spTgt spid="376838"/>
                                        </p:tgtEl>
                                        <p:attrNameLst>
                                          <p:attrName>ppt_y</p:attrName>
                                        </p:attrNameLst>
                                      </p:cBhvr>
                                      <p:tavLst>
                                        <p:tav tm="0">
                                          <p:val>
                                            <p:strVal val="0-#ppt_h/2"/>
                                          </p:val>
                                        </p:tav>
                                        <p:tav tm="100000">
                                          <p:val>
                                            <p:strVal val="#ppt_y"/>
                                          </p:val>
                                        </p:tav>
                                      </p:tavLst>
                                    </p:anim>
                                  </p:childTnLst>
                                </p:cTn>
                              </p:par>
                              <p:par>
                                <p:cTn id="29" presetID="2" presetClass="entr" presetSubtype="9" fill="hold" grpId="0" nodeType="withEffect">
                                  <p:stCondLst>
                                    <p:cond delay="0"/>
                                  </p:stCondLst>
                                  <p:childTnLst>
                                    <p:set>
                                      <p:cBhvr>
                                        <p:cTn id="30" dur="1" fill="hold">
                                          <p:stCondLst>
                                            <p:cond delay="0"/>
                                          </p:stCondLst>
                                        </p:cTn>
                                        <p:tgtEl>
                                          <p:spTgt spid="376871"/>
                                        </p:tgtEl>
                                        <p:attrNameLst>
                                          <p:attrName>style.visibility</p:attrName>
                                        </p:attrNameLst>
                                      </p:cBhvr>
                                      <p:to>
                                        <p:strVal val="visible"/>
                                      </p:to>
                                    </p:set>
                                    <p:anim calcmode="lin" valueType="num">
                                      <p:cBhvr additive="base">
                                        <p:cTn id="31" dur="500" fill="hold"/>
                                        <p:tgtEl>
                                          <p:spTgt spid="376871"/>
                                        </p:tgtEl>
                                        <p:attrNameLst>
                                          <p:attrName>ppt_x</p:attrName>
                                        </p:attrNameLst>
                                      </p:cBhvr>
                                      <p:tavLst>
                                        <p:tav tm="0">
                                          <p:val>
                                            <p:strVal val="0-#ppt_w/2"/>
                                          </p:val>
                                        </p:tav>
                                        <p:tav tm="100000">
                                          <p:val>
                                            <p:strVal val="#ppt_x"/>
                                          </p:val>
                                        </p:tav>
                                      </p:tavLst>
                                    </p:anim>
                                    <p:anim calcmode="lin" valueType="num">
                                      <p:cBhvr additive="base">
                                        <p:cTn id="3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7"/>
                                        </p:tgtEl>
                                        <p:attrNameLst>
                                          <p:attrName>style.visibility</p:attrName>
                                        </p:attrNameLst>
                                      </p:cBhvr>
                                      <p:to>
                                        <p:strVal val="visible"/>
                                      </p:to>
                                    </p:set>
                                    <p:anim calcmode="lin" valueType="num">
                                      <p:cBhvr additive="base">
                                        <p:cTn id="37" dur="500" fill="hold"/>
                                        <p:tgtEl>
                                          <p:spTgt spid="50187"/>
                                        </p:tgtEl>
                                        <p:attrNameLst>
                                          <p:attrName>ppt_x</p:attrName>
                                        </p:attrNameLst>
                                      </p:cBhvr>
                                      <p:tavLst>
                                        <p:tav tm="0">
                                          <p:val>
                                            <p:strVal val="0-#ppt_w/2"/>
                                          </p:val>
                                        </p:tav>
                                        <p:tav tm="100000">
                                          <p:val>
                                            <p:strVal val="#ppt_x"/>
                                          </p:val>
                                        </p:tav>
                                      </p:tavLst>
                                    </p:anim>
                                    <p:anim calcmode="lin" valueType="num">
                                      <p:cBhvr additive="base">
                                        <p:cTn id="38" dur="500" fill="hold"/>
                                        <p:tgtEl>
                                          <p:spTgt spid="50187"/>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0-#ppt_w/2"/>
                                          </p:val>
                                        </p:tav>
                                        <p:tav tm="100000">
                                          <p:val>
                                            <p:strVal val="#ppt_x"/>
                                          </p:val>
                                        </p:tav>
                                      </p:tavLst>
                                    </p:anim>
                                    <p:anim calcmode="lin" valueType="num">
                                      <p:cBhvr additive="base">
                                        <p:cTn id="42"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1+#ppt_w/2"/>
                                          </p:val>
                                        </p:tav>
                                        <p:tav tm="100000">
                                          <p:val>
                                            <p:strVal val="#ppt_x"/>
                                          </p:val>
                                        </p:tav>
                                      </p:tavLst>
                                    </p:anim>
                                    <p:anim calcmode="lin" valueType="num">
                                      <p:cBhvr additive="base">
                                        <p:cTn id="4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6"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1+#ppt_w/2"/>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0-#ppt_w/2"/>
                                          </p:val>
                                        </p:tav>
                                        <p:tav tm="100000">
                                          <p:val>
                                            <p:strVal val="#ppt_x"/>
                                          </p:val>
                                        </p:tav>
                                      </p:tavLst>
                                    </p:anim>
                                    <p:anim calcmode="lin" valueType="num">
                                      <p:cBhvr additive="base">
                                        <p:cTn id="6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7" grpId="0" animBg="1"/>
      <p:bldP spid="376871" grpId="0" animBg="1"/>
      <p:bldP spid="4" grpId="0" autoUpdateAnimBg="0"/>
      <p:bldP spid="38" grpId="0"/>
      <p:bldP spid="4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6323" name="Group 5"/>
          <p:cNvGrpSpPr>
            <a:grpSpLocks/>
          </p:cNvGrpSpPr>
          <p:nvPr/>
        </p:nvGrpSpPr>
        <p:grpSpPr bwMode="auto">
          <a:xfrm>
            <a:off x="7216775" y="2182813"/>
            <a:ext cx="1800225" cy="2882900"/>
            <a:chOff x="4194" y="1993"/>
            <a:chExt cx="1422" cy="2207"/>
          </a:xfrm>
        </p:grpSpPr>
        <p:pic>
          <p:nvPicPr>
            <p:cNvPr id="56352"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6353"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56324"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56325" name="Group 32"/>
          <p:cNvGrpSpPr>
            <a:grpSpLocks/>
          </p:cNvGrpSpPr>
          <p:nvPr/>
        </p:nvGrpSpPr>
        <p:grpSpPr bwMode="auto">
          <a:xfrm>
            <a:off x="1905000" y="2182813"/>
            <a:ext cx="1800225" cy="2903537"/>
            <a:chOff x="4194" y="1993"/>
            <a:chExt cx="1422" cy="2198"/>
          </a:xfrm>
        </p:grpSpPr>
        <p:pic>
          <p:nvPicPr>
            <p:cNvPr id="56350"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6351"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6326"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6327"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6328"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6329"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grpSp>
        <p:nvGrpSpPr>
          <p:cNvPr id="56330" name="Group 24"/>
          <p:cNvGrpSpPr>
            <a:grpSpLocks/>
          </p:cNvGrpSpPr>
          <p:nvPr/>
        </p:nvGrpSpPr>
        <p:grpSpPr bwMode="auto">
          <a:xfrm>
            <a:off x="3708400" y="908050"/>
            <a:ext cx="3452813" cy="3421063"/>
            <a:chOff x="3708400" y="1231900"/>
            <a:chExt cx="3452813" cy="3421063"/>
          </a:xfrm>
        </p:grpSpPr>
        <p:grpSp>
          <p:nvGrpSpPr>
            <p:cNvPr id="56344" name="Group 38"/>
            <p:cNvGrpSpPr>
              <a:grpSpLocks/>
            </p:cNvGrpSpPr>
            <p:nvPr/>
          </p:nvGrpSpPr>
          <p:grpSpPr bwMode="auto">
            <a:xfrm>
              <a:off x="3708400" y="1231900"/>
              <a:ext cx="3452813" cy="3421063"/>
              <a:chOff x="3708400" y="1231498"/>
              <a:chExt cx="3453446" cy="3421638"/>
            </a:xfrm>
          </p:grpSpPr>
          <p:sp>
            <p:nvSpPr>
              <p:cNvPr id="56348" name="Text Box 35"/>
              <p:cNvSpPr txBox="1">
                <a:spLocks noChangeArrowheads="1"/>
              </p:cNvSpPr>
              <p:nvPr/>
            </p:nvSpPr>
            <p:spPr bwMode="auto">
              <a:xfrm>
                <a:off x="4688062" y="1231498"/>
                <a:ext cx="1156939" cy="461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56349" name="Text Box 35"/>
              <p:cNvSpPr txBox="1">
                <a:spLocks noChangeArrowheads="1"/>
              </p:cNvSpPr>
              <p:nvPr/>
            </p:nvSpPr>
            <p:spPr bwMode="auto">
              <a:xfrm>
                <a:off x="3708400" y="1606148"/>
                <a:ext cx="3453446"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grpSp>
          <p:nvGrpSpPr>
            <p:cNvPr id="56345" name="Group 23"/>
            <p:cNvGrpSpPr>
              <a:grpSpLocks/>
            </p:cNvGrpSpPr>
            <p:nvPr/>
          </p:nvGrpSpPr>
          <p:grpSpPr bwMode="auto">
            <a:xfrm>
              <a:off x="5550439" y="3394307"/>
              <a:ext cx="1332416" cy="530282"/>
              <a:chOff x="5471832" y="2852936"/>
              <a:chExt cx="1332416" cy="530282"/>
            </a:xfrm>
          </p:grpSpPr>
          <p:sp>
            <p:nvSpPr>
              <p:cNvPr id="56346" name="Rectangle 27"/>
              <p:cNvSpPr>
                <a:spLocks noChangeArrowheads="1"/>
              </p:cNvSpPr>
              <p:nvPr/>
            </p:nvSpPr>
            <p:spPr bwMode="auto">
              <a:xfrm>
                <a:off x="5471832" y="2852936"/>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56347" name="Rectangle 28"/>
              <p:cNvSpPr>
                <a:spLocks noChangeArrowheads="1"/>
              </p:cNvSpPr>
              <p:nvPr/>
            </p:nvSpPr>
            <p:spPr bwMode="auto">
              <a:xfrm>
                <a:off x="5482703" y="3013886"/>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56331"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56332" name="Rectangle 16"/>
          <p:cNvSpPr>
            <a:spLocks noChangeArrowheads="1"/>
          </p:cNvSpPr>
          <p:nvPr/>
        </p:nvSpPr>
        <p:spPr bwMode="auto">
          <a:xfrm>
            <a:off x="5867400" y="5054600"/>
            <a:ext cx="3506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L(M) is regular}</a:t>
            </a:r>
          </a:p>
        </p:txBody>
      </p:sp>
      <p:sp>
        <p:nvSpPr>
          <p:cNvPr id="56333"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46" name="Rectangle 19"/>
          <p:cNvSpPr>
            <a:spLocks noChangeArrowheads="1"/>
          </p:cNvSpPr>
          <p:nvPr/>
        </p:nvSpPr>
        <p:spPr bwMode="auto">
          <a:xfrm>
            <a:off x="-187325" y="5848350"/>
            <a:ext cx="44275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L(M') is regular</a:t>
            </a:r>
            <a:endParaRPr lang="en-US" altLang="en-US" sz="2400" baseline="30000">
              <a:sym typeface="Wingdings" pitchFamily="2" charset="2"/>
            </a:endParaRPr>
          </a:p>
        </p:txBody>
      </p:sp>
      <p:sp>
        <p:nvSpPr>
          <p:cNvPr id="56335" name="Rectangle 19"/>
          <p:cNvSpPr>
            <a:spLocks noChangeArrowheads="1"/>
          </p:cNvSpPr>
          <p:nvPr/>
        </p:nvSpPr>
        <p:spPr bwMode="auto">
          <a:xfrm>
            <a:off x="-187325" y="6207125"/>
            <a:ext cx="4916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is not regular</a:t>
            </a:r>
            <a:endParaRPr lang="en-US" altLang="en-US" sz="2400" baseline="30000"/>
          </a:p>
        </p:txBody>
      </p:sp>
      <p:grpSp>
        <p:nvGrpSpPr>
          <p:cNvPr id="32" name="Group 17"/>
          <p:cNvGrpSpPr>
            <a:grpSpLocks/>
          </p:cNvGrpSpPr>
          <p:nvPr/>
        </p:nvGrpSpPr>
        <p:grpSpPr bwMode="auto">
          <a:xfrm>
            <a:off x="1258888" y="1497013"/>
            <a:ext cx="1003300" cy="1012825"/>
            <a:chOff x="793" y="1161"/>
            <a:chExt cx="632" cy="638"/>
          </a:xfrm>
        </p:grpSpPr>
        <p:sp>
          <p:nvSpPr>
            <p:cNvPr id="56342"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6343" name="Rectangle 19"/>
            <p:cNvSpPr>
              <a:spLocks noChangeArrowheads="1"/>
            </p:cNvSpPr>
            <p:nvPr/>
          </p:nvSpPr>
          <p:spPr bwMode="auto">
            <a:xfrm>
              <a:off x="793" y="1161"/>
              <a:ext cx="63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Yes</a:t>
              </a:r>
            </a:p>
          </p:txBody>
        </p:sp>
      </p:grpSp>
      <p:sp>
        <p:nvSpPr>
          <p:cNvPr id="48"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49" name="Rectangle 19"/>
          <p:cNvSpPr>
            <a:spLocks noChangeArrowheads="1"/>
          </p:cNvSpPr>
          <p:nvPr/>
        </p:nvSpPr>
        <p:spPr bwMode="auto">
          <a:xfrm>
            <a:off x="1246188" y="1154113"/>
            <a:ext cx="2552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grpSp>
        <p:nvGrpSpPr>
          <p:cNvPr id="50" name="Group 21"/>
          <p:cNvGrpSpPr>
            <a:grpSpLocks/>
          </p:cNvGrpSpPr>
          <p:nvPr/>
        </p:nvGrpSpPr>
        <p:grpSpPr bwMode="auto">
          <a:xfrm>
            <a:off x="3968750" y="4386263"/>
            <a:ext cx="3551238" cy="830262"/>
            <a:chOff x="2500" y="3285"/>
            <a:chExt cx="2237" cy="523"/>
          </a:xfrm>
        </p:grpSpPr>
        <p:sp>
          <p:nvSpPr>
            <p:cNvPr id="56340"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6341" name="Rectangle 23"/>
            <p:cNvSpPr>
              <a:spLocks noChangeArrowheads="1"/>
            </p:cNvSpPr>
            <p:nvPr/>
          </p:nvSpPr>
          <p:spPr bwMode="auto">
            <a:xfrm>
              <a:off x="2656" y="3285"/>
              <a:ext cx="208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L(M') = {everything} </a:t>
              </a:r>
            </a:p>
            <a:p>
              <a:pPr algn="l"/>
              <a:r>
                <a:rPr lang="en-US" altLang="en-US" sz="2400"/>
                <a:t>Yes , L(M') is regular</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mph" presetSubtype="2" fill="hold" grpId="0" nodeType="clickEffect">
                                  <p:stCondLst>
                                    <p:cond delay="0"/>
                                  </p:stCondLst>
                                  <p:childTnLst>
                                    <p:animClr clrSpc="rgb" dir="cw">
                                      <p:cBhvr override="childStyle">
                                        <p:cTn id="12" dur="500" fill="hold"/>
                                        <p:tgtEl>
                                          <p:spTgt spid="46"/>
                                        </p:tgtEl>
                                        <p:attrNameLst>
                                          <p:attrName>style.color</p:attrName>
                                        </p:attrNameLst>
                                      </p:cBhvr>
                                      <p:to>
                                        <a:srgbClr val="66FF33"/>
                                      </p:to>
                                    </p:animClr>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1+#ppt_w/2"/>
                                          </p:val>
                                        </p:tav>
                                        <p:tav tm="100000">
                                          <p:val>
                                            <p:strVal val="#ppt_x"/>
                                          </p:val>
                                        </p:tav>
                                      </p:tavLst>
                                    </p:anim>
                                    <p:anim calcmode="lin" valueType="num">
                                      <p:cBhvr additive="base">
                                        <p:cTn id="1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0-#ppt_w/2"/>
                                          </p:val>
                                        </p:tav>
                                        <p:tav tm="100000">
                                          <p:val>
                                            <p:strVal val="#ppt_x"/>
                                          </p:val>
                                        </p:tav>
                                      </p:tavLst>
                                    </p:anim>
                                    <p:anim calcmode="lin" valueType="num">
                                      <p:cBhvr additive="base">
                                        <p:cTn id="2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6" fill="hold" nodeType="click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500" fill="hold"/>
                                        <p:tgtEl>
                                          <p:spTgt spid="32"/>
                                        </p:tgtEl>
                                        <p:attrNameLst>
                                          <p:attrName>ppt_x</p:attrName>
                                        </p:attrNameLst>
                                      </p:cBhvr>
                                      <p:tavLst>
                                        <p:tav tm="0">
                                          <p:val>
                                            <p:strVal val="1+#ppt_w/2"/>
                                          </p:val>
                                        </p:tav>
                                        <p:tav tm="100000">
                                          <p:val>
                                            <p:strVal val="#ppt_x"/>
                                          </p:val>
                                        </p:tav>
                                      </p:tavLst>
                                    </p:anim>
                                    <p:anim calcmode="lin" valueType="num">
                                      <p:cBhvr additive="base">
                                        <p:cTn id="3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8" grpId="0"/>
      <p:bldP spid="4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grpSp>
        <p:nvGrpSpPr>
          <p:cNvPr id="57347" name="Group 5"/>
          <p:cNvGrpSpPr>
            <a:grpSpLocks/>
          </p:cNvGrpSpPr>
          <p:nvPr/>
        </p:nvGrpSpPr>
        <p:grpSpPr bwMode="auto">
          <a:xfrm>
            <a:off x="7216775" y="2182813"/>
            <a:ext cx="1800225" cy="2882900"/>
            <a:chOff x="4194" y="1993"/>
            <a:chExt cx="1422" cy="2207"/>
          </a:xfrm>
        </p:grpSpPr>
        <p:pic>
          <p:nvPicPr>
            <p:cNvPr id="5737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738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5734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57349" name="Group 32"/>
          <p:cNvGrpSpPr>
            <a:grpSpLocks/>
          </p:cNvGrpSpPr>
          <p:nvPr/>
        </p:nvGrpSpPr>
        <p:grpSpPr bwMode="auto">
          <a:xfrm>
            <a:off x="1905000" y="2182813"/>
            <a:ext cx="1800225" cy="2903537"/>
            <a:chOff x="4194" y="1993"/>
            <a:chExt cx="1422" cy="2198"/>
          </a:xfrm>
        </p:grpSpPr>
        <p:pic>
          <p:nvPicPr>
            <p:cNvPr id="5737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737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7350" name="Line 36"/>
          <p:cNvSpPr>
            <a:spLocks noChangeShapeType="1"/>
          </p:cNvSpPr>
          <p:nvPr/>
        </p:nvSpPr>
        <p:spPr bwMode="auto">
          <a:xfrm>
            <a:off x="3968750" y="43942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735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7352" name="Text Box 6"/>
          <p:cNvSpPr txBox="1">
            <a:spLocks noChangeArrowheads="1"/>
          </p:cNvSpPr>
          <p:nvPr/>
        </p:nvSpPr>
        <p:spPr bwMode="auto">
          <a:xfrm>
            <a:off x="1116013" y="51117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7353"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grpSp>
        <p:nvGrpSpPr>
          <p:cNvPr id="57354" name="Group 24"/>
          <p:cNvGrpSpPr>
            <a:grpSpLocks/>
          </p:cNvGrpSpPr>
          <p:nvPr/>
        </p:nvGrpSpPr>
        <p:grpSpPr bwMode="auto">
          <a:xfrm>
            <a:off x="3708400" y="908050"/>
            <a:ext cx="3452813" cy="3421063"/>
            <a:chOff x="3708400" y="1231900"/>
            <a:chExt cx="3452813" cy="3421063"/>
          </a:xfrm>
        </p:grpSpPr>
        <p:grpSp>
          <p:nvGrpSpPr>
            <p:cNvPr id="57371" name="Group 38"/>
            <p:cNvGrpSpPr>
              <a:grpSpLocks/>
            </p:cNvGrpSpPr>
            <p:nvPr/>
          </p:nvGrpSpPr>
          <p:grpSpPr bwMode="auto">
            <a:xfrm>
              <a:off x="3708400" y="1231900"/>
              <a:ext cx="3452813" cy="3421063"/>
              <a:chOff x="3708400" y="1231498"/>
              <a:chExt cx="3453446" cy="3421638"/>
            </a:xfrm>
          </p:grpSpPr>
          <p:sp>
            <p:nvSpPr>
              <p:cNvPr id="57375" name="Text Box 35"/>
              <p:cNvSpPr txBox="1">
                <a:spLocks noChangeArrowheads="1"/>
              </p:cNvSpPr>
              <p:nvPr/>
            </p:nvSpPr>
            <p:spPr bwMode="auto">
              <a:xfrm>
                <a:off x="4688062" y="1231498"/>
                <a:ext cx="1156939" cy="461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“M'”</a:t>
                </a:r>
              </a:p>
            </p:txBody>
          </p:sp>
          <p:sp>
            <p:nvSpPr>
              <p:cNvPr id="57376" name="Text Box 35"/>
              <p:cNvSpPr txBox="1">
                <a:spLocks noChangeArrowheads="1"/>
              </p:cNvSpPr>
              <p:nvPr/>
            </p:nvSpPr>
            <p:spPr bwMode="auto">
              <a:xfrm>
                <a:off x="3708400" y="1606148"/>
                <a:ext cx="3453446"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If I’ has the form 0</a:t>
                </a:r>
                <a:r>
                  <a:rPr lang="en-US" altLang="en-US" sz="2400" baseline="30000" dirty="0"/>
                  <a:t>n</a:t>
                </a:r>
                <a:r>
                  <a:rPr lang="en-US" altLang="en-US" sz="2400" dirty="0"/>
                  <a:t>1</a:t>
                </a:r>
                <a:r>
                  <a:rPr lang="en-US" altLang="en-US" sz="2400" baseline="30000" dirty="0"/>
                  <a:t>n</a:t>
                </a:r>
              </a:p>
              <a:p>
                <a:pPr algn="l"/>
                <a:r>
                  <a:rPr lang="en-US" altLang="en-US" sz="2400" baseline="30000" dirty="0"/>
                  <a:t>         </a:t>
                </a:r>
                <a:r>
                  <a:rPr lang="en-US" altLang="en-US" sz="2400" dirty="0"/>
                  <a:t> halt and accept </a:t>
                </a:r>
                <a:br>
                  <a:rPr lang="en-US" altLang="en-US" sz="2400" dirty="0"/>
                </a:br>
                <a:r>
                  <a:rPr lang="en-US" altLang="en-US" sz="2400" dirty="0"/>
                  <a:t>   else </a:t>
                </a:r>
              </a:p>
              <a:p>
                <a:pPr algn="l"/>
                <a:r>
                  <a:rPr lang="en-US" altLang="en-US" sz="2400" dirty="0"/>
                  <a:t>       run M(I)</a:t>
                </a:r>
              </a:p>
              <a:p>
                <a:pPr algn="l"/>
                <a:r>
                  <a:rPr lang="en-US" altLang="en-US" sz="2400" dirty="0"/>
                  <a:t>       halt and accept</a:t>
                </a:r>
              </a:p>
              <a:p>
                <a:pPr algn="l"/>
                <a:r>
                  <a:rPr lang="en-US" altLang="en-US" sz="2400" dirty="0"/>
                  <a:t> }  </a:t>
                </a:r>
              </a:p>
            </p:txBody>
          </p:sp>
        </p:grpSp>
        <p:grpSp>
          <p:nvGrpSpPr>
            <p:cNvPr id="57372" name="Group 23"/>
            <p:cNvGrpSpPr>
              <a:grpSpLocks/>
            </p:cNvGrpSpPr>
            <p:nvPr/>
          </p:nvGrpSpPr>
          <p:grpSpPr bwMode="auto">
            <a:xfrm>
              <a:off x="5550439" y="3394307"/>
              <a:ext cx="1332416" cy="530282"/>
              <a:chOff x="5471832" y="2852936"/>
              <a:chExt cx="1332416" cy="530282"/>
            </a:xfrm>
          </p:grpSpPr>
          <p:sp>
            <p:nvSpPr>
              <p:cNvPr id="57373" name="Rectangle 27"/>
              <p:cNvSpPr>
                <a:spLocks noChangeArrowheads="1"/>
              </p:cNvSpPr>
              <p:nvPr/>
            </p:nvSpPr>
            <p:spPr bwMode="auto">
              <a:xfrm>
                <a:off x="5471832" y="2852936"/>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57374" name="Rectangle 28"/>
              <p:cNvSpPr>
                <a:spLocks noChangeArrowheads="1"/>
              </p:cNvSpPr>
              <p:nvPr/>
            </p:nvSpPr>
            <p:spPr bwMode="auto">
              <a:xfrm>
                <a:off x="5482703" y="3013886"/>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any output</a:t>
                </a:r>
                <a:endParaRPr lang="en-CA" altLang="en-US" sz="1800"/>
              </a:p>
            </p:txBody>
          </p:sp>
        </p:grpSp>
      </p:grpSp>
      <p:sp>
        <p:nvSpPr>
          <p:cNvPr id="57355"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
        <p:nvSpPr>
          <p:cNvPr id="57356" name="Rectangle 16"/>
          <p:cNvSpPr>
            <a:spLocks noChangeArrowheads="1"/>
          </p:cNvSpPr>
          <p:nvPr/>
        </p:nvSpPr>
        <p:spPr bwMode="auto">
          <a:xfrm>
            <a:off x="5867400" y="5054600"/>
            <a:ext cx="3506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 | L(M) is regular}</a:t>
            </a:r>
          </a:p>
        </p:txBody>
      </p:sp>
      <p:sp>
        <p:nvSpPr>
          <p:cNvPr id="57357"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7358" name="Rectangle 19"/>
          <p:cNvSpPr>
            <a:spLocks noChangeArrowheads="1"/>
          </p:cNvSpPr>
          <p:nvPr/>
        </p:nvSpPr>
        <p:spPr bwMode="auto">
          <a:xfrm>
            <a:off x="-187325" y="5848350"/>
            <a:ext cx="44275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L(M') is regular</a:t>
            </a:r>
            <a:endParaRPr lang="en-US" altLang="en-US" sz="2400" baseline="30000">
              <a:sym typeface="Wingdings" pitchFamily="2" charset="2"/>
            </a:endParaRPr>
          </a:p>
        </p:txBody>
      </p:sp>
      <p:sp>
        <p:nvSpPr>
          <p:cNvPr id="47" name="Rectangle 19"/>
          <p:cNvSpPr>
            <a:spLocks noChangeArrowheads="1"/>
          </p:cNvSpPr>
          <p:nvPr/>
        </p:nvSpPr>
        <p:spPr bwMode="auto">
          <a:xfrm>
            <a:off x="-187325" y="6207125"/>
            <a:ext cx="4916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is not regular</a:t>
            </a:r>
            <a:endParaRPr lang="en-US" altLang="en-US" sz="2400" baseline="30000"/>
          </a:p>
        </p:txBody>
      </p:sp>
      <p:sp>
        <p:nvSpPr>
          <p:cNvPr id="57360"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grpSp>
        <p:nvGrpSpPr>
          <p:cNvPr id="53" name="Group 17"/>
          <p:cNvGrpSpPr>
            <a:grpSpLocks/>
          </p:cNvGrpSpPr>
          <p:nvPr/>
        </p:nvGrpSpPr>
        <p:grpSpPr bwMode="auto">
          <a:xfrm>
            <a:off x="1258888" y="1497013"/>
            <a:ext cx="930275" cy="1012825"/>
            <a:chOff x="793" y="1161"/>
            <a:chExt cx="586" cy="638"/>
          </a:xfrm>
        </p:grpSpPr>
        <p:sp>
          <p:nvSpPr>
            <p:cNvPr id="57369"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7370" name="Rectangle 19"/>
            <p:cNvSpPr>
              <a:spLocks noChangeArrowheads="1"/>
            </p:cNvSpPr>
            <p:nvPr/>
          </p:nvSpPr>
          <p:spPr bwMode="auto">
            <a:xfrm>
              <a:off x="793" y="1161"/>
              <a:ext cx="58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No</a:t>
              </a:r>
            </a:p>
          </p:txBody>
        </p:sp>
      </p:grpSp>
      <p:sp>
        <p:nvSpPr>
          <p:cNvPr id="56"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57" name="Rectangle 19"/>
          <p:cNvSpPr>
            <a:spLocks noChangeArrowheads="1"/>
          </p:cNvSpPr>
          <p:nvPr/>
        </p:nvSpPr>
        <p:spPr bwMode="auto">
          <a:xfrm>
            <a:off x="1246188" y="1154113"/>
            <a:ext cx="2803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grpSp>
        <p:nvGrpSpPr>
          <p:cNvPr id="58" name="Group 57"/>
          <p:cNvGrpSpPr>
            <a:grpSpLocks/>
          </p:cNvGrpSpPr>
          <p:nvPr/>
        </p:nvGrpSpPr>
        <p:grpSpPr bwMode="auto">
          <a:xfrm>
            <a:off x="3968750" y="4425950"/>
            <a:ext cx="3767138" cy="863600"/>
            <a:chOff x="3968750" y="4426620"/>
            <a:chExt cx="3767138" cy="863600"/>
          </a:xfrm>
        </p:grpSpPr>
        <p:grpSp>
          <p:nvGrpSpPr>
            <p:cNvPr id="57365" name="Group 21"/>
            <p:cNvGrpSpPr>
              <a:grpSpLocks/>
            </p:cNvGrpSpPr>
            <p:nvPr/>
          </p:nvGrpSpPr>
          <p:grpSpPr bwMode="auto">
            <a:xfrm>
              <a:off x="3968750" y="4459958"/>
              <a:ext cx="3767138" cy="830262"/>
              <a:chOff x="2500" y="3285"/>
              <a:chExt cx="2373" cy="523"/>
            </a:xfrm>
          </p:grpSpPr>
          <p:sp>
            <p:nvSpPr>
              <p:cNvPr id="57367"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7368" name="Rectangle 23"/>
              <p:cNvSpPr>
                <a:spLocks noChangeArrowheads="1"/>
              </p:cNvSpPr>
              <p:nvPr/>
            </p:nvSpPr>
            <p:spPr bwMode="auto">
              <a:xfrm>
                <a:off x="2656" y="3285"/>
                <a:ext cx="2217"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L(M') =  </a:t>
                </a:r>
              </a:p>
              <a:p>
                <a:pPr algn="l"/>
                <a:r>
                  <a:rPr lang="en-US" altLang="en-US" sz="2400"/>
                  <a:t>No, L(M') is not regular</a:t>
                </a:r>
              </a:p>
            </p:txBody>
          </p:sp>
        </p:grpSp>
        <p:sp>
          <p:nvSpPr>
            <p:cNvPr id="57366" name="Rectangle 59"/>
            <p:cNvSpPr>
              <a:spLocks noChangeArrowheads="1"/>
            </p:cNvSpPr>
            <p:nvPr/>
          </p:nvSpPr>
          <p:spPr bwMode="auto">
            <a:xfrm>
              <a:off x="5491163" y="4426620"/>
              <a:ext cx="6969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0</a:t>
              </a:r>
              <a:r>
                <a:rPr lang="en-US" altLang="en-US" sz="2400" baseline="30000"/>
                <a:t>n</a:t>
              </a:r>
              <a:r>
                <a:rPr lang="en-US" altLang="en-US" sz="2400"/>
                <a:t>1</a:t>
              </a:r>
              <a:r>
                <a:rPr lang="en-US" altLang="en-US" sz="2400" baseline="30000"/>
                <a:t>n</a:t>
              </a:r>
              <a:endParaRPr lang="en-CA" altLang="en-US" sz="24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mph" presetSubtype="2" fill="hold" grpId="0" nodeType="clickEffect">
                                  <p:stCondLst>
                                    <p:cond delay="0"/>
                                  </p:stCondLst>
                                  <p:childTnLst>
                                    <p:animClr clrSpc="rgb" dir="cw">
                                      <p:cBhvr override="childStyle">
                                        <p:cTn id="12" dur="500" fill="hold"/>
                                        <p:tgtEl>
                                          <p:spTgt spid="47"/>
                                        </p:tgtEl>
                                        <p:attrNameLst>
                                          <p:attrName>style.color</p:attrName>
                                        </p:attrNameLst>
                                      </p:cBhvr>
                                      <p:to>
                                        <a:srgbClr val="66FF33"/>
                                      </p:to>
                                    </p:animClr>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fill="hold"/>
                                        <p:tgtEl>
                                          <p:spTgt spid="58"/>
                                        </p:tgtEl>
                                        <p:attrNameLst>
                                          <p:attrName>ppt_x</p:attrName>
                                        </p:attrNameLst>
                                      </p:cBhvr>
                                      <p:tavLst>
                                        <p:tav tm="0">
                                          <p:val>
                                            <p:strVal val="1+#ppt_w/2"/>
                                          </p:val>
                                        </p:tav>
                                        <p:tav tm="100000">
                                          <p:val>
                                            <p:strVal val="#ppt_x"/>
                                          </p:val>
                                        </p:tav>
                                      </p:tavLst>
                                    </p:anim>
                                    <p:anim calcmode="lin" valueType="num">
                                      <p:cBhvr additive="base">
                                        <p:cTn id="1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500" fill="hold"/>
                                        <p:tgtEl>
                                          <p:spTgt spid="56"/>
                                        </p:tgtEl>
                                        <p:attrNameLst>
                                          <p:attrName>ppt_x</p:attrName>
                                        </p:attrNameLst>
                                      </p:cBhvr>
                                      <p:tavLst>
                                        <p:tav tm="0">
                                          <p:val>
                                            <p:strVal val="0-#ppt_w/2"/>
                                          </p:val>
                                        </p:tav>
                                        <p:tav tm="100000">
                                          <p:val>
                                            <p:strVal val="#ppt_x"/>
                                          </p:val>
                                        </p:tav>
                                      </p:tavLst>
                                    </p:anim>
                                    <p:anim calcmode="lin" valueType="num">
                                      <p:cBhvr additive="base">
                                        <p:cTn id="24"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6" fill="hold" nodeType="click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1+#ppt_w/2"/>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3"/>
          <p:cNvSpPr txBox="1">
            <a:spLocks noChangeArrowheads="1"/>
          </p:cNvSpPr>
          <p:nvPr/>
        </p:nvSpPr>
        <p:spPr bwMode="auto">
          <a:xfrm>
            <a:off x="3483781" y="115888"/>
            <a:ext cx="2197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Is Regular?</a:t>
            </a:r>
          </a:p>
        </p:txBody>
      </p:sp>
      <p:sp>
        <p:nvSpPr>
          <p:cNvPr id="58371" name="Text Box 6"/>
          <p:cNvSpPr txBox="1">
            <a:spLocks noChangeArrowheads="1"/>
          </p:cNvSpPr>
          <p:nvPr/>
        </p:nvSpPr>
        <p:spPr bwMode="auto">
          <a:xfrm>
            <a:off x="6111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grpSp>
        <p:nvGrpSpPr>
          <p:cNvPr id="35" name="Group 5"/>
          <p:cNvGrpSpPr>
            <a:grpSpLocks/>
          </p:cNvGrpSpPr>
          <p:nvPr/>
        </p:nvGrpSpPr>
        <p:grpSpPr bwMode="auto">
          <a:xfrm>
            <a:off x="107950" y="2808288"/>
            <a:ext cx="1447800" cy="2133600"/>
            <a:chOff x="2013" y="2206"/>
            <a:chExt cx="679" cy="1010"/>
          </a:xfrm>
        </p:grpSpPr>
        <p:sp>
          <p:nvSpPr>
            <p:cNvPr id="5838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8382" name="Group 7"/>
            <p:cNvGrpSpPr>
              <a:grpSpLocks/>
            </p:cNvGrpSpPr>
            <p:nvPr/>
          </p:nvGrpSpPr>
          <p:grpSpPr bwMode="auto">
            <a:xfrm>
              <a:off x="2013" y="2206"/>
              <a:ext cx="339" cy="1010"/>
              <a:chOff x="240" y="2880"/>
              <a:chExt cx="339" cy="1010"/>
            </a:xfrm>
          </p:grpSpPr>
          <p:sp>
            <p:nvSpPr>
              <p:cNvPr id="5838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839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839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839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5839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5839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5" name="AutoShape 38"/>
          <p:cNvSpPr>
            <a:spLocks noChangeArrowheads="1"/>
          </p:cNvSpPr>
          <p:nvPr/>
        </p:nvSpPr>
        <p:spPr bwMode="auto">
          <a:xfrm>
            <a:off x="1042988" y="1727200"/>
            <a:ext cx="5502275" cy="3214688"/>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r>
              <a:rPr lang="en-US" altLang="en-US" sz="2400">
                <a:latin typeface="Times New Roman" pitchFamily="18" charset="0"/>
              </a:rPr>
              <a:t>Given an algorithm for P</a:t>
            </a:r>
            <a:r>
              <a:rPr lang="en-US" altLang="en-US" sz="2400" baseline="-25000">
                <a:latin typeface="Times New Roman" pitchFamily="18" charset="0"/>
              </a:rPr>
              <a:t>oracle</a:t>
            </a:r>
            <a:r>
              <a:rPr lang="en-US" altLang="en-US" sz="2400">
                <a:latin typeface="Times New Roman" pitchFamily="18" charset="0"/>
              </a:rPr>
              <a:t>,</a:t>
            </a:r>
            <a:br>
              <a:rPr lang="en-US" altLang="en-US" sz="2400">
                <a:latin typeface="Times New Roman" pitchFamily="18" charset="0"/>
              </a:rPr>
            </a:br>
            <a:r>
              <a:rPr lang="en-US" altLang="en-US" sz="2400">
                <a:latin typeface="Times New Roman" pitchFamily="18" charset="0"/>
              </a:rPr>
              <a:t>I have a working algorithm for the halting problem.</a:t>
            </a:r>
          </a:p>
        </p:txBody>
      </p:sp>
      <p:sp>
        <p:nvSpPr>
          <p:cNvPr id="7" name="Rectangle 6"/>
          <p:cNvSpPr>
            <a:spLocks noChangeArrowheads="1"/>
          </p:cNvSpPr>
          <p:nvPr/>
        </p:nvSpPr>
        <p:spPr bwMode="auto">
          <a:xfrm>
            <a:off x="1122363" y="3155950"/>
            <a:ext cx="5465762"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t>But I can’t have a working algorithm for the halting problem,</a:t>
            </a:r>
            <a:br>
              <a:rPr lang="en-US" altLang="en-US" sz="2400"/>
            </a:br>
            <a:r>
              <a:rPr lang="en-US" altLang="en-US" sz="2400"/>
              <a:t>hence I can’t have an algorithm for P</a:t>
            </a:r>
            <a:r>
              <a:rPr lang="en-US" altLang="en-US" sz="2400" baseline="-25000"/>
              <a:t>oracle</a:t>
            </a:r>
            <a:r>
              <a:rPr lang="en-US" altLang="en-US" sz="2400"/>
              <a:t>,</a:t>
            </a:r>
            <a:br>
              <a:rPr lang="en-US" altLang="en-US" sz="2400"/>
            </a:br>
            <a:endParaRPr lang="en-US" altLang="en-US" sz="2400"/>
          </a:p>
        </p:txBody>
      </p:sp>
      <p:sp>
        <p:nvSpPr>
          <p:cNvPr id="56" name="Rectangle 55"/>
          <p:cNvSpPr>
            <a:spLocks noChangeArrowheads="1"/>
          </p:cNvSpPr>
          <p:nvPr/>
        </p:nvSpPr>
        <p:spPr bwMode="auto">
          <a:xfrm>
            <a:off x="2555875" y="4406900"/>
            <a:ext cx="2732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2400">
                <a:solidFill>
                  <a:srgbClr val="92D050"/>
                </a:solidFill>
              </a:rPr>
              <a:t>Done Proof!</a:t>
            </a:r>
          </a:p>
        </p:txBody>
      </p:sp>
      <p:sp>
        <p:nvSpPr>
          <p:cNvPr id="58376" name="Rectangle 19"/>
          <p:cNvSpPr>
            <a:spLocks noChangeArrowheads="1"/>
          </p:cNvSpPr>
          <p:nvPr/>
        </p:nvSpPr>
        <p:spPr bwMode="auto">
          <a:xfrm>
            <a:off x="-187325" y="5848350"/>
            <a:ext cx="44275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halts </a:t>
            </a:r>
            <a:r>
              <a:rPr lang="en-US" altLang="en-US" sz="2400">
                <a:sym typeface="Wingdings" pitchFamily="2" charset="2"/>
              </a:rPr>
              <a:t>  L(M') is regular</a:t>
            </a:r>
            <a:endParaRPr lang="en-US" altLang="en-US" sz="2400" baseline="30000">
              <a:sym typeface="Wingdings" pitchFamily="2" charset="2"/>
            </a:endParaRPr>
          </a:p>
        </p:txBody>
      </p:sp>
      <p:sp>
        <p:nvSpPr>
          <p:cNvPr id="58377" name="Rectangle 19"/>
          <p:cNvSpPr>
            <a:spLocks noChangeArrowheads="1"/>
          </p:cNvSpPr>
          <p:nvPr/>
        </p:nvSpPr>
        <p:spPr bwMode="auto">
          <a:xfrm>
            <a:off x="-187325" y="6207125"/>
            <a:ext cx="4916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¬halt  </a:t>
            </a:r>
            <a:r>
              <a:rPr lang="en-US" altLang="en-US" sz="2400">
                <a:sym typeface="Wingdings" pitchFamily="2" charset="2"/>
              </a:rPr>
              <a:t>  L(M') is not regular</a:t>
            </a:r>
            <a:endParaRPr lang="en-US" altLang="en-US" sz="2400" baseline="30000"/>
          </a:p>
        </p:txBody>
      </p:sp>
      <p:sp>
        <p:nvSpPr>
          <p:cNvPr id="58378" name="Rectangle 19"/>
          <p:cNvSpPr>
            <a:spLocks noChangeArrowheads="1"/>
          </p:cNvSpPr>
          <p:nvPr/>
        </p:nvSpPr>
        <p:spPr bwMode="auto">
          <a:xfrm>
            <a:off x="5154613" y="5872163"/>
            <a:ext cx="3844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Yes  Alg: Yes</a:t>
            </a:r>
          </a:p>
        </p:txBody>
      </p:sp>
      <p:sp>
        <p:nvSpPr>
          <p:cNvPr id="58379" name="Rectangle 19"/>
          <p:cNvSpPr>
            <a:spLocks noChangeArrowheads="1"/>
          </p:cNvSpPr>
          <p:nvPr/>
        </p:nvSpPr>
        <p:spPr bwMode="auto">
          <a:xfrm>
            <a:off x="5153025" y="6221413"/>
            <a:ext cx="380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Wingdings" pitchFamily="2" charset="2"/>
              <a:buChar char="è"/>
            </a:pPr>
            <a:r>
              <a:rPr lang="en-US" altLang="en-US" sz="2400">
                <a:sym typeface="Wingdings" pitchFamily="2" charset="2"/>
              </a:rPr>
              <a:t>Oracle: No   Alg: No</a:t>
            </a:r>
          </a:p>
        </p:txBody>
      </p:sp>
      <p:sp>
        <p:nvSpPr>
          <p:cNvPr id="58380" name="Rectangle 16"/>
          <p:cNvSpPr>
            <a:spLocks noChangeArrowheads="1"/>
          </p:cNvSpPr>
          <p:nvPr/>
        </p:nvSpPr>
        <p:spPr bwMode="auto">
          <a:xfrm>
            <a:off x="4248150" y="506413"/>
            <a:ext cx="3618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L(M') is regular}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additive="base">
                                        <p:cTn id="1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56">
                                            <p:txEl>
                                              <p:pRg st="0" end="0"/>
                                            </p:txEl>
                                          </p:spTgt>
                                        </p:tgtEl>
                                        <p:attrNameLst>
                                          <p:attrName>style.visibility</p:attrName>
                                        </p:attrNameLst>
                                      </p:cBhvr>
                                      <p:to>
                                        <p:strVal val="visible"/>
                                      </p:to>
                                    </p:set>
                                    <p:anim calcmode="lin" valueType="num">
                                      <p:cBhvr additive="base">
                                        <p:cTn id="23"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3"/>
          <p:cNvSpPr txBox="1">
            <a:spLocks noChangeArrowheads="1"/>
          </p:cNvSpPr>
          <p:nvPr/>
        </p:nvSpPr>
        <p:spPr bwMode="auto">
          <a:xfrm>
            <a:off x="3608016" y="115888"/>
            <a:ext cx="19486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Universal</a:t>
            </a:r>
          </a:p>
        </p:txBody>
      </p:sp>
      <p:sp>
        <p:nvSpPr>
          <p:cNvPr id="376838" name="Text Box 6"/>
          <p:cNvSpPr txBox="1">
            <a:spLocks noChangeArrowheads="1"/>
          </p:cNvSpPr>
          <p:nvPr/>
        </p:nvSpPr>
        <p:spPr bwMode="auto">
          <a:xfrm>
            <a:off x="155575" y="147002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58378" name="Text Box 35"/>
          <p:cNvSpPr txBox="1">
            <a:spLocks noChangeArrowheads="1"/>
          </p:cNvSpPr>
          <p:nvPr/>
        </p:nvSpPr>
        <p:spPr bwMode="auto">
          <a:xfrm>
            <a:off x="4784725" y="1557338"/>
            <a:ext cx="9620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"I'"</a:t>
            </a:r>
          </a:p>
        </p:txBody>
      </p:sp>
      <p:sp>
        <p:nvSpPr>
          <p:cNvPr id="58379" name="Line 36"/>
          <p:cNvSpPr>
            <a:spLocks noChangeShapeType="1"/>
          </p:cNvSpPr>
          <p:nvPr/>
        </p:nvSpPr>
        <p:spPr bwMode="auto">
          <a:xfrm>
            <a:off x="3968750" y="4308475"/>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06625"/>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57850"/>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8382" name="Rectangle 14"/>
          <p:cNvSpPr>
            <a:spLocks noChangeArrowheads="1"/>
          </p:cNvSpPr>
          <p:nvPr/>
        </p:nvSpPr>
        <p:spPr bwMode="auto">
          <a:xfrm>
            <a:off x="5643563" y="5630863"/>
            <a:ext cx="28416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{I | M</a:t>
            </a:r>
            <a:r>
              <a:rPr lang="en-US" altLang="en-US" sz="2400" baseline="30000"/>
              <a:t>*</a:t>
            </a:r>
            <a:r>
              <a:rPr lang="en-US" altLang="en-US" sz="2400"/>
              <a:t> halts on I}</a:t>
            </a:r>
          </a:p>
        </p:txBody>
      </p:sp>
      <p:sp>
        <p:nvSpPr>
          <p:cNvPr id="59401"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8384" name="Rectangle 16"/>
          <p:cNvSpPr>
            <a:spLocks noChangeArrowheads="1"/>
          </p:cNvSpPr>
          <p:nvPr/>
        </p:nvSpPr>
        <p:spPr bwMode="auto">
          <a:xfrm>
            <a:off x="4248150" y="506413"/>
            <a:ext cx="38385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{I | M</a:t>
            </a:r>
            <a:r>
              <a:rPr lang="en-US" altLang="en-US" sz="2400" baseline="30000"/>
              <a:t>*</a:t>
            </a:r>
            <a:r>
              <a:rPr lang="en-US" altLang="en-US" sz="2400"/>
              <a:t> halts on I}</a:t>
            </a:r>
          </a:p>
          <a:p>
            <a:pPr algn="l"/>
            <a:r>
              <a:rPr lang="en-US" altLang="en-US" sz="2400"/>
              <a:t>where M</a:t>
            </a:r>
            <a:r>
              <a:rPr lang="en-US" altLang="en-US" sz="2400" baseline="30000"/>
              <a:t>*</a:t>
            </a:r>
            <a:r>
              <a:rPr lang="en-US" altLang="en-US" sz="2400"/>
              <a:t> is a special TM</a:t>
            </a:r>
          </a:p>
        </p:txBody>
      </p:sp>
      <p:grpSp>
        <p:nvGrpSpPr>
          <p:cNvPr id="2" name="Group 17"/>
          <p:cNvGrpSpPr>
            <a:grpSpLocks/>
          </p:cNvGrpSpPr>
          <p:nvPr/>
        </p:nvGrpSpPr>
        <p:grpSpPr bwMode="auto">
          <a:xfrm>
            <a:off x="1258888" y="1125538"/>
            <a:ext cx="2595562" cy="1385887"/>
            <a:chOff x="793" y="926"/>
            <a:chExt cx="1635" cy="873"/>
          </a:xfrm>
        </p:grpSpPr>
        <p:sp>
          <p:nvSpPr>
            <p:cNvPr id="59414"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59415" name="Rectangle 19"/>
            <p:cNvSpPr>
              <a:spLocks noChangeArrowheads="1"/>
            </p:cNvSpPr>
            <p:nvPr/>
          </p:nvSpPr>
          <p:spPr bwMode="auto">
            <a:xfrm>
              <a:off x="793" y="926"/>
              <a:ext cx="163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halts or not</a:t>
              </a:r>
            </a:p>
          </p:txBody>
        </p:sp>
      </p:grpSp>
      <p:sp>
        <p:nvSpPr>
          <p:cNvPr id="58388" name="Text Box 35"/>
          <p:cNvSpPr txBox="1">
            <a:spLocks noChangeArrowheads="1"/>
          </p:cNvSpPr>
          <p:nvPr/>
        </p:nvSpPr>
        <p:spPr bwMode="auto">
          <a:xfrm>
            <a:off x="3752850" y="1931988"/>
            <a:ext cx="3443288"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Need to tell oracle </a:t>
            </a:r>
            <a:br>
              <a:rPr lang="en-US" altLang="en-US" sz="2400" dirty="0"/>
            </a:br>
            <a:r>
              <a:rPr lang="en-US" altLang="en-US" sz="2400" dirty="0"/>
              <a:t>   about M and I</a:t>
            </a:r>
          </a:p>
          <a:p>
            <a:pPr algn="l"/>
            <a:r>
              <a:rPr lang="en-US" altLang="en-US" sz="2400" dirty="0"/>
              <a:t>I' = </a:t>
            </a:r>
            <a:r>
              <a:rPr lang="en-US" altLang="en-US" sz="2400" dirty="0">
                <a:sym typeface="Symbol" pitchFamily="18" charset="2"/>
              </a:rPr>
              <a:t></a:t>
            </a:r>
            <a:r>
              <a:rPr lang="en-US" altLang="en-US" sz="2400" dirty="0"/>
              <a:t>“M”,I</a:t>
            </a:r>
            <a:r>
              <a:rPr lang="en-US" altLang="en-US" sz="2400" dirty="0">
                <a:sym typeface="Symbol" pitchFamily="18" charset="2"/>
              </a:rPr>
              <a:t></a:t>
            </a:r>
            <a:endParaRPr lang="en-US" altLang="en-US" sz="2400" dirty="0"/>
          </a:p>
          <a:p>
            <a:pPr algn="l"/>
            <a:r>
              <a:rPr lang="en-US" altLang="en-US" sz="2400" dirty="0"/>
              <a:t>M* is the </a:t>
            </a:r>
            <a:r>
              <a:rPr lang="en-US" altLang="en-US" sz="2400" i="1" dirty="0"/>
              <a:t>universal TM</a:t>
            </a:r>
            <a:br>
              <a:rPr lang="en-US" altLang="en-US" sz="2400" i="1" dirty="0"/>
            </a:br>
            <a:r>
              <a:rPr lang="en-US" altLang="en-US" sz="2400" i="1" dirty="0"/>
              <a:t>   </a:t>
            </a:r>
            <a:r>
              <a:rPr lang="en-US" altLang="en-US" sz="2400" dirty="0"/>
              <a:t>simulates M on I.</a:t>
            </a:r>
          </a:p>
        </p:txBody>
      </p:sp>
      <p:grpSp>
        <p:nvGrpSpPr>
          <p:cNvPr id="3" name="Group 21"/>
          <p:cNvGrpSpPr>
            <a:grpSpLocks/>
          </p:cNvGrpSpPr>
          <p:nvPr/>
        </p:nvGrpSpPr>
        <p:grpSpPr bwMode="auto">
          <a:xfrm>
            <a:off x="3968750" y="4438650"/>
            <a:ext cx="2971800" cy="519113"/>
            <a:chOff x="2500" y="3285"/>
            <a:chExt cx="1872" cy="327"/>
          </a:xfrm>
        </p:grpSpPr>
        <p:sp>
          <p:nvSpPr>
            <p:cNvPr id="59412"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59413" name="Rectangle 23"/>
            <p:cNvSpPr>
              <a:spLocks noChangeArrowheads="1"/>
            </p:cNvSpPr>
            <p:nvPr/>
          </p:nvSpPr>
          <p:spPr bwMode="auto">
            <a:xfrm>
              <a:off x="2656" y="3285"/>
              <a:ext cx="112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or No</a:t>
              </a:r>
            </a:p>
          </p:txBody>
        </p:sp>
      </p:grpSp>
      <p:grpSp>
        <p:nvGrpSpPr>
          <p:cNvPr id="5" name="Group 5"/>
          <p:cNvGrpSpPr>
            <a:grpSpLocks/>
          </p:cNvGrpSpPr>
          <p:nvPr/>
        </p:nvGrpSpPr>
        <p:grpSpPr bwMode="auto">
          <a:xfrm>
            <a:off x="7216775" y="2168525"/>
            <a:ext cx="1800225" cy="2882900"/>
            <a:chOff x="4194" y="1993"/>
            <a:chExt cx="1422" cy="2207"/>
          </a:xfrm>
        </p:grpSpPr>
        <p:pic>
          <p:nvPicPr>
            <p:cNvPr id="59410"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9411"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6" name="Group 32"/>
          <p:cNvGrpSpPr>
            <a:grpSpLocks/>
          </p:cNvGrpSpPr>
          <p:nvPr/>
        </p:nvGrpSpPr>
        <p:grpSpPr bwMode="auto">
          <a:xfrm>
            <a:off x="1905000" y="2168525"/>
            <a:ext cx="1800225" cy="2903538"/>
            <a:chOff x="4194" y="1993"/>
            <a:chExt cx="1422" cy="2198"/>
          </a:xfrm>
        </p:grpSpPr>
        <p:pic>
          <p:nvPicPr>
            <p:cNvPr id="59408"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59409"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8384"/>
                                        </p:tgtEl>
                                        <p:attrNameLst>
                                          <p:attrName>style.visibility</p:attrName>
                                        </p:attrNameLst>
                                      </p:cBhvr>
                                      <p:to>
                                        <p:strVal val="visible"/>
                                      </p:to>
                                    </p:set>
                                    <p:anim calcmode="lin" valueType="num">
                                      <p:cBhvr additive="base">
                                        <p:cTn id="7" dur="500" fill="hold"/>
                                        <p:tgtEl>
                                          <p:spTgt spid="58384"/>
                                        </p:tgtEl>
                                        <p:attrNameLst>
                                          <p:attrName>ppt_x</p:attrName>
                                        </p:attrNameLst>
                                      </p:cBhvr>
                                      <p:tavLst>
                                        <p:tav tm="0">
                                          <p:val>
                                            <p:strVal val="1+#ppt_w/2"/>
                                          </p:val>
                                        </p:tav>
                                        <p:tav tm="100000">
                                          <p:val>
                                            <p:strVal val="#ppt_x"/>
                                          </p:val>
                                        </p:tav>
                                      </p:tavLst>
                                    </p:anim>
                                    <p:anim calcmode="lin" valueType="num">
                                      <p:cBhvr additive="base">
                                        <p:cTn id="8" dur="500" fill="hold"/>
                                        <p:tgtEl>
                                          <p:spTgt spid="583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8382"/>
                                        </p:tgtEl>
                                        <p:attrNameLst>
                                          <p:attrName>style.visibility</p:attrName>
                                        </p:attrNameLst>
                                      </p:cBhvr>
                                      <p:to>
                                        <p:strVal val="visible"/>
                                      </p:to>
                                    </p:set>
                                    <p:anim calcmode="lin" valueType="num">
                                      <p:cBhvr additive="base">
                                        <p:cTn id="17" dur="500" fill="hold"/>
                                        <p:tgtEl>
                                          <p:spTgt spid="58382"/>
                                        </p:tgtEl>
                                        <p:attrNameLst>
                                          <p:attrName>ppt_x</p:attrName>
                                        </p:attrNameLst>
                                      </p:cBhvr>
                                      <p:tavLst>
                                        <p:tav tm="0">
                                          <p:val>
                                            <p:strVal val="#ppt_x"/>
                                          </p:val>
                                        </p:tav>
                                        <p:tav tm="100000">
                                          <p:val>
                                            <p:strVal val="#ppt_x"/>
                                          </p:val>
                                        </p:tav>
                                      </p:tavLst>
                                    </p:anim>
                                    <p:anim calcmode="lin" valueType="num">
                                      <p:cBhvr additive="base">
                                        <p:cTn id="18" dur="500" fill="hold"/>
                                        <p:tgtEl>
                                          <p:spTgt spid="5838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9" fill="hold" grpId="0" nodeType="clickEffect">
                                  <p:stCondLst>
                                    <p:cond delay="0"/>
                                  </p:stCondLst>
                                  <p:childTnLst>
                                    <p:set>
                                      <p:cBhvr>
                                        <p:cTn id="32" dur="1" fill="hold">
                                          <p:stCondLst>
                                            <p:cond delay="0"/>
                                          </p:stCondLst>
                                        </p:cTn>
                                        <p:tgtEl>
                                          <p:spTgt spid="376838"/>
                                        </p:tgtEl>
                                        <p:attrNameLst>
                                          <p:attrName>style.visibility</p:attrName>
                                        </p:attrNameLst>
                                      </p:cBhvr>
                                      <p:to>
                                        <p:strVal val="visible"/>
                                      </p:to>
                                    </p:set>
                                    <p:anim calcmode="lin" valueType="num">
                                      <p:cBhvr additive="base">
                                        <p:cTn id="33" dur="500" fill="hold"/>
                                        <p:tgtEl>
                                          <p:spTgt spid="376838"/>
                                        </p:tgtEl>
                                        <p:attrNameLst>
                                          <p:attrName>ppt_x</p:attrName>
                                        </p:attrNameLst>
                                      </p:cBhvr>
                                      <p:tavLst>
                                        <p:tav tm="0">
                                          <p:val>
                                            <p:strVal val="0-#ppt_w/2"/>
                                          </p:val>
                                        </p:tav>
                                        <p:tav tm="100000">
                                          <p:val>
                                            <p:strVal val="#ppt_x"/>
                                          </p:val>
                                        </p:tav>
                                      </p:tavLst>
                                    </p:anim>
                                    <p:anim calcmode="lin" valueType="num">
                                      <p:cBhvr additive="base">
                                        <p:cTn id="34" dur="500" fill="hold"/>
                                        <p:tgtEl>
                                          <p:spTgt spid="376838"/>
                                        </p:tgtEl>
                                        <p:attrNameLst>
                                          <p:attrName>ppt_y</p:attrName>
                                        </p:attrNameLst>
                                      </p:cBhvr>
                                      <p:tavLst>
                                        <p:tav tm="0">
                                          <p:val>
                                            <p:strVal val="0-#ppt_h/2"/>
                                          </p:val>
                                        </p:tav>
                                        <p:tav tm="100000">
                                          <p:val>
                                            <p:strVal val="#ppt_y"/>
                                          </p:val>
                                        </p:tav>
                                      </p:tavLst>
                                    </p:anim>
                                  </p:childTnLst>
                                </p:cTn>
                              </p:par>
                              <p:par>
                                <p:cTn id="35" presetID="2" presetClass="entr" presetSubtype="9" fill="hold" grpId="0" nodeType="withEffect">
                                  <p:stCondLst>
                                    <p:cond delay="0"/>
                                  </p:stCondLst>
                                  <p:childTnLst>
                                    <p:set>
                                      <p:cBhvr>
                                        <p:cTn id="36" dur="1" fill="hold">
                                          <p:stCondLst>
                                            <p:cond delay="0"/>
                                          </p:stCondLst>
                                        </p:cTn>
                                        <p:tgtEl>
                                          <p:spTgt spid="376871"/>
                                        </p:tgtEl>
                                        <p:attrNameLst>
                                          <p:attrName>style.visibility</p:attrName>
                                        </p:attrNameLst>
                                      </p:cBhvr>
                                      <p:to>
                                        <p:strVal val="visible"/>
                                      </p:to>
                                    </p:set>
                                    <p:anim calcmode="lin" valueType="num">
                                      <p:cBhvr additive="base">
                                        <p:cTn id="37" dur="500" fill="hold"/>
                                        <p:tgtEl>
                                          <p:spTgt spid="376871"/>
                                        </p:tgtEl>
                                        <p:attrNameLst>
                                          <p:attrName>ppt_x</p:attrName>
                                        </p:attrNameLst>
                                      </p:cBhvr>
                                      <p:tavLst>
                                        <p:tav tm="0">
                                          <p:val>
                                            <p:strVal val="0-#ppt_w/2"/>
                                          </p:val>
                                        </p:tav>
                                        <p:tav tm="100000">
                                          <p:val>
                                            <p:strVal val="#ppt_x"/>
                                          </p:val>
                                        </p:tav>
                                      </p:tavLst>
                                    </p:anim>
                                    <p:anim calcmode="lin" valueType="num">
                                      <p:cBhvr additive="base">
                                        <p:cTn id="38"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8379"/>
                                        </p:tgtEl>
                                        <p:attrNameLst>
                                          <p:attrName>style.visibility</p:attrName>
                                        </p:attrNameLst>
                                      </p:cBhvr>
                                      <p:to>
                                        <p:strVal val="visible"/>
                                      </p:to>
                                    </p:set>
                                    <p:anim calcmode="lin" valueType="num">
                                      <p:cBhvr additive="base">
                                        <p:cTn id="43" dur="500" fill="hold"/>
                                        <p:tgtEl>
                                          <p:spTgt spid="58379"/>
                                        </p:tgtEl>
                                        <p:attrNameLst>
                                          <p:attrName>ppt_x</p:attrName>
                                        </p:attrNameLst>
                                      </p:cBhvr>
                                      <p:tavLst>
                                        <p:tav tm="0">
                                          <p:val>
                                            <p:strVal val="0-#ppt_w/2"/>
                                          </p:val>
                                        </p:tav>
                                        <p:tav tm="100000">
                                          <p:val>
                                            <p:strVal val="#ppt_x"/>
                                          </p:val>
                                        </p:tav>
                                      </p:tavLst>
                                    </p:anim>
                                    <p:anim calcmode="lin" valueType="num">
                                      <p:cBhvr additive="base">
                                        <p:cTn id="44" dur="500" fill="hold"/>
                                        <p:tgtEl>
                                          <p:spTgt spid="58379"/>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58378"/>
                                        </p:tgtEl>
                                        <p:attrNameLst>
                                          <p:attrName>style.visibility</p:attrName>
                                        </p:attrNameLst>
                                      </p:cBhvr>
                                      <p:to>
                                        <p:strVal val="visible"/>
                                      </p:to>
                                    </p:set>
                                    <p:anim calcmode="lin" valueType="num">
                                      <p:cBhvr additive="base">
                                        <p:cTn id="47" dur="500" fill="hold"/>
                                        <p:tgtEl>
                                          <p:spTgt spid="58378"/>
                                        </p:tgtEl>
                                        <p:attrNameLst>
                                          <p:attrName>ppt_x</p:attrName>
                                        </p:attrNameLst>
                                      </p:cBhvr>
                                      <p:tavLst>
                                        <p:tav tm="0">
                                          <p:val>
                                            <p:strVal val="0-#ppt_w/2"/>
                                          </p:val>
                                        </p:tav>
                                        <p:tav tm="100000">
                                          <p:val>
                                            <p:strVal val="#ppt_x"/>
                                          </p:val>
                                        </p:tav>
                                      </p:tavLst>
                                    </p:anim>
                                    <p:anim calcmode="lin" valueType="num">
                                      <p:cBhvr additive="base">
                                        <p:cTn id="48" dur="500" fill="hold"/>
                                        <p:tgtEl>
                                          <p:spTgt spid="58378"/>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58388">
                                            <p:txEl>
                                              <p:pRg st="0" end="0"/>
                                            </p:txEl>
                                          </p:spTgt>
                                        </p:tgtEl>
                                        <p:attrNameLst>
                                          <p:attrName>style.visibility</p:attrName>
                                        </p:attrNameLst>
                                      </p:cBhvr>
                                      <p:to>
                                        <p:strVal val="visible"/>
                                      </p:to>
                                    </p:set>
                                    <p:anim calcmode="lin" valueType="num">
                                      <p:cBhvr additive="base">
                                        <p:cTn id="53" dur="500" fill="hold"/>
                                        <p:tgtEl>
                                          <p:spTgt spid="58388">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83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58388">
                                            <p:txEl>
                                              <p:pRg st="1" end="1"/>
                                            </p:txEl>
                                          </p:spTgt>
                                        </p:tgtEl>
                                        <p:attrNameLst>
                                          <p:attrName>style.visibility</p:attrName>
                                        </p:attrNameLst>
                                      </p:cBhvr>
                                      <p:to>
                                        <p:strVal val="visible"/>
                                      </p:to>
                                    </p:set>
                                    <p:anim calcmode="lin" valueType="num">
                                      <p:cBhvr additive="base">
                                        <p:cTn id="59" dur="500" fill="hold"/>
                                        <p:tgtEl>
                                          <p:spTgt spid="58388">
                                            <p:txEl>
                                              <p:pRg st="1" end="1"/>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83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58388">
                                            <p:txEl>
                                              <p:pRg st="2" end="2"/>
                                            </p:txEl>
                                          </p:spTgt>
                                        </p:tgtEl>
                                        <p:attrNameLst>
                                          <p:attrName>style.visibility</p:attrName>
                                        </p:attrNameLst>
                                      </p:cBhvr>
                                      <p:to>
                                        <p:strVal val="visible"/>
                                      </p:to>
                                    </p:set>
                                    <p:anim calcmode="lin" valueType="num">
                                      <p:cBhvr additive="base">
                                        <p:cTn id="65" dur="500" fill="hold"/>
                                        <p:tgtEl>
                                          <p:spTgt spid="58388">
                                            <p:txEl>
                                              <p:pRg st="2" end="2"/>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583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2" fill="hold" nodeType="clickEffect">
                                  <p:stCondLst>
                                    <p:cond delay="0"/>
                                  </p:stCondLst>
                                  <p:childTnLst>
                                    <p:set>
                                      <p:cBhvr>
                                        <p:cTn id="70" dur="1" fill="hold">
                                          <p:stCondLst>
                                            <p:cond delay="0"/>
                                          </p:stCondLst>
                                        </p:cTn>
                                        <p:tgtEl>
                                          <p:spTgt spid="3"/>
                                        </p:tgtEl>
                                        <p:attrNameLst>
                                          <p:attrName>style.visibility</p:attrName>
                                        </p:attrNameLst>
                                      </p:cBhvr>
                                      <p:to>
                                        <p:strVal val="visible"/>
                                      </p:to>
                                    </p:set>
                                    <p:anim calcmode="lin" valueType="num">
                                      <p:cBhvr additive="base">
                                        <p:cTn id="71" dur="500" fill="hold"/>
                                        <p:tgtEl>
                                          <p:spTgt spid="3"/>
                                        </p:tgtEl>
                                        <p:attrNameLst>
                                          <p:attrName>ppt_x</p:attrName>
                                        </p:attrNameLst>
                                      </p:cBhvr>
                                      <p:tavLst>
                                        <p:tav tm="0">
                                          <p:val>
                                            <p:strVal val="1+#ppt_w/2"/>
                                          </p:val>
                                        </p:tav>
                                        <p:tav tm="100000">
                                          <p:val>
                                            <p:strVal val="#ppt_x"/>
                                          </p:val>
                                        </p:tav>
                                      </p:tavLst>
                                    </p:anim>
                                    <p:anim calcmode="lin" valueType="num">
                                      <p:cBhvr additive="base">
                                        <p:cTn id="7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6" fill="hold" nodeType="clickEffect">
                                  <p:stCondLst>
                                    <p:cond delay="0"/>
                                  </p:stCondLst>
                                  <p:childTnLst>
                                    <p:set>
                                      <p:cBhvr>
                                        <p:cTn id="76" dur="1" fill="hold">
                                          <p:stCondLst>
                                            <p:cond delay="0"/>
                                          </p:stCondLst>
                                        </p:cTn>
                                        <p:tgtEl>
                                          <p:spTgt spid="2"/>
                                        </p:tgtEl>
                                        <p:attrNameLst>
                                          <p:attrName>style.visibility</p:attrName>
                                        </p:attrNameLst>
                                      </p:cBhvr>
                                      <p:to>
                                        <p:strVal val="visible"/>
                                      </p:to>
                                    </p:set>
                                    <p:anim calcmode="lin" valueType="num">
                                      <p:cBhvr additive="base">
                                        <p:cTn id="77" dur="500" fill="hold"/>
                                        <p:tgtEl>
                                          <p:spTgt spid="2"/>
                                        </p:tgtEl>
                                        <p:attrNameLst>
                                          <p:attrName>ppt_x</p:attrName>
                                        </p:attrNameLst>
                                      </p:cBhvr>
                                      <p:tavLst>
                                        <p:tav tm="0">
                                          <p:val>
                                            <p:strVal val="1+#ppt_w/2"/>
                                          </p:val>
                                        </p:tav>
                                        <p:tav tm="100000">
                                          <p:val>
                                            <p:strVal val="#ppt_x"/>
                                          </p:val>
                                        </p:tav>
                                      </p:tavLst>
                                    </p:anim>
                                    <p:anim calcmode="lin" valueType="num">
                                      <p:cBhvr additive="base">
                                        <p:cTn id="7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8378" grpId="0"/>
      <p:bldP spid="58379" grpId="0" animBg="1"/>
      <p:bldP spid="376871" grpId="0" animBg="1"/>
      <p:bldP spid="4" grpId="0" autoUpdateAnimBg="0"/>
      <p:bldP spid="58382" grpId="0"/>
      <p:bldP spid="5838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6"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0427"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0430"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grpSp>
        <p:nvGrpSpPr>
          <p:cNvPr id="2" name="Group 17"/>
          <p:cNvGrpSpPr>
            <a:grpSpLocks/>
          </p:cNvGrpSpPr>
          <p:nvPr/>
        </p:nvGrpSpPr>
        <p:grpSpPr bwMode="auto">
          <a:xfrm>
            <a:off x="1258888" y="1470025"/>
            <a:ext cx="2732087" cy="1385888"/>
            <a:chOff x="793" y="926"/>
            <a:chExt cx="1721" cy="873"/>
          </a:xfrm>
        </p:grpSpPr>
        <p:sp>
          <p:nvSpPr>
            <p:cNvPr id="6658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6582" name="Rectangle 19"/>
            <p:cNvSpPr>
              <a:spLocks noChangeArrowheads="1"/>
            </p:cNvSpPr>
            <p:nvPr/>
          </p:nvSpPr>
          <p:spPr bwMode="auto">
            <a:xfrm>
              <a:off x="793" y="926"/>
              <a:ext cx="172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No: </a:t>
              </a:r>
              <a:r>
                <a:rPr lang="en-US" altLang="en-US" sz="2400"/>
                <a:t>Does not halt</a:t>
              </a:r>
            </a:p>
          </p:txBody>
        </p:sp>
      </p:grpSp>
      <p:grpSp>
        <p:nvGrpSpPr>
          <p:cNvPr id="3" name="Group 21"/>
          <p:cNvGrpSpPr>
            <a:grpSpLocks/>
          </p:cNvGrpSpPr>
          <p:nvPr/>
        </p:nvGrpSpPr>
        <p:grpSpPr bwMode="auto">
          <a:xfrm>
            <a:off x="3908425" y="4783138"/>
            <a:ext cx="3271838" cy="519112"/>
            <a:chOff x="2500" y="3285"/>
            <a:chExt cx="2061" cy="327"/>
          </a:xfrm>
        </p:grpSpPr>
        <p:sp>
          <p:nvSpPr>
            <p:cNvPr id="66579"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6580" name="Rectangle 23"/>
            <p:cNvSpPr>
              <a:spLocks noChangeArrowheads="1"/>
            </p:cNvSpPr>
            <p:nvPr/>
          </p:nvSpPr>
          <p:spPr bwMode="auto">
            <a:xfrm>
              <a:off x="2656" y="3285"/>
              <a:ext cx="190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olidFill>
                    <a:srgbClr val="66FF33"/>
                  </a:solidFill>
                </a:rPr>
                <a:t>Yes:</a:t>
              </a:r>
              <a:r>
                <a:rPr lang="en-US" altLang="en-US" sz="2400"/>
                <a:t> Does not halt.</a:t>
              </a:r>
            </a:p>
          </p:txBody>
        </p:sp>
      </p:grpSp>
      <p:grpSp>
        <p:nvGrpSpPr>
          <p:cNvPr id="6" name="Group 5"/>
          <p:cNvGrpSpPr>
            <a:grpSpLocks/>
          </p:cNvGrpSpPr>
          <p:nvPr/>
        </p:nvGrpSpPr>
        <p:grpSpPr bwMode="auto">
          <a:xfrm>
            <a:off x="7216775" y="2513013"/>
            <a:ext cx="1800225" cy="2882900"/>
            <a:chOff x="4194" y="1993"/>
            <a:chExt cx="1422" cy="2207"/>
          </a:xfrm>
        </p:grpSpPr>
        <p:pic>
          <p:nvPicPr>
            <p:cNvPr id="6657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8"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7" name="Group 32"/>
          <p:cNvGrpSpPr>
            <a:grpSpLocks/>
          </p:cNvGrpSpPr>
          <p:nvPr/>
        </p:nvGrpSpPr>
        <p:grpSpPr bwMode="auto">
          <a:xfrm>
            <a:off x="1905000" y="2513013"/>
            <a:ext cx="1800225" cy="2903537"/>
            <a:chOff x="4194" y="1993"/>
            <a:chExt cx="1422" cy="2198"/>
          </a:xfrm>
        </p:grpSpPr>
        <p:pic>
          <p:nvPicPr>
            <p:cNvPr id="6657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6576"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24" name="Text Box 3"/>
          <p:cNvSpPr txBox="1">
            <a:spLocks noChangeArrowheads="1"/>
          </p:cNvSpPr>
          <p:nvPr/>
        </p:nvSpPr>
        <p:spPr bwMode="auto">
          <a:xfrm>
            <a:off x="3121502" y="115888"/>
            <a:ext cx="29216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CoRecognizable</a:t>
            </a:r>
          </a:p>
        </p:txBody>
      </p:sp>
    </p:spTree>
    <p:extLst>
      <p:ext uri="{BB962C8B-B14F-4D97-AF65-F5344CB8AC3E}">
        <p14:creationId xmlns:p14="http://schemas.microsoft.com/office/powerpoint/2010/main" val="38038182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0430"/>
                                        </p:tgtEl>
                                        <p:attrNameLst>
                                          <p:attrName>style.visibility</p:attrName>
                                        </p:attrNameLst>
                                      </p:cBhvr>
                                      <p:to>
                                        <p:strVal val="visible"/>
                                      </p:to>
                                    </p:set>
                                    <p:anim calcmode="lin" valueType="num">
                                      <p:cBhvr additive="base">
                                        <p:cTn id="31" dur="500" fill="hold"/>
                                        <p:tgtEl>
                                          <p:spTgt spid="60430"/>
                                        </p:tgtEl>
                                        <p:attrNameLst>
                                          <p:attrName>ppt_x</p:attrName>
                                        </p:attrNameLst>
                                      </p:cBhvr>
                                      <p:tavLst>
                                        <p:tav tm="0">
                                          <p:val>
                                            <p:strVal val="#ppt_x"/>
                                          </p:val>
                                        </p:tav>
                                        <p:tav tm="100000">
                                          <p:val>
                                            <p:strVal val="#ppt_x"/>
                                          </p:val>
                                        </p:tav>
                                      </p:tavLst>
                                    </p:anim>
                                    <p:anim calcmode="lin" valueType="num">
                                      <p:cBhvr additive="base">
                                        <p:cTn id="32" dur="500" fill="hold"/>
                                        <p:tgtEl>
                                          <p:spTgt spid="6043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60427"/>
                                        </p:tgtEl>
                                        <p:attrNameLst>
                                          <p:attrName>style.visibility</p:attrName>
                                        </p:attrNameLst>
                                      </p:cBhvr>
                                      <p:to>
                                        <p:strVal val="visible"/>
                                      </p:to>
                                    </p:set>
                                    <p:anim calcmode="lin" valueType="num">
                                      <p:cBhvr additive="base">
                                        <p:cTn id="47" dur="500" fill="hold"/>
                                        <p:tgtEl>
                                          <p:spTgt spid="60427"/>
                                        </p:tgtEl>
                                        <p:attrNameLst>
                                          <p:attrName>ppt_x</p:attrName>
                                        </p:attrNameLst>
                                      </p:cBhvr>
                                      <p:tavLst>
                                        <p:tav tm="0">
                                          <p:val>
                                            <p:strVal val="0-#ppt_w/2"/>
                                          </p:val>
                                        </p:tav>
                                        <p:tav tm="100000">
                                          <p:val>
                                            <p:strVal val="#ppt_x"/>
                                          </p:val>
                                        </p:tav>
                                      </p:tavLst>
                                    </p:anim>
                                    <p:anim calcmode="lin" valueType="num">
                                      <p:cBhvr additive="base">
                                        <p:cTn id="48" dur="500" fill="hold"/>
                                        <p:tgtEl>
                                          <p:spTgt spid="6042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60426"/>
                                        </p:tgtEl>
                                        <p:attrNameLst>
                                          <p:attrName>style.visibility</p:attrName>
                                        </p:attrNameLst>
                                      </p:cBhvr>
                                      <p:to>
                                        <p:strVal val="visible"/>
                                      </p:to>
                                    </p:set>
                                    <p:anim calcmode="lin" valueType="num">
                                      <p:cBhvr additive="base">
                                        <p:cTn id="51" dur="500" fill="hold"/>
                                        <p:tgtEl>
                                          <p:spTgt spid="60426"/>
                                        </p:tgtEl>
                                        <p:attrNameLst>
                                          <p:attrName>ppt_x</p:attrName>
                                        </p:attrNameLst>
                                      </p:cBhvr>
                                      <p:tavLst>
                                        <p:tav tm="0">
                                          <p:val>
                                            <p:strVal val="0-#ppt_w/2"/>
                                          </p:val>
                                        </p:tav>
                                        <p:tav tm="100000">
                                          <p:val>
                                            <p:strVal val="#ppt_x"/>
                                          </p:val>
                                        </p:tav>
                                      </p:tavLst>
                                    </p:anim>
                                    <p:anim calcmode="lin" valueType="num">
                                      <p:cBhvr additive="base">
                                        <p:cTn id="52" dur="500" fill="hold"/>
                                        <p:tgtEl>
                                          <p:spTgt spid="6042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1+#ppt_w/2"/>
                                          </p:val>
                                        </p:tav>
                                        <p:tav tm="100000">
                                          <p:val>
                                            <p:strVal val="#ppt_x"/>
                                          </p:val>
                                        </p:tav>
                                      </p:tavLst>
                                    </p:anim>
                                    <p:anim calcmode="lin" valueType="num">
                                      <p:cBhvr additive="base">
                                        <p:cTn id="5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6"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1+#ppt_w/2"/>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60426" grpId="0"/>
      <p:bldP spid="60427" grpId="0" animBg="1"/>
      <p:bldP spid="376871" grpId="0" animBg="1"/>
      <p:bldP spid="4" grpId="0" autoUpdateAnimBg="0"/>
      <p:bldP spid="60430" grpId="0"/>
      <p:bldP spid="5" grpId="0"/>
      <p:bldP spid="2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7" name="Text Box 35"/>
          <p:cNvSpPr txBox="1">
            <a:spLocks noChangeArrowheads="1"/>
          </p:cNvSpPr>
          <p:nvPr/>
        </p:nvSpPr>
        <p:spPr bwMode="auto">
          <a:xfrm>
            <a:off x="4452938" y="41497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sp>
        <p:nvSpPr>
          <p:cNvPr id="67588"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589"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590" name="Text Box 6"/>
          <p:cNvSpPr txBox="1">
            <a:spLocks noChangeArrowheads="1"/>
          </p:cNvSpPr>
          <p:nvPr/>
        </p:nvSpPr>
        <p:spPr bwMode="auto">
          <a:xfrm>
            <a:off x="4140200" y="56515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grpSp>
        <p:nvGrpSpPr>
          <p:cNvPr id="2" name="Group 17"/>
          <p:cNvGrpSpPr>
            <a:grpSpLocks/>
          </p:cNvGrpSpPr>
          <p:nvPr/>
        </p:nvGrpSpPr>
        <p:grpSpPr bwMode="auto">
          <a:xfrm>
            <a:off x="1258888" y="1470025"/>
            <a:ext cx="2335212" cy="1385888"/>
            <a:chOff x="793" y="926"/>
            <a:chExt cx="1471" cy="873"/>
          </a:xfrm>
        </p:grpSpPr>
        <p:sp>
          <p:nvSpPr>
            <p:cNvPr id="6762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7626" name="Rectangle 19"/>
            <p:cNvSpPr>
              <a:spLocks noChangeArrowheads="1"/>
            </p:cNvSpPr>
            <p:nvPr/>
          </p:nvSpPr>
          <p:spPr bwMode="auto">
            <a:xfrm>
              <a:off x="793" y="926"/>
              <a:ext cx="14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solidFill>
                    <a:srgbClr val="66FF33"/>
                  </a:solidFill>
                </a:rPr>
                <a:t>Yes: </a:t>
              </a:r>
              <a:r>
                <a:rPr lang="en-US" altLang="en-US" sz="2400"/>
                <a:t>Does halt</a:t>
              </a:r>
            </a:p>
          </p:txBody>
        </p:sp>
      </p:grpSp>
      <p:grpSp>
        <p:nvGrpSpPr>
          <p:cNvPr id="3" name="Group 21"/>
          <p:cNvGrpSpPr>
            <a:grpSpLocks/>
          </p:cNvGrpSpPr>
          <p:nvPr/>
        </p:nvGrpSpPr>
        <p:grpSpPr bwMode="auto">
          <a:xfrm>
            <a:off x="3908425" y="4783138"/>
            <a:ext cx="2971800" cy="519112"/>
            <a:chOff x="2500" y="3285"/>
            <a:chExt cx="1872" cy="327"/>
          </a:xfrm>
        </p:grpSpPr>
        <p:sp>
          <p:nvSpPr>
            <p:cNvPr id="6762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7624" name="Rectangle 23"/>
            <p:cNvSpPr>
              <a:spLocks noChangeArrowheads="1"/>
            </p:cNvSpPr>
            <p:nvPr/>
          </p:nvSpPr>
          <p:spPr bwMode="auto">
            <a:xfrm>
              <a:off x="2656" y="3285"/>
              <a:ext cx="157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66FF33"/>
                  </a:solidFill>
                </a:rPr>
                <a:t>  No: </a:t>
              </a:r>
              <a:r>
                <a:rPr lang="en-US" altLang="en-US" sz="2400"/>
                <a:t>Does halt.</a:t>
              </a:r>
            </a:p>
          </p:txBody>
        </p:sp>
      </p:grpSp>
      <p:grpSp>
        <p:nvGrpSpPr>
          <p:cNvPr id="67593" name="Group 5"/>
          <p:cNvGrpSpPr>
            <a:grpSpLocks/>
          </p:cNvGrpSpPr>
          <p:nvPr/>
        </p:nvGrpSpPr>
        <p:grpSpPr bwMode="auto">
          <a:xfrm>
            <a:off x="7216775" y="2513013"/>
            <a:ext cx="1800225" cy="2882900"/>
            <a:chOff x="4194" y="1993"/>
            <a:chExt cx="1422" cy="2207"/>
          </a:xfrm>
        </p:grpSpPr>
        <p:pic>
          <p:nvPicPr>
            <p:cNvPr id="676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67594" name="Group 32"/>
          <p:cNvGrpSpPr>
            <a:grpSpLocks/>
          </p:cNvGrpSpPr>
          <p:nvPr/>
        </p:nvGrpSpPr>
        <p:grpSpPr bwMode="auto">
          <a:xfrm>
            <a:off x="1905000" y="2513013"/>
            <a:ext cx="1800225" cy="2903537"/>
            <a:chOff x="4194" y="1993"/>
            <a:chExt cx="1422" cy="2198"/>
          </a:xfrm>
        </p:grpSpPr>
        <p:pic>
          <p:nvPicPr>
            <p:cNvPr id="676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762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7595" name="Text Box 6"/>
          <p:cNvSpPr txBox="1">
            <a:spLocks noChangeArrowheads="1"/>
          </p:cNvSpPr>
          <p:nvPr/>
        </p:nvSpPr>
        <p:spPr bwMode="auto">
          <a:xfrm>
            <a:off x="1042988" y="5651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7600" name="Text Box 6"/>
          <p:cNvSpPr txBox="1">
            <a:spLocks noChangeArrowheads="1"/>
          </p:cNvSpPr>
          <p:nvPr/>
        </p:nvSpPr>
        <p:spPr bwMode="auto">
          <a:xfrm>
            <a:off x="2267744" y="6136108"/>
            <a:ext cx="532929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To prove undecidable this is good. </a:t>
            </a:r>
          </a:p>
        </p:txBody>
      </p:sp>
      <p:sp>
        <p:nvSpPr>
          <p:cNvPr id="67598" name="Text Box 6"/>
          <p:cNvSpPr txBox="1">
            <a:spLocks noChangeArrowheads="1"/>
          </p:cNvSpPr>
          <p:nvPr/>
        </p:nvSpPr>
        <p:spPr bwMode="auto">
          <a:xfrm>
            <a:off x="4932363" y="5516563"/>
            <a:ext cx="4464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does </a:t>
            </a:r>
            <a:r>
              <a:rPr lang="en-US" altLang="en-US" sz="2400">
                <a:solidFill>
                  <a:srgbClr val="FF0000"/>
                </a:solidFill>
              </a:rPr>
              <a:t>not</a:t>
            </a:r>
            <a:r>
              <a:rPr lang="en-US" altLang="en-US" sz="2400"/>
              <a:t> halt on I}</a:t>
            </a:r>
          </a:p>
        </p:txBody>
      </p:sp>
      <p:sp>
        <p:nvSpPr>
          <p:cNvPr id="67599" name="Rectangle 14"/>
          <p:cNvSpPr>
            <a:spLocks noChangeArrowheads="1"/>
          </p:cNvSpPr>
          <p:nvPr/>
        </p:nvSpPr>
        <p:spPr bwMode="auto">
          <a:xfrm>
            <a:off x="455613" y="5541963"/>
            <a:ext cx="3487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44" name="Text Box 3"/>
          <p:cNvSpPr txBox="1">
            <a:spLocks noChangeArrowheads="1"/>
          </p:cNvSpPr>
          <p:nvPr/>
        </p:nvSpPr>
        <p:spPr bwMode="auto">
          <a:xfrm>
            <a:off x="3121502" y="115888"/>
            <a:ext cx="29216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CoRecognizable</a:t>
            </a:r>
          </a:p>
        </p:txBody>
      </p:sp>
    </p:spTree>
    <p:extLst>
      <p:ext uri="{BB962C8B-B14F-4D97-AF65-F5344CB8AC3E}">
        <p14:creationId xmlns:p14="http://schemas.microsoft.com/office/powerpoint/2010/main" val="27053980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7600"/>
                                        </p:tgtEl>
                                        <p:attrNameLst>
                                          <p:attrName>style.visibility</p:attrName>
                                        </p:attrNameLst>
                                      </p:cBhvr>
                                      <p:to>
                                        <p:strVal val="visible"/>
                                      </p:to>
                                    </p:set>
                                    <p:anim calcmode="lin" valueType="num">
                                      <p:cBhvr additive="base">
                                        <p:cTn id="19" dur="500" fill="hold"/>
                                        <p:tgtEl>
                                          <p:spTgt spid="67600"/>
                                        </p:tgtEl>
                                        <p:attrNameLst>
                                          <p:attrName>ppt_x</p:attrName>
                                        </p:attrNameLst>
                                      </p:cBhvr>
                                      <p:tavLst>
                                        <p:tav tm="0">
                                          <p:val>
                                            <p:strVal val="#ppt_x"/>
                                          </p:val>
                                        </p:tav>
                                        <p:tav tm="100000">
                                          <p:val>
                                            <p:strVal val="#ppt_x"/>
                                          </p:val>
                                        </p:tav>
                                      </p:tavLst>
                                    </p:anim>
                                    <p:anim calcmode="lin" valueType="num">
                                      <p:cBhvr additive="base">
                                        <p:cTn id="20" dur="500" fill="hold"/>
                                        <p:tgtEl>
                                          <p:spTgt spid="676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28" name="AutoShape 38"/>
          <p:cNvSpPr>
            <a:spLocks noChangeArrowheads="1"/>
          </p:cNvSpPr>
          <p:nvPr/>
        </p:nvSpPr>
        <p:spPr bwMode="auto">
          <a:xfrm>
            <a:off x="1427441" y="858972"/>
            <a:ext cx="5736847"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3: Design instant map from M to M</a:t>
            </a:r>
            <a:r>
              <a:rPr lang="en-US" altLang="en-US" sz="2400" dirty="0"/>
              <a:t>’</a:t>
            </a:r>
            <a:endParaRPr lang="en-US" altLang="en-US" sz="2400" dirty="0">
              <a:latin typeface="Times New Roman" panose="02020603050405020304" pitchFamily="18" charset="0"/>
              <a:cs typeface="Times New Roman" panose="02020603050405020304" pitchFamily="18" charset="0"/>
            </a:endParaRPr>
          </a:p>
          <a:p>
            <a:pPr eaLnBrk="1" hangingPunct="1">
              <a:spcBef>
                <a:spcPts val="0"/>
              </a:spcBef>
            </a:pPr>
            <a:r>
              <a:rPr lang="en-US" altLang="en-US" sz="2400" dirty="0">
                <a:latin typeface="Times New Roman" panose="02020603050405020304" pitchFamily="18" charset="0"/>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a:spcBef>
                    <a:spcPct val="0"/>
                  </a:spcBef>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endParaRPr lang="en-US" altLang="en-US">
                  <a:latin typeface="Times New Roman" pitchFamily="18" charset="0"/>
                </a:endParaRPr>
              </a:p>
            </p:txBody>
          </p:sp>
        </p:grpSp>
      </p:grpSp>
      <p:sp>
        <p:nvSpPr>
          <p:cNvPr id="56" name="Text Box 6">
            <a:extLst>
              <a:ext uri="{FF2B5EF4-FFF2-40B4-BE49-F238E27FC236}">
                <a16:creationId xmlns:a16="http://schemas.microsoft.com/office/drawing/2014/main" id="{617F05D2-6DBC-43D0-A2C9-0BCFCD524A69}"/>
              </a:ext>
            </a:extLst>
          </p:cNvPr>
          <p:cNvSpPr txBox="1">
            <a:spLocks noChangeArrowheads="1"/>
          </p:cNvSpPr>
          <p:nvPr/>
        </p:nvSpPr>
        <p:spPr bwMode="auto">
          <a:xfrm>
            <a:off x="3496154" y="5970210"/>
            <a:ext cx="22873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a:t>
            </a:r>
            <a:r>
              <a:rPr lang="en-US" altLang="en-US" sz="2400" dirty="0"/>
              <a:t>'</a:t>
            </a:r>
            <a:r>
              <a:rPr lang="en-US" altLang="en-US" sz="2400" dirty="0">
                <a:sym typeface="Symbol" panose="05050102010706020507" pitchFamily="18" charset="2"/>
              </a:rPr>
              <a:t>(I) says hi</a:t>
            </a:r>
          </a:p>
        </p:txBody>
      </p:sp>
      <p:sp>
        <p:nvSpPr>
          <p:cNvPr id="57" name="Text Box 6">
            <a:extLst>
              <a:ext uri="{FF2B5EF4-FFF2-40B4-BE49-F238E27FC236}">
                <a16:creationId xmlns:a16="http://schemas.microsoft.com/office/drawing/2014/main" id="{F71C9AAC-8A29-43DB-8C5F-E410B7B4F8BA}"/>
              </a:ext>
            </a:extLst>
          </p:cNvPr>
          <p:cNvSpPr txBox="1">
            <a:spLocks noChangeArrowheads="1"/>
          </p:cNvSpPr>
          <p:nvPr/>
        </p:nvSpPr>
        <p:spPr bwMode="auto">
          <a:xfrm>
            <a:off x="1403648" y="5949280"/>
            <a:ext cx="2213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M(I) halts</a:t>
            </a:r>
          </a:p>
        </p:txBody>
      </p:sp>
      <p:sp>
        <p:nvSpPr>
          <p:cNvPr id="10" name="Arrow: Left-Right 9">
            <a:extLst>
              <a:ext uri="{FF2B5EF4-FFF2-40B4-BE49-F238E27FC236}">
                <a16:creationId xmlns:a16="http://schemas.microsoft.com/office/drawing/2014/main" id="{3339C340-E969-468D-AA88-E4859E5E5192}"/>
              </a:ext>
            </a:extLst>
          </p:cNvPr>
          <p:cNvSpPr/>
          <p:nvPr/>
        </p:nvSpPr>
        <p:spPr bwMode="auto">
          <a:xfrm>
            <a:off x="3023358" y="6094994"/>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nvGrpSpPr>
          <p:cNvPr id="5" name="Group 4"/>
          <p:cNvGrpSpPr/>
          <p:nvPr/>
        </p:nvGrpSpPr>
        <p:grpSpPr>
          <a:xfrm>
            <a:off x="5860162" y="4509120"/>
            <a:ext cx="3176334" cy="2189544"/>
            <a:chOff x="5860162" y="4509120"/>
            <a:chExt cx="3176334" cy="2189544"/>
          </a:xfrm>
        </p:grpSpPr>
        <p:sp>
          <p:nvSpPr>
            <p:cNvPr id="77" name="AutoShape 38"/>
            <p:cNvSpPr>
              <a:spLocks noChangeArrowheads="1"/>
            </p:cNvSpPr>
            <p:nvPr/>
          </p:nvSpPr>
          <p:spPr bwMode="auto">
            <a:xfrm>
              <a:off x="6012160" y="4509120"/>
              <a:ext cx="3024336" cy="2189544"/>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ct val="50000"/>
                </a:spcBef>
              </a:pPr>
              <a:endParaRPr lang="en-US" altLang="en-US" sz="2400" dirty="0">
                <a:solidFill>
                  <a:schemeClr val="accent2"/>
                </a:solidFill>
                <a:latin typeface="Times New Roman" pitchFamily="18" charset="0"/>
              </a:endParaRPr>
            </a:p>
          </p:txBody>
        </p:sp>
        <p:sp>
          <p:nvSpPr>
            <p:cNvPr id="78" name="Text Box 35"/>
            <p:cNvSpPr txBox="1">
              <a:spLocks noChangeArrowheads="1"/>
            </p:cNvSpPr>
            <p:nvPr/>
          </p:nvSpPr>
          <p:spPr bwMode="auto">
            <a:xfrm>
              <a:off x="5860162" y="4653484"/>
              <a:ext cx="2168222" cy="1938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Run M(I), </a:t>
              </a:r>
            </a:p>
            <a:p>
              <a:pPr algn="l"/>
              <a:r>
                <a:rPr lang="en-US" altLang="en-US" sz="2400" dirty="0"/>
                <a:t>   Print(“Hi”)</a:t>
              </a:r>
            </a:p>
            <a:p>
              <a:pPr algn="l"/>
              <a:r>
                <a:rPr lang="en-US" altLang="en-US" sz="2400" dirty="0"/>
                <a:t> }  </a:t>
              </a:r>
            </a:p>
          </p:txBody>
        </p:sp>
      </p:grpSp>
      <p:grpSp>
        <p:nvGrpSpPr>
          <p:cNvPr id="79" name="Group 24"/>
          <p:cNvGrpSpPr>
            <a:grpSpLocks/>
          </p:cNvGrpSpPr>
          <p:nvPr/>
        </p:nvGrpSpPr>
        <p:grpSpPr bwMode="auto">
          <a:xfrm>
            <a:off x="7740352" y="5373562"/>
            <a:ext cx="1358486" cy="526443"/>
            <a:chOff x="5665883" y="3586239"/>
            <a:chExt cx="1357999" cy="526688"/>
          </a:xfrm>
        </p:grpSpPr>
        <p:sp>
          <p:nvSpPr>
            <p:cNvPr id="80" name="Rectangle 29"/>
            <p:cNvSpPr>
              <a:spLocks noChangeArrowheads="1"/>
            </p:cNvSpPr>
            <p:nvPr/>
          </p:nvSpPr>
          <p:spPr bwMode="auto">
            <a:xfrm>
              <a:off x="5691466" y="3586239"/>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a:t>suppressing </a:t>
              </a:r>
              <a:endParaRPr lang="en-CA" altLang="en-US" sz="1800"/>
            </a:p>
          </p:txBody>
        </p:sp>
        <p:sp>
          <p:nvSpPr>
            <p:cNvPr id="81" name="Rectangle 30"/>
            <p:cNvSpPr>
              <a:spLocks noChangeArrowheads="1"/>
            </p:cNvSpPr>
            <p:nvPr/>
          </p:nvSpPr>
          <p:spPr bwMode="auto">
            <a:xfrm>
              <a:off x="5665883" y="3743595"/>
              <a:ext cx="1165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dirty="0"/>
                <a:t>any output</a:t>
              </a:r>
              <a:endParaRPr lang="en-CA" altLang="en-US" sz="1800" dirty="0"/>
            </a:p>
          </p:txBody>
        </p:sp>
      </p:grpSp>
      <p:grpSp>
        <p:nvGrpSpPr>
          <p:cNvPr id="82" name="Group 81">
            <a:extLst>
              <a:ext uri="{FF2B5EF4-FFF2-40B4-BE49-F238E27FC236}">
                <a16:creationId xmlns:a16="http://schemas.microsoft.com/office/drawing/2014/main" id="{2B94D9F3-3BCF-4A14-BD6A-8FCE8723466E}"/>
              </a:ext>
            </a:extLst>
          </p:cNvPr>
          <p:cNvGrpSpPr/>
          <p:nvPr/>
        </p:nvGrpSpPr>
        <p:grpSpPr>
          <a:xfrm>
            <a:off x="1666994" y="2132856"/>
            <a:ext cx="3121030" cy="2107774"/>
            <a:chOff x="1522978" y="2331256"/>
            <a:chExt cx="3121030" cy="2107774"/>
          </a:xfrm>
        </p:grpSpPr>
        <p:pic>
          <p:nvPicPr>
            <p:cNvPr id="83" name="Picture 28" descr="animated-addone">
              <a:extLst>
                <a:ext uri="{FF2B5EF4-FFF2-40B4-BE49-F238E27FC236}">
                  <a16:creationId xmlns:a16="http://schemas.microsoft.com/office/drawing/2014/main" id="{95152FD7-FDDC-40AC-876D-5A4ADF671D9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62597" y="2384211"/>
              <a:ext cx="3081411" cy="20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 name="Group 83">
              <a:extLst>
                <a:ext uri="{FF2B5EF4-FFF2-40B4-BE49-F238E27FC236}">
                  <a16:creationId xmlns:a16="http://schemas.microsoft.com/office/drawing/2014/main" id="{8D5EB124-724D-4808-A7D2-1F52B15FE714}"/>
                </a:ext>
              </a:extLst>
            </p:cNvPr>
            <p:cNvGrpSpPr/>
            <p:nvPr/>
          </p:nvGrpSpPr>
          <p:grpSpPr>
            <a:xfrm>
              <a:off x="1522978" y="2331256"/>
              <a:ext cx="2882298" cy="881720"/>
              <a:chOff x="1522978" y="2331256"/>
              <a:chExt cx="2882298" cy="881720"/>
            </a:xfrm>
          </p:grpSpPr>
          <p:sp>
            <p:nvSpPr>
              <p:cNvPr id="85" name="Rectangle 84">
                <a:extLst>
                  <a:ext uri="{FF2B5EF4-FFF2-40B4-BE49-F238E27FC236}">
                    <a16:creationId xmlns:a16="http://schemas.microsoft.com/office/drawing/2014/main" id="{88107018-B96A-4D92-A90D-127B3D0FE048}"/>
                  </a:ext>
                </a:extLst>
              </p:cNvPr>
              <p:cNvSpPr/>
              <p:nvPr/>
            </p:nvSpPr>
            <p:spPr>
              <a:xfrm>
                <a:off x="1522978" y="2331256"/>
                <a:ext cx="458780" cy="461665"/>
              </a:xfrm>
              <a:prstGeom prst="rect">
                <a:avLst/>
              </a:prstGeom>
            </p:spPr>
            <p:txBody>
              <a:bodyPr wrap="none">
                <a:spAutoFit/>
              </a:bodyPr>
              <a:lstStyle/>
              <a:p>
                <a:r>
                  <a:rPr lang="en-US" altLang="en-US" sz="2400" dirty="0">
                    <a:solidFill>
                      <a:schemeClr val="bg2"/>
                    </a:solidFill>
                    <a:cs typeface="Times New Roman" panose="02020603050405020304" pitchFamily="18" charset="0"/>
                  </a:rPr>
                  <a:t>M</a:t>
                </a:r>
                <a:endParaRPr lang="en-US" sz="2400" dirty="0">
                  <a:solidFill>
                    <a:schemeClr val="bg2"/>
                  </a:solidFill>
                </a:endParaRPr>
              </a:p>
            </p:txBody>
          </p:sp>
          <p:sp>
            <p:nvSpPr>
              <p:cNvPr id="86" name="Rectangle 85">
                <a:extLst>
                  <a:ext uri="{FF2B5EF4-FFF2-40B4-BE49-F238E27FC236}">
                    <a16:creationId xmlns:a16="http://schemas.microsoft.com/office/drawing/2014/main" id="{7D1045BD-966B-44E1-8B60-D4FDFBB33CBB}"/>
                  </a:ext>
                </a:extLst>
              </p:cNvPr>
              <p:cNvSpPr/>
              <p:nvPr/>
            </p:nvSpPr>
            <p:spPr>
              <a:xfrm>
                <a:off x="3757342" y="2751311"/>
                <a:ext cx="647934" cy="461665"/>
              </a:xfrm>
              <a:prstGeom prst="rect">
                <a:avLst/>
              </a:prstGeom>
            </p:spPr>
            <p:txBody>
              <a:bodyPr wrap="none">
                <a:spAutoFit/>
              </a:bodyPr>
              <a:lstStyle/>
              <a:p>
                <a:pPr algn="l"/>
                <a:r>
                  <a:rPr lang="en-US" altLang="en-US" sz="2400" dirty="0" err="1">
                    <a:solidFill>
                      <a:schemeClr val="bg2"/>
                    </a:solidFill>
                  </a:rPr>
                  <a:t>q</a:t>
                </a:r>
                <a:r>
                  <a:rPr lang="en-US" altLang="en-US" sz="2400" baseline="-25000" dirty="0" err="1">
                    <a:solidFill>
                      <a:schemeClr val="bg2"/>
                    </a:solidFill>
                  </a:rPr>
                  <a:t>halt</a:t>
                </a:r>
                <a:endParaRPr lang="en-US" sz="2400" dirty="0">
                  <a:solidFill>
                    <a:schemeClr val="bg2"/>
                  </a:solidFill>
                </a:endParaRPr>
              </a:p>
            </p:txBody>
          </p:sp>
        </p:grpSp>
      </p:grpSp>
      <p:grpSp>
        <p:nvGrpSpPr>
          <p:cNvPr id="87" name="Group 86">
            <a:extLst>
              <a:ext uri="{FF2B5EF4-FFF2-40B4-BE49-F238E27FC236}">
                <a16:creationId xmlns:a16="http://schemas.microsoft.com/office/drawing/2014/main" id="{032D8804-9931-46D9-AFE4-F73B6898601C}"/>
              </a:ext>
            </a:extLst>
          </p:cNvPr>
          <p:cNvGrpSpPr/>
          <p:nvPr/>
        </p:nvGrpSpPr>
        <p:grpSpPr>
          <a:xfrm>
            <a:off x="4976710" y="2150480"/>
            <a:ext cx="3123682" cy="2107774"/>
            <a:chOff x="1520326" y="2331256"/>
            <a:chExt cx="3123682" cy="2107774"/>
          </a:xfrm>
        </p:grpSpPr>
        <p:pic>
          <p:nvPicPr>
            <p:cNvPr id="88" name="Picture 28" descr="animated-addone">
              <a:extLst>
                <a:ext uri="{FF2B5EF4-FFF2-40B4-BE49-F238E27FC236}">
                  <a16:creationId xmlns:a16="http://schemas.microsoft.com/office/drawing/2014/main" id="{E9D1FD45-35D9-46E2-B573-337F58E1072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62597" y="2384211"/>
              <a:ext cx="3081411" cy="2054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 name="Rectangle 88">
              <a:extLst>
                <a:ext uri="{FF2B5EF4-FFF2-40B4-BE49-F238E27FC236}">
                  <a16:creationId xmlns:a16="http://schemas.microsoft.com/office/drawing/2014/main" id="{18E72A1E-D8FA-462B-BDB3-E5EC5A3E2F16}"/>
                </a:ext>
              </a:extLst>
            </p:cNvPr>
            <p:cNvSpPr/>
            <p:nvPr/>
          </p:nvSpPr>
          <p:spPr>
            <a:xfrm>
              <a:off x="1520326" y="2331256"/>
              <a:ext cx="514885" cy="461665"/>
            </a:xfrm>
            <a:prstGeom prst="rect">
              <a:avLst/>
            </a:prstGeom>
          </p:spPr>
          <p:txBody>
            <a:bodyPr wrap="none">
              <a:spAutoFit/>
            </a:bodyPr>
            <a:lstStyle/>
            <a:p>
              <a:pPr algn="l"/>
              <a:r>
                <a:rPr lang="en-US" altLang="en-US" sz="2400" dirty="0">
                  <a:solidFill>
                    <a:schemeClr val="bg2"/>
                  </a:solidFill>
                  <a:cs typeface="Times New Roman" panose="02020603050405020304" pitchFamily="18" charset="0"/>
                </a:rPr>
                <a:t>M</a:t>
              </a:r>
              <a:r>
                <a:rPr lang="en-US" altLang="en-US" sz="2400" dirty="0">
                  <a:solidFill>
                    <a:schemeClr val="bg2"/>
                  </a:solidFill>
                </a:rPr>
                <a:t>'</a:t>
              </a:r>
              <a:endParaRPr lang="en-US" sz="2400" dirty="0">
                <a:solidFill>
                  <a:schemeClr val="bg2"/>
                </a:solidFill>
              </a:endParaRPr>
            </a:p>
          </p:txBody>
        </p:sp>
      </p:grpSp>
      <p:sp>
        <p:nvSpPr>
          <p:cNvPr id="92" name="Rectangle 91">
            <a:extLst>
              <a:ext uri="{FF2B5EF4-FFF2-40B4-BE49-F238E27FC236}">
                <a16:creationId xmlns:a16="http://schemas.microsoft.com/office/drawing/2014/main" id="{9048B49E-716F-4664-BF72-7279F6843695}"/>
              </a:ext>
            </a:extLst>
          </p:cNvPr>
          <p:cNvSpPr/>
          <p:nvPr/>
        </p:nvSpPr>
        <p:spPr>
          <a:xfrm>
            <a:off x="7213726" y="2570535"/>
            <a:ext cx="498855" cy="461665"/>
          </a:xfrm>
          <a:prstGeom prst="rect">
            <a:avLst/>
          </a:prstGeom>
        </p:spPr>
        <p:txBody>
          <a:bodyPr wrap="none">
            <a:spAutoFit/>
          </a:bodyPr>
          <a:lstStyle/>
          <a:p>
            <a:pPr algn="l"/>
            <a:r>
              <a:rPr lang="en-US" altLang="en-US" sz="2400" dirty="0" err="1">
                <a:solidFill>
                  <a:schemeClr val="bg2"/>
                </a:solidFill>
              </a:rPr>
              <a:t>q</a:t>
            </a:r>
            <a:r>
              <a:rPr lang="en-US" altLang="en-US" sz="2400" baseline="-25000" dirty="0" err="1">
                <a:solidFill>
                  <a:schemeClr val="bg2"/>
                </a:solidFill>
              </a:rPr>
              <a:t>hi</a:t>
            </a:r>
            <a:endParaRPr lang="en-US" sz="2400" dirty="0">
              <a:solidFill>
                <a:schemeClr val="bg2"/>
              </a:solidFill>
            </a:endParaRPr>
          </a:p>
        </p:txBody>
      </p:sp>
      <p:sp>
        <p:nvSpPr>
          <p:cNvPr id="93" name="Text Box 6">
            <a:extLst>
              <a:ext uri="{FF2B5EF4-FFF2-40B4-BE49-F238E27FC236}">
                <a16:creationId xmlns:a16="http://schemas.microsoft.com/office/drawing/2014/main" id="{6DF00C98-C1BA-44A1-9933-94F05276911E}"/>
              </a:ext>
            </a:extLst>
          </p:cNvPr>
          <p:cNvSpPr txBox="1">
            <a:spLocks noChangeArrowheads="1"/>
          </p:cNvSpPr>
          <p:nvPr/>
        </p:nvSpPr>
        <p:spPr bwMode="auto">
          <a:xfrm>
            <a:off x="827583" y="4509120"/>
            <a:ext cx="46640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Build M</a:t>
            </a:r>
            <a:r>
              <a:rPr lang="en-US" altLang="en-US" sz="2400" dirty="0"/>
              <a:t>'</a:t>
            </a:r>
            <a:r>
              <a:rPr lang="en-US" altLang="en-US" sz="2400" dirty="0">
                <a:sym typeface="Symbol" panose="05050102010706020507" pitchFamily="18" charset="2"/>
              </a:rPr>
              <a:t> by</a:t>
            </a:r>
          </a:p>
          <a:p>
            <a:pPr algn="l"/>
            <a:r>
              <a:rPr lang="en-US" altLang="en-US" sz="2400" dirty="0">
                <a:sym typeface="Symbol" panose="05050102010706020507" pitchFamily="18" charset="2"/>
              </a:rPr>
              <a:t>   Giving </a:t>
            </a:r>
            <a:r>
              <a:rPr lang="en-US" altLang="en-US" sz="2400" dirty="0" err="1">
                <a:sym typeface="Symbol" panose="05050102010706020507" pitchFamily="18" charset="2"/>
              </a:rPr>
              <a:t>pheudo</a:t>
            </a:r>
            <a:r>
              <a:rPr lang="en-US" altLang="en-US" sz="2400" dirty="0">
                <a:sym typeface="Symbol" panose="05050102010706020507" pitchFamily="18" charset="2"/>
              </a:rPr>
              <a:t> code for M</a:t>
            </a:r>
            <a:r>
              <a:rPr lang="en-US" altLang="en-US" sz="2400" dirty="0"/>
              <a:t>'</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807857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3">
                                            <p:txEl>
                                              <p:pRg st="1" end="1"/>
                                            </p:txEl>
                                          </p:spTgt>
                                        </p:tgtEl>
                                        <p:attrNameLst>
                                          <p:attrName>style.visibility</p:attrName>
                                        </p:attrNameLst>
                                      </p:cBhvr>
                                      <p:to>
                                        <p:strVal val="visible"/>
                                      </p:to>
                                    </p:set>
                                    <p:anim calcmode="lin" valueType="num">
                                      <p:cBhvr additive="base">
                                        <p:cTn id="7" dur="500" fill="hold"/>
                                        <p:tgtEl>
                                          <p:spTgt spid="9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9"/>
                                        </p:tgtEl>
                                        <p:attrNameLst>
                                          <p:attrName>style.visibility</p:attrName>
                                        </p:attrNameLst>
                                      </p:cBhvr>
                                      <p:to>
                                        <p:strVal val="visible"/>
                                      </p:to>
                                    </p:set>
                                    <p:anim calcmode="lin" valueType="num">
                                      <p:cBhvr additive="base">
                                        <p:cTn id="19" dur="500" fill="hold"/>
                                        <p:tgtEl>
                                          <p:spTgt spid="79"/>
                                        </p:tgtEl>
                                        <p:attrNameLst>
                                          <p:attrName>ppt_x</p:attrName>
                                        </p:attrNameLst>
                                      </p:cBhvr>
                                      <p:tavLst>
                                        <p:tav tm="0">
                                          <p:val>
                                            <p:strVal val="0-#ppt_w/2"/>
                                          </p:val>
                                        </p:tav>
                                        <p:tav tm="100000">
                                          <p:val>
                                            <p:strVal val="#ppt_x"/>
                                          </p:val>
                                        </p:tav>
                                      </p:tavLst>
                                    </p:anim>
                                    <p:anim calcmode="lin" valueType="num">
                                      <p:cBhvr additive="base">
                                        <p:cTn id="20"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4300" y="115888"/>
            <a:ext cx="9861550" cy="7152489"/>
            <a:chOff x="-114300" y="115888"/>
            <a:chExt cx="9861550" cy="7152489"/>
          </a:xfrm>
        </p:grpSpPr>
        <p:sp>
          <p:nvSpPr>
            <p:cNvPr id="69638" name="Text Box 2"/>
            <p:cNvSpPr txBox="1">
              <a:spLocks noChangeArrowheads="1"/>
            </p:cNvSpPr>
            <p:nvPr/>
          </p:nvSpPr>
          <p:spPr bwMode="auto">
            <a:xfrm>
              <a:off x="5935535" y="1641430"/>
              <a:ext cx="549263" cy="583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grpSp>
          <p:nvGrpSpPr>
            <p:cNvPr id="4" name="Group 3"/>
            <p:cNvGrpSpPr/>
            <p:nvPr/>
          </p:nvGrpSpPr>
          <p:grpSpPr>
            <a:xfrm>
              <a:off x="-114300" y="115888"/>
              <a:ext cx="5856164" cy="7076599"/>
              <a:chOff x="-114300" y="115888"/>
              <a:chExt cx="5856164" cy="7076599"/>
            </a:xfrm>
          </p:grpSpPr>
          <p:sp>
            <p:nvSpPr>
              <p:cNvPr id="69639" name="Rectangle 13"/>
              <p:cNvSpPr>
                <a:spLocks noChangeArrowheads="1"/>
              </p:cNvSpPr>
              <p:nvPr/>
            </p:nvSpPr>
            <p:spPr bwMode="auto">
              <a:xfrm>
                <a:off x="-76201" y="905017"/>
                <a:ext cx="4495705" cy="157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dirty="0">
                    <a:solidFill>
                      <a:srgbClr val="FF0000"/>
                    </a:solidFill>
                    <a:cs typeface="Times New Roman" pitchFamily="18" charset="0"/>
                  </a:rPr>
                  <a:t>Yes</a:t>
                </a:r>
                <a:r>
                  <a:rPr lang="en-US" altLang="en-US" sz="2400" dirty="0">
                    <a:cs typeface="Times New Roman" pitchFamily="18" charset="0"/>
                  </a:rPr>
                  <a:t> instance </a:t>
                </a:r>
                <a:br>
                  <a:rPr lang="en-US" altLang="en-US" sz="2400" dirty="0">
                    <a:cs typeface="Times New Roman" pitchFamily="18" charset="0"/>
                  </a:rPr>
                </a:br>
                <a:r>
                  <a:rPr lang="en-US" altLang="en-US" sz="2400" dirty="0">
                    <a:cs typeface="Times New Roman" pitchFamily="18" charset="0"/>
                  </a:rPr>
                  <a:t>    </a:t>
                </a:r>
                <a:r>
                  <a:rPr lang="en-US" altLang="en-US" sz="2400" dirty="0">
                    <a:cs typeface="Times New Roman" pitchFamily="18" charset="0"/>
                    <a:sym typeface="Wingdings" pitchFamily="2" charset="2"/>
                  </a:rPr>
                  <a:t> </a:t>
                </a:r>
                <a:r>
                  <a:rPr lang="en-US" altLang="en-US" sz="2400" dirty="0">
                    <a:cs typeface="Times New Roman" pitchFamily="18" charset="0"/>
                  </a:rPr>
                  <a:t>Halt and answer “yes”</a:t>
                </a:r>
              </a:p>
              <a:p>
                <a:pPr algn="l">
                  <a:buFont typeface="Arial" pitchFamily="34" charset="0"/>
                  <a:buChar char="•"/>
                </a:pPr>
                <a:r>
                  <a:rPr lang="en-US" altLang="en-US" sz="2400" i="1" dirty="0">
                    <a:solidFill>
                      <a:srgbClr val="FF0000"/>
                    </a:solidFill>
                    <a:cs typeface="Times New Roman" pitchFamily="18" charset="0"/>
                  </a:rPr>
                  <a:t>No</a:t>
                </a:r>
                <a:r>
                  <a:rPr lang="en-US" altLang="en-US" sz="2400" dirty="0">
                    <a:cs typeface="Times New Roman" pitchFamily="18" charset="0"/>
                  </a:rPr>
                  <a:t> instance </a:t>
                </a:r>
                <a:br>
                  <a:rPr lang="en-US" altLang="en-US" sz="2400" dirty="0">
                    <a:cs typeface="Times New Roman" pitchFamily="18" charset="0"/>
                  </a:rPr>
                </a:br>
                <a:r>
                  <a:rPr lang="en-US" altLang="en-US" sz="2400" dirty="0">
                    <a:cs typeface="Times New Roman" pitchFamily="18" charset="0"/>
                  </a:rPr>
                  <a:t>    </a:t>
                </a:r>
                <a:r>
                  <a:rPr lang="en-US" altLang="en-US" sz="2400" dirty="0">
                    <a:cs typeface="Times New Roman" pitchFamily="18" charset="0"/>
                    <a:sym typeface="Wingdings" pitchFamily="2" charset="2"/>
                  </a:rPr>
                  <a:t> </a:t>
                </a:r>
                <a:r>
                  <a:rPr lang="en-US" altLang="en-US" sz="2400" dirty="0">
                    <a:cs typeface="Times New Roman" pitchFamily="18" charset="0"/>
                  </a:rPr>
                  <a:t>Run forever or answer “no” </a:t>
                </a:r>
              </a:p>
            </p:txBody>
          </p:sp>
          <p:sp>
            <p:nvSpPr>
              <p:cNvPr id="69641" name="Oval 48"/>
              <p:cNvSpPr>
                <a:spLocks noChangeArrowheads="1"/>
              </p:cNvSpPr>
              <p:nvPr/>
            </p:nvSpPr>
            <p:spPr bwMode="auto">
              <a:xfrm rot="19311688" flipH="1">
                <a:off x="1062013" y="115888"/>
                <a:ext cx="4679851" cy="7076599"/>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69642" name="Rectangle 49"/>
              <p:cNvSpPr>
                <a:spLocks noChangeArrowheads="1"/>
              </p:cNvSpPr>
              <p:nvPr/>
            </p:nvSpPr>
            <p:spPr bwMode="auto">
              <a:xfrm>
                <a:off x="-114300" y="491612"/>
                <a:ext cx="2503196" cy="526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Recognizable</a:t>
                </a:r>
                <a:endParaRPr lang="en-US" altLang="en-US" sz="2400" dirty="0">
                  <a:solidFill>
                    <a:srgbClr val="FF00FF"/>
                  </a:solidFill>
                </a:endParaRPr>
              </a:p>
            </p:txBody>
          </p:sp>
        </p:grpSp>
        <p:grpSp>
          <p:nvGrpSpPr>
            <p:cNvPr id="3" name="Group 2"/>
            <p:cNvGrpSpPr/>
            <p:nvPr/>
          </p:nvGrpSpPr>
          <p:grpSpPr>
            <a:xfrm>
              <a:off x="2246929" y="2749647"/>
              <a:ext cx="4991916" cy="3991721"/>
              <a:chOff x="2252613" y="2791577"/>
              <a:chExt cx="4986232" cy="3987176"/>
            </a:xfrm>
          </p:grpSpPr>
          <p:sp>
            <p:nvSpPr>
              <p:cNvPr id="69640" name="Oval 3"/>
              <p:cNvSpPr>
                <a:spLocks noChangeArrowheads="1"/>
              </p:cNvSpPr>
              <p:nvPr/>
            </p:nvSpPr>
            <p:spPr bwMode="auto">
              <a:xfrm>
                <a:off x="2252613" y="2791577"/>
                <a:ext cx="3995653" cy="3987176"/>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grpSp>
            <p:nvGrpSpPr>
              <p:cNvPr id="69644" name="Group 26"/>
              <p:cNvGrpSpPr>
                <a:grpSpLocks/>
              </p:cNvGrpSpPr>
              <p:nvPr/>
            </p:nvGrpSpPr>
            <p:grpSpPr bwMode="auto">
              <a:xfrm>
                <a:off x="2339700" y="3266013"/>
                <a:ext cx="4899145" cy="2055887"/>
                <a:chOff x="2339752" y="3290887"/>
                <a:chExt cx="4899248" cy="2043113"/>
              </a:xfrm>
            </p:grpSpPr>
            <p:sp>
              <p:nvSpPr>
                <p:cNvPr id="69647" name="Text Box 4"/>
                <p:cNvSpPr txBox="1">
                  <a:spLocks noChangeArrowheads="1"/>
                </p:cNvSpPr>
                <p:nvPr/>
              </p:nvSpPr>
              <p:spPr bwMode="auto">
                <a:xfrm>
                  <a:off x="2339752" y="3290887"/>
                  <a:ext cx="3857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5050"/>
                      </a:solidFill>
                    </a:rPr>
                    <a:t>Computable/Decidable</a:t>
                  </a:r>
                </a:p>
              </p:txBody>
            </p:sp>
            <p:sp>
              <p:nvSpPr>
                <p:cNvPr id="69648" name="Rectangle 19"/>
                <p:cNvSpPr>
                  <a:spLocks noChangeArrowheads="1"/>
                </p:cNvSpPr>
                <p:nvPr/>
              </p:nvSpPr>
              <p:spPr bwMode="auto">
                <a:xfrm>
                  <a:off x="2743200" y="3764340"/>
                  <a:ext cx="449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grpSp>
        </p:grpSp>
        <p:grpSp>
          <p:nvGrpSpPr>
            <p:cNvPr id="5" name="Group 4"/>
            <p:cNvGrpSpPr/>
            <p:nvPr/>
          </p:nvGrpSpPr>
          <p:grpSpPr>
            <a:xfrm>
              <a:off x="2736104" y="183712"/>
              <a:ext cx="7011146" cy="7084665"/>
              <a:chOff x="2736104" y="183712"/>
              <a:chExt cx="7011146" cy="7084665"/>
            </a:xfrm>
          </p:grpSpPr>
          <p:sp>
            <p:nvSpPr>
              <p:cNvPr id="69643" name="Rectangle 18"/>
              <p:cNvSpPr>
                <a:spLocks noChangeArrowheads="1"/>
              </p:cNvSpPr>
              <p:nvPr/>
            </p:nvSpPr>
            <p:spPr bwMode="auto">
              <a:xfrm>
                <a:off x="5029092" y="797989"/>
                <a:ext cx="4495705" cy="157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i="1">
                    <a:solidFill>
                      <a:srgbClr val="FF0000"/>
                    </a:solidFill>
                    <a:cs typeface="Times New Roman" pitchFamily="18" charset="0"/>
                  </a:rPr>
                  <a:t>Yes</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Run forever or answer “yes”</a:t>
                </a:r>
              </a:p>
              <a:p>
                <a:pPr algn="l">
                  <a:buFont typeface="Arial" pitchFamily="34" charset="0"/>
                  <a:buChar char="•"/>
                </a:pPr>
                <a:r>
                  <a:rPr lang="en-US" altLang="en-US" sz="2400" i="1">
                    <a:solidFill>
                      <a:srgbClr val="FF0000"/>
                    </a:solidFill>
                    <a:cs typeface="Times New Roman" pitchFamily="18" charset="0"/>
                  </a:rPr>
                  <a:t>No</a:t>
                </a:r>
                <a:r>
                  <a:rPr lang="en-US" altLang="en-US" sz="2400">
                    <a:cs typeface="Times New Roman" pitchFamily="18" charset="0"/>
                  </a:rPr>
                  <a:t> instance </a:t>
                </a:r>
                <a:br>
                  <a:rPr lang="en-US" altLang="en-US" sz="2400">
                    <a:cs typeface="Times New Roman" pitchFamily="18" charset="0"/>
                  </a:rPr>
                </a:br>
                <a:r>
                  <a:rPr lang="en-US" altLang="en-US" sz="2400">
                    <a:cs typeface="Times New Roman" pitchFamily="18" charset="0"/>
                  </a:rPr>
                  <a:t>    </a:t>
                </a:r>
                <a:r>
                  <a:rPr lang="en-US" altLang="en-US" sz="2400">
                    <a:cs typeface="Times New Roman" pitchFamily="18" charset="0"/>
                    <a:sym typeface="Wingdings" pitchFamily="2" charset="2"/>
                  </a:rPr>
                  <a:t> </a:t>
                </a:r>
                <a:r>
                  <a:rPr lang="en-US" altLang="en-US" sz="2400">
                    <a:cs typeface="Times New Roman" pitchFamily="18" charset="0"/>
                  </a:rPr>
                  <a:t>Halt and answer “no” </a:t>
                </a:r>
              </a:p>
            </p:txBody>
          </p:sp>
          <p:sp>
            <p:nvSpPr>
              <p:cNvPr id="69645" name="Oval 48"/>
              <p:cNvSpPr>
                <a:spLocks noChangeArrowheads="1"/>
              </p:cNvSpPr>
              <p:nvPr/>
            </p:nvSpPr>
            <p:spPr bwMode="auto">
              <a:xfrm rot="2288312">
                <a:off x="2736104" y="183712"/>
                <a:ext cx="4685185" cy="708466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69646" name="Rectangle 49"/>
              <p:cNvSpPr>
                <a:spLocks noChangeArrowheads="1"/>
              </p:cNvSpPr>
              <p:nvPr/>
            </p:nvSpPr>
            <p:spPr bwMode="auto">
              <a:xfrm>
                <a:off x="6705456" y="501196"/>
                <a:ext cx="3041794" cy="526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rgbClr val="FF00FF"/>
                    </a:solidFill>
                  </a:rPr>
                  <a:t>Co-Recognizable</a:t>
                </a:r>
                <a:endParaRPr lang="en-US" altLang="en-US" sz="2400" dirty="0">
                  <a:solidFill>
                    <a:srgbClr val="FF00FF"/>
                  </a:solidFill>
                </a:endParaRPr>
              </a:p>
            </p:txBody>
          </p:sp>
        </p:grpSp>
        <p:sp>
          <p:nvSpPr>
            <p:cNvPr id="17" name="Text Box 16"/>
            <p:cNvSpPr txBox="1">
              <a:spLocks noChangeArrowheads="1"/>
            </p:cNvSpPr>
            <p:nvPr/>
          </p:nvSpPr>
          <p:spPr bwMode="auto">
            <a:xfrm>
              <a:off x="1084026" y="2625343"/>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rPr>
                <a:t>Halting</a:t>
              </a:r>
              <a:endParaRPr lang="en-US" altLang="en-US" sz="2400" i="1" baseline="-25000" dirty="0">
                <a:solidFill>
                  <a:schemeClr val="accent2"/>
                </a:solidFill>
              </a:endParaRPr>
            </a:p>
          </p:txBody>
        </p:sp>
        <p:sp>
          <p:nvSpPr>
            <p:cNvPr id="26" name="Text Box 16"/>
            <p:cNvSpPr txBox="1">
              <a:spLocks noChangeArrowheads="1"/>
            </p:cNvSpPr>
            <p:nvPr/>
          </p:nvSpPr>
          <p:spPr bwMode="auto">
            <a:xfrm>
              <a:off x="6027439" y="2708920"/>
              <a:ext cx="1712913" cy="460375"/>
            </a:xfrm>
            <a:prstGeom prst="rect">
              <a:avLst/>
            </a:prstGeom>
            <a:noFill/>
            <a:ln w="38100" cap="sq">
              <a:noFill/>
              <a:miter lim="800000"/>
              <a:headEnd/>
              <a:tailEnd/>
            </a:ln>
          </p:spPr>
          <p:txBody>
            <a:bodyPr wrap="none" lIns="274320" rIns="274320">
              <a:spAutoFit/>
            </a:bodyPr>
            <a:lstStyle/>
            <a:p>
              <a:pPr algn="l">
                <a:defRPr/>
              </a:pPr>
              <a:r>
                <a:rPr lang="en-US" sz="2400" i="1" dirty="0">
                  <a:solidFill>
                    <a:schemeClr val="accent2"/>
                  </a:solidFill>
                  <a:effectLst>
                    <a:outerShdw blurRad="38100" dist="38100" dir="2700000" algn="tl">
                      <a:srgbClr val="000000"/>
                    </a:outerShdw>
                  </a:effectLst>
                  <a:sym typeface="Symbol"/>
                </a:rPr>
                <a:t></a:t>
              </a:r>
              <a:r>
                <a:rPr lang="en-US" sz="2400" i="1" dirty="0">
                  <a:solidFill>
                    <a:schemeClr val="accent2"/>
                  </a:solidFill>
                </a:rPr>
                <a:t>Halting</a:t>
              </a:r>
              <a:endParaRPr lang="en-US" sz="2400" i="1" baseline="-25000" dirty="0">
                <a:solidFill>
                  <a:schemeClr val="accent2"/>
                </a:solidFill>
              </a:endParaRPr>
            </a:p>
          </p:txBody>
        </p:sp>
        <p:sp>
          <p:nvSpPr>
            <p:cNvPr id="21" name="Text Box 6"/>
            <p:cNvSpPr txBox="1">
              <a:spLocks noChangeArrowheads="1"/>
            </p:cNvSpPr>
            <p:nvPr/>
          </p:nvSpPr>
          <p:spPr bwMode="auto">
            <a:xfrm>
              <a:off x="251520" y="3501008"/>
              <a:ext cx="19920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Run </a:t>
              </a:r>
              <a:r>
                <a:rPr lang="en-US" altLang="en-US" sz="2400" dirty="0">
                  <a:solidFill>
                    <a:schemeClr val="accent2"/>
                  </a:solidFill>
                </a:rPr>
                <a:t>M</a:t>
              </a:r>
              <a:r>
                <a:rPr lang="en-US" altLang="en-US" sz="2400" dirty="0"/>
                <a:t> on </a:t>
              </a:r>
              <a:r>
                <a:rPr lang="en-US" altLang="en-US" sz="2400" dirty="0">
                  <a:solidFill>
                    <a:schemeClr val="accent2"/>
                  </a:solidFill>
                </a:rPr>
                <a:t>I</a:t>
              </a:r>
              <a:r>
                <a:rPr lang="en-US" altLang="en-US" sz="2400" dirty="0"/>
                <a:t> </a:t>
              </a:r>
              <a:br>
                <a:rPr lang="en-US" altLang="en-US" sz="2400" dirty="0"/>
              </a:br>
              <a:r>
                <a:rPr lang="en-US" altLang="en-US" sz="2400" dirty="0"/>
                <a:t>and say </a:t>
              </a:r>
              <a:r>
                <a:rPr lang="en-US" altLang="en-US" sz="2400" dirty="0">
                  <a:solidFill>
                    <a:srgbClr val="FF0000"/>
                  </a:solidFill>
                </a:rPr>
                <a:t>yes </a:t>
              </a:r>
            </a:p>
            <a:p>
              <a:r>
                <a:rPr lang="en-US" altLang="en-US" sz="2400" dirty="0"/>
                <a:t>if it halts</a:t>
              </a:r>
            </a:p>
            <a:p>
              <a:r>
                <a:rPr lang="en-US" altLang="en-US" sz="2400" dirty="0"/>
                <a:t>run forever if </a:t>
              </a:r>
              <a:r>
                <a:rPr lang="en-US" altLang="en-US" sz="2400" dirty="0">
                  <a:solidFill>
                    <a:srgbClr val="FF0000"/>
                  </a:solidFill>
                </a:rPr>
                <a:t>no</a:t>
              </a:r>
              <a:r>
                <a:rPr lang="en-US" altLang="en-US" sz="2400" dirty="0"/>
                <a:t>.</a:t>
              </a:r>
            </a:p>
          </p:txBody>
        </p:sp>
      </p:grpSp>
      <p:sp>
        <p:nvSpPr>
          <p:cNvPr id="23" name="Text Box 3"/>
          <p:cNvSpPr txBox="1">
            <a:spLocks noChangeArrowheads="1"/>
          </p:cNvSpPr>
          <p:nvPr/>
        </p:nvSpPr>
        <p:spPr bwMode="auto">
          <a:xfrm>
            <a:off x="2114550" y="115888"/>
            <a:ext cx="493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Reductions for </a:t>
            </a:r>
            <a:r>
              <a:rPr lang="en-US" altLang="en-US" dirty="0" err="1">
                <a:solidFill>
                  <a:schemeClr val="tx2"/>
                </a:solidFill>
              </a:rPr>
              <a:t>Recognizablity</a:t>
            </a:r>
            <a:endParaRPr lang="en-US" altLang="en-US" dirty="0">
              <a:solidFill>
                <a:schemeClr val="tx2"/>
              </a:solidFill>
            </a:endParaRPr>
          </a:p>
        </p:txBody>
      </p:sp>
      <p:grpSp>
        <p:nvGrpSpPr>
          <p:cNvPr id="22" name="Group 42"/>
          <p:cNvGrpSpPr>
            <a:grpSpLocks/>
          </p:cNvGrpSpPr>
          <p:nvPr/>
        </p:nvGrpSpPr>
        <p:grpSpPr bwMode="auto">
          <a:xfrm>
            <a:off x="1475656" y="5589240"/>
            <a:ext cx="7272337" cy="1244167"/>
            <a:chOff x="1872250" y="5722219"/>
            <a:chExt cx="7270939" cy="1244167"/>
          </a:xfrm>
        </p:grpSpPr>
        <p:sp>
          <p:nvSpPr>
            <p:cNvPr id="24" name="Text Box 6"/>
            <p:cNvSpPr txBox="1">
              <a:spLocks noChangeArrowheads="1"/>
            </p:cNvSpPr>
            <p:nvPr/>
          </p:nvSpPr>
          <p:spPr bwMode="auto">
            <a:xfrm>
              <a:off x="2555528" y="6135389"/>
              <a:ext cx="658766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If we care about </a:t>
              </a:r>
              <a:r>
                <a:rPr lang="en-US" altLang="en-US" sz="2400" dirty="0">
                  <a:solidFill>
                    <a:srgbClr val="FF00FF"/>
                  </a:solidFill>
                </a:rPr>
                <a:t>Recognizable</a:t>
              </a:r>
            </a:p>
            <a:p>
              <a:pPr algn="l"/>
              <a:r>
                <a:rPr lang="en-US" altLang="en-US" sz="2400" dirty="0">
                  <a:solidFill>
                    <a:srgbClr val="FF00FF"/>
                  </a:solidFill>
                </a:rPr>
                <a:t>            </a:t>
              </a:r>
              <a:r>
                <a:rPr lang="en-US" altLang="en-US" sz="2400" dirty="0"/>
                <a:t>switching yes and no is not allowed.</a:t>
              </a:r>
            </a:p>
          </p:txBody>
        </p:sp>
        <p:grpSp>
          <p:nvGrpSpPr>
            <p:cNvPr id="25" name="Group 9"/>
            <p:cNvGrpSpPr>
              <a:grpSpLocks/>
            </p:cNvGrpSpPr>
            <p:nvPr/>
          </p:nvGrpSpPr>
          <p:grpSpPr bwMode="auto">
            <a:xfrm>
              <a:off x="1872250" y="5722219"/>
              <a:ext cx="833264" cy="1098550"/>
              <a:chOff x="2065" y="1551"/>
              <a:chExt cx="1628" cy="1988"/>
            </a:xfrm>
          </p:grpSpPr>
          <p:sp>
            <p:nvSpPr>
              <p:cNvPr id="27" name="Freeform 10"/>
              <p:cNvSpPr>
                <a:spLocks/>
              </p:cNvSpPr>
              <p:nvPr/>
            </p:nvSpPr>
            <p:spPr bwMode="auto">
              <a:xfrm>
                <a:off x="2778" y="1976"/>
                <a:ext cx="329"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8" name="Freeform 11"/>
              <p:cNvSpPr>
                <a:spLocks/>
              </p:cNvSpPr>
              <p:nvPr/>
            </p:nvSpPr>
            <p:spPr bwMode="auto">
              <a:xfrm>
                <a:off x="2812" y="1930"/>
                <a:ext cx="301"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29" name="Freeform 12"/>
              <p:cNvSpPr>
                <a:spLocks/>
              </p:cNvSpPr>
              <p:nvPr/>
            </p:nvSpPr>
            <p:spPr bwMode="auto">
              <a:xfrm>
                <a:off x="2893" y="1838"/>
                <a:ext cx="512"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0" name="Freeform 13"/>
              <p:cNvSpPr>
                <a:spLocks/>
              </p:cNvSpPr>
              <p:nvPr/>
            </p:nvSpPr>
            <p:spPr bwMode="auto">
              <a:xfrm>
                <a:off x="3188" y="2045"/>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1" name="Freeform 14"/>
              <p:cNvSpPr>
                <a:spLocks/>
              </p:cNvSpPr>
              <p:nvPr/>
            </p:nvSpPr>
            <p:spPr bwMode="auto">
              <a:xfrm>
                <a:off x="3141" y="1562"/>
                <a:ext cx="552" cy="451"/>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2" name="Freeform 15"/>
              <p:cNvSpPr>
                <a:spLocks/>
              </p:cNvSpPr>
              <p:nvPr/>
            </p:nvSpPr>
            <p:spPr bwMode="auto">
              <a:xfrm>
                <a:off x="3132" y="2057"/>
                <a:ext cx="37" cy="95"/>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3" name="Freeform 16"/>
              <p:cNvSpPr>
                <a:spLocks/>
              </p:cNvSpPr>
              <p:nvPr/>
            </p:nvSpPr>
            <p:spPr bwMode="auto">
              <a:xfrm>
                <a:off x="3098" y="1812"/>
                <a:ext cx="28"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4" name="Freeform 17"/>
              <p:cNvSpPr>
                <a:spLocks/>
              </p:cNvSpPr>
              <p:nvPr/>
            </p:nvSpPr>
            <p:spPr bwMode="auto">
              <a:xfrm>
                <a:off x="3036" y="1830"/>
                <a:ext cx="68"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5" name="Freeform 18"/>
              <p:cNvSpPr>
                <a:spLocks/>
              </p:cNvSpPr>
              <p:nvPr/>
            </p:nvSpPr>
            <p:spPr bwMode="auto">
              <a:xfrm>
                <a:off x="2437" y="1818"/>
                <a:ext cx="425"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6" name="Freeform 19"/>
              <p:cNvSpPr>
                <a:spLocks/>
              </p:cNvSpPr>
              <p:nvPr/>
            </p:nvSpPr>
            <p:spPr bwMode="auto">
              <a:xfrm>
                <a:off x="2502" y="1551"/>
                <a:ext cx="344" cy="394"/>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7" name="Freeform 20"/>
              <p:cNvSpPr>
                <a:spLocks/>
              </p:cNvSpPr>
              <p:nvPr/>
            </p:nvSpPr>
            <p:spPr bwMode="auto">
              <a:xfrm>
                <a:off x="2881" y="1821"/>
                <a:ext cx="6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8" name="Freeform 21"/>
              <p:cNvSpPr>
                <a:spLocks/>
              </p:cNvSpPr>
              <p:nvPr/>
            </p:nvSpPr>
            <p:spPr bwMode="auto">
              <a:xfrm>
                <a:off x="2859" y="1781"/>
                <a:ext cx="37"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9" name="Freeform 22"/>
              <p:cNvSpPr>
                <a:spLocks/>
              </p:cNvSpPr>
              <p:nvPr/>
            </p:nvSpPr>
            <p:spPr bwMode="auto">
              <a:xfrm>
                <a:off x="2667" y="1962"/>
                <a:ext cx="81"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0" name="Freeform 23"/>
              <p:cNvSpPr>
                <a:spLocks/>
              </p:cNvSpPr>
              <p:nvPr/>
            </p:nvSpPr>
            <p:spPr bwMode="auto">
              <a:xfrm>
                <a:off x="2688" y="1988"/>
                <a:ext cx="84"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1" name="Freeform 24"/>
              <p:cNvSpPr>
                <a:spLocks/>
              </p:cNvSpPr>
              <p:nvPr/>
            </p:nvSpPr>
            <p:spPr bwMode="auto">
              <a:xfrm>
                <a:off x="2629" y="2364"/>
                <a:ext cx="323" cy="575"/>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2"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43" name="Freeform 26"/>
              <p:cNvSpPr>
                <a:spLocks/>
              </p:cNvSpPr>
              <p:nvPr/>
            </p:nvSpPr>
            <p:spPr bwMode="auto">
              <a:xfrm>
                <a:off x="2065" y="2760"/>
                <a:ext cx="695" cy="359"/>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grpSp>
      </p:grpSp>
      <p:cxnSp>
        <p:nvCxnSpPr>
          <p:cNvPr id="7" name="Straight Connector 6"/>
          <p:cNvCxnSpPr/>
          <p:nvPr/>
        </p:nvCxnSpPr>
        <p:spPr bwMode="auto">
          <a:xfrm flipV="1">
            <a:off x="971600" y="639763"/>
            <a:ext cx="7704856" cy="5860699"/>
          </a:xfrm>
          <a:prstGeom prst="line">
            <a:avLst/>
          </a:prstGeom>
          <a:solidFill>
            <a:schemeClr val="accent1"/>
          </a:solidFill>
          <a:ln w="63500" cap="sq" cmpd="sng" algn="ctr">
            <a:solidFill>
              <a:srgbClr val="FF0000"/>
            </a:solidFill>
            <a:prstDash val="solid"/>
            <a:round/>
            <a:headEnd type="none" w="sm" len="sm"/>
            <a:tailEnd type="none" w="sm" len="sm"/>
          </a:ln>
          <a:effectLst/>
        </p:spPr>
      </p:cxnSp>
    </p:spTree>
    <p:extLst>
      <p:ext uri="{BB962C8B-B14F-4D97-AF65-F5344CB8AC3E}">
        <p14:creationId xmlns:p14="http://schemas.microsoft.com/office/powerpoint/2010/main" val="1741394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7"/>
          <p:cNvSpPr>
            <a:spLocks noChangeArrowheads="1"/>
          </p:cNvSpPr>
          <p:nvPr/>
        </p:nvSpPr>
        <p:spPr bwMode="auto">
          <a:xfrm>
            <a:off x="2895600" y="500063"/>
            <a:ext cx="30019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200">
                <a:solidFill>
                  <a:schemeClr val="tx2"/>
                </a:solidFill>
              </a:rPr>
              <a:t>P</a:t>
            </a:r>
            <a:r>
              <a:rPr lang="en-US" altLang="en-US" sz="3200" baseline="-25000">
                <a:solidFill>
                  <a:schemeClr val="tx2"/>
                </a:solidFill>
              </a:rPr>
              <a:t>alg</a:t>
            </a:r>
            <a:r>
              <a:rPr lang="en-US" altLang="en-US" sz="3200">
                <a:solidFill>
                  <a:srgbClr val="00FFCC"/>
                </a:solidFill>
              </a:rPr>
              <a:t> ≤</a:t>
            </a:r>
            <a:r>
              <a:rPr lang="en-CA" altLang="en-US" sz="3200" baseline="-25000">
                <a:solidFill>
                  <a:srgbClr val="00FFCC"/>
                </a:solidFill>
              </a:rPr>
              <a:t>comp</a:t>
            </a:r>
            <a:r>
              <a:rPr lang="en-CA" altLang="en-US" sz="3200">
                <a:solidFill>
                  <a:srgbClr val="00FFCC"/>
                </a:solidFill>
              </a:rPr>
              <a:t> </a:t>
            </a:r>
            <a:r>
              <a:rPr lang="en-US" altLang="en-US" sz="3200">
                <a:solidFill>
                  <a:schemeClr val="tx2"/>
                </a:solidFill>
              </a:rPr>
              <a:t>P</a:t>
            </a:r>
            <a:r>
              <a:rPr lang="en-US" altLang="en-US" sz="3200" baseline="-25000">
                <a:solidFill>
                  <a:schemeClr val="tx2"/>
                </a:solidFill>
              </a:rPr>
              <a:t>oracle</a:t>
            </a:r>
            <a:endParaRPr lang="en-US" altLang="en-US" sz="3200">
              <a:solidFill>
                <a:srgbClr val="00FFCC"/>
              </a:solidFill>
            </a:endParaRPr>
          </a:p>
        </p:txBody>
      </p:sp>
      <p:sp>
        <p:nvSpPr>
          <p:cNvPr id="46085" name="Text Box 5"/>
          <p:cNvSpPr txBox="1">
            <a:spLocks noChangeArrowheads="1"/>
          </p:cNvSpPr>
          <p:nvPr/>
        </p:nvSpPr>
        <p:spPr bwMode="auto">
          <a:xfrm>
            <a:off x="73025" y="1468438"/>
            <a:ext cx="302418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tx2"/>
                </a:solidFill>
              </a:rPr>
              <a:t>Karp Reduction:</a:t>
            </a:r>
            <a:r>
              <a:rPr lang="en-US" altLang="en-US"/>
              <a:t> </a:t>
            </a:r>
          </a:p>
          <a:p>
            <a:pPr lvl="1" algn="l"/>
            <a:r>
              <a:rPr lang="en-US" altLang="en-US">
                <a:solidFill>
                  <a:srgbClr val="00FFCC"/>
                </a:solidFill>
              </a:rPr>
              <a:t>Yes </a:t>
            </a:r>
            <a:r>
              <a:rPr lang="en-US" altLang="en-US">
                <a:solidFill>
                  <a:srgbClr val="00FFCC"/>
                </a:solidFill>
                <a:latin typeface="Symbol" pitchFamily="18" charset="2"/>
                <a:sym typeface="Symbol" pitchFamily="18" charset="2"/>
              </a:rPr>
              <a:t></a:t>
            </a:r>
            <a:r>
              <a:rPr lang="en-US" altLang="en-US">
                <a:solidFill>
                  <a:srgbClr val="00FFCC"/>
                </a:solidFill>
              </a:rPr>
              <a:t> Yes  </a:t>
            </a:r>
            <a:br>
              <a:rPr lang="en-US" altLang="en-US">
                <a:solidFill>
                  <a:srgbClr val="00FFCC"/>
                </a:solidFill>
              </a:rPr>
            </a:br>
            <a:r>
              <a:rPr lang="en-US" altLang="en-US">
                <a:solidFill>
                  <a:srgbClr val="00FFCC"/>
                </a:solidFill>
              </a:rPr>
              <a:t>&amp; No </a:t>
            </a:r>
            <a:r>
              <a:rPr lang="en-US" altLang="en-US">
                <a:solidFill>
                  <a:srgbClr val="00FFCC"/>
                </a:solidFill>
                <a:latin typeface="Symbol" pitchFamily="18" charset="2"/>
                <a:sym typeface="Symbol" pitchFamily="18" charset="2"/>
              </a:rPr>
              <a:t></a:t>
            </a:r>
            <a:r>
              <a:rPr lang="en-US" altLang="en-US">
                <a:solidFill>
                  <a:srgbClr val="00FFCC"/>
                </a:solidFill>
              </a:rPr>
              <a:t> No</a:t>
            </a:r>
            <a:endParaRPr lang="en-US" altLang="en-US">
              <a:solidFill>
                <a:srgbClr val="00FFCC"/>
              </a:solidFill>
              <a:latin typeface="Arial" pitchFamily="34" charset="0"/>
            </a:endParaRPr>
          </a:p>
        </p:txBody>
      </p:sp>
      <p:sp>
        <p:nvSpPr>
          <p:cNvPr id="9" name="Text Box 4"/>
          <p:cNvSpPr txBox="1">
            <a:spLocks noChangeArrowheads="1"/>
          </p:cNvSpPr>
          <p:nvPr/>
        </p:nvSpPr>
        <p:spPr bwMode="auto">
          <a:xfrm>
            <a:off x="-152400" y="3052763"/>
            <a:ext cx="46482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chemeClr val="tx2"/>
                </a:solidFill>
              </a:rPr>
              <a:t>Cook Reduction:</a:t>
            </a:r>
            <a:r>
              <a:rPr lang="en-US" altLang="en-US"/>
              <a:t> </a:t>
            </a:r>
          </a:p>
          <a:p>
            <a:pPr lvl="1" algn="l"/>
            <a:r>
              <a:rPr lang="en-US" altLang="en-US"/>
              <a:t>Design any algorithm </a:t>
            </a:r>
          </a:p>
          <a:p>
            <a:pPr lvl="1" algn="l"/>
            <a:r>
              <a:rPr lang="en-US" altLang="en-US"/>
              <a:t>for </a:t>
            </a:r>
            <a:r>
              <a:rPr lang="en-US" altLang="en-US">
                <a:solidFill>
                  <a:schemeClr val="tx2"/>
                </a:solidFill>
              </a:rPr>
              <a:t>P</a:t>
            </a:r>
            <a:r>
              <a:rPr lang="en-US" altLang="en-US" baseline="-25000">
                <a:solidFill>
                  <a:schemeClr val="tx2"/>
                </a:solidFill>
              </a:rPr>
              <a:t>alg</a:t>
            </a:r>
            <a:r>
              <a:rPr lang="en-US" altLang="en-US"/>
              <a:t> using a supposed </a:t>
            </a:r>
            <a:br>
              <a:rPr lang="en-US" altLang="en-US"/>
            </a:br>
            <a:r>
              <a:rPr lang="en-US" altLang="en-US"/>
              <a:t>algorithm for </a:t>
            </a:r>
            <a:r>
              <a:rPr lang="en-US" altLang="en-US">
                <a:solidFill>
                  <a:schemeClr val="tx2"/>
                </a:solidFill>
              </a:rPr>
              <a:t>P</a:t>
            </a:r>
            <a:r>
              <a:rPr lang="en-US" altLang="en-US" baseline="-25000">
                <a:solidFill>
                  <a:schemeClr val="tx2"/>
                </a:solidFill>
              </a:rPr>
              <a:t>oracle</a:t>
            </a:r>
            <a:r>
              <a:rPr lang="en-US" altLang="en-US"/>
              <a:t> </a:t>
            </a:r>
            <a:br>
              <a:rPr lang="en-US" altLang="en-US"/>
            </a:br>
            <a:r>
              <a:rPr lang="en-US" altLang="en-US"/>
              <a:t>as a subroutine.</a:t>
            </a:r>
          </a:p>
        </p:txBody>
      </p:sp>
      <p:sp>
        <p:nvSpPr>
          <p:cNvPr id="27" name="Rectangle 3"/>
          <p:cNvSpPr>
            <a:spLocks noChangeArrowheads="1"/>
          </p:cNvSpPr>
          <p:nvPr/>
        </p:nvSpPr>
        <p:spPr bwMode="auto">
          <a:xfrm>
            <a:off x="4355976" y="1700808"/>
            <a:ext cx="4608512" cy="2862322"/>
          </a:xfrm>
          <a:prstGeom prst="rect">
            <a:avLst/>
          </a:prstGeom>
          <a:solidFill>
            <a:schemeClr val="tx1"/>
          </a:solidFill>
          <a:ln>
            <a:noFill/>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000" dirty="0">
                <a:solidFill>
                  <a:schemeClr val="bg2"/>
                </a:solidFill>
              </a:rPr>
              <a:t>Algorithm </a:t>
            </a:r>
            <a:r>
              <a:rPr lang="en-US" altLang="en-US" sz="2000" dirty="0" err="1">
                <a:solidFill>
                  <a:schemeClr val="bg2"/>
                </a:solidFill>
              </a:rPr>
              <a:t>Alg</a:t>
            </a:r>
            <a:r>
              <a:rPr lang="en-US" altLang="en-US" sz="2000" baseline="-25000" dirty="0" err="1">
                <a:solidFill>
                  <a:schemeClr val="bg2"/>
                </a:solidFill>
              </a:rPr>
              <a:t>alg</a:t>
            </a:r>
            <a:r>
              <a:rPr lang="en-US" altLang="en-US" sz="2000" dirty="0">
                <a:solidFill>
                  <a:schemeClr val="bg2"/>
                </a:solidFill>
              </a:rPr>
              <a:t>(</a:t>
            </a:r>
            <a:r>
              <a:rPr lang="en-US" altLang="en-US" sz="2000" dirty="0" err="1">
                <a:solidFill>
                  <a:schemeClr val="bg2"/>
                </a:solidFill>
              </a:rPr>
              <a:t>I</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a:t>
            </a:r>
          </a:p>
          <a:p>
            <a:pPr algn="l"/>
            <a:r>
              <a:rPr lang="en-US" altLang="en-US" sz="2000" dirty="0">
                <a:solidFill>
                  <a:schemeClr val="bg2"/>
                </a:solidFill>
              </a:rPr>
              <a:t>pre-</a:t>
            </a:r>
            <a:r>
              <a:rPr lang="en-US" altLang="en-US" sz="2000" dirty="0" err="1">
                <a:solidFill>
                  <a:schemeClr val="bg2"/>
                </a:solidFill>
              </a:rPr>
              <a:t>cond</a:t>
            </a:r>
            <a:r>
              <a:rPr lang="en-US" altLang="en-US" sz="2000" dirty="0">
                <a:solidFill>
                  <a:schemeClr val="bg2"/>
                </a:solidFill>
              </a:rPr>
              <a:t>: </a:t>
            </a:r>
            <a:r>
              <a:rPr lang="en-US" altLang="en-US" sz="2000" dirty="0" err="1">
                <a:solidFill>
                  <a:schemeClr val="bg2"/>
                </a:solidFill>
              </a:rPr>
              <a:t>I</a:t>
            </a:r>
            <a:r>
              <a:rPr lang="en-US" altLang="en-US" sz="2000" baseline="-25000" dirty="0" err="1">
                <a:solidFill>
                  <a:schemeClr val="bg2"/>
                </a:solidFill>
              </a:rPr>
              <a:t>alg</a:t>
            </a:r>
            <a:r>
              <a:rPr lang="en-US" altLang="en-US" sz="2000" dirty="0">
                <a:solidFill>
                  <a:schemeClr val="bg2"/>
                </a:solidFill>
              </a:rPr>
              <a:t> is an instance of </a:t>
            </a:r>
            <a:r>
              <a:rPr lang="en-US" altLang="en-US" sz="2000" dirty="0" err="1">
                <a:solidFill>
                  <a:schemeClr val="bg2"/>
                </a:solidFill>
              </a:rPr>
              <a:t>P</a:t>
            </a:r>
            <a:r>
              <a:rPr lang="en-US" altLang="en-US" sz="2000" baseline="-25000" dirty="0" err="1">
                <a:solidFill>
                  <a:schemeClr val="bg2"/>
                </a:solidFill>
              </a:rPr>
              <a:t>alg</a:t>
            </a:r>
            <a:r>
              <a:rPr lang="en-US" altLang="en-US" sz="2000" baseline="-25000" dirty="0">
                <a:solidFill>
                  <a:schemeClr val="bg2"/>
                </a:solidFill>
              </a:rPr>
              <a:t/>
            </a:r>
            <a:br>
              <a:rPr lang="en-US" altLang="en-US" sz="2000" baseline="-25000" dirty="0">
                <a:solidFill>
                  <a:schemeClr val="bg2"/>
                </a:solidFill>
              </a:rPr>
            </a:br>
            <a:r>
              <a:rPr lang="en-US" altLang="en-US" sz="2000" dirty="0">
                <a:solidFill>
                  <a:schemeClr val="bg2"/>
                </a:solidFill>
              </a:rPr>
              <a:t>post-</a:t>
            </a:r>
            <a:r>
              <a:rPr lang="en-US" altLang="en-US" sz="2000" dirty="0" err="1">
                <a:solidFill>
                  <a:schemeClr val="bg2"/>
                </a:solidFill>
              </a:rPr>
              <a:t>cont</a:t>
            </a:r>
            <a:r>
              <a:rPr lang="en-US" altLang="en-US" sz="2000" dirty="0">
                <a:solidFill>
                  <a:schemeClr val="bg2"/>
                </a:solidFill>
              </a:rPr>
              <a:t>: Determine if </a:t>
            </a:r>
            <a:r>
              <a:rPr lang="en-CA" altLang="en-US" sz="2000" dirty="0">
                <a:solidFill>
                  <a:schemeClr val="bg2"/>
                </a:solidFill>
              </a:rPr>
              <a:t>P</a:t>
            </a:r>
            <a:r>
              <a:rPr lang="en-US" altLang="en-US" sz="2000" baseline="-25000" dirty="0" err="1">
                <a:solidFill>
                  <a:schemeClr val="bg2"/>
                </a:solidFill>
              </a:rPr>
              <a:t>alg</a:t>
            </a:r>
            <a:r>
              <a:rPr lang="en-US" altLang="en-US" sz="2000" baseline="-25000" dirty="0">
                <a:solidFill>
                  <a:schemeClr val="bg2"/>
                </a:solidFill>
              </a:rPr>
              <a:t> </a:t>
            </a:r>
            <a:r>
              <a:rPr lang="en-CA" altLang="en-US" sz="2000" dirty="0">
                <a:solidFill>
                  <a:schemeClr val="bg2"/>
                </a:solidFill>
              </a:rPr>
              <a:t>(I</a:t>
            </a:r>
            <a:r>
              <a:rPr lang="en-US" altLang="en-US" sz="2000" baseline="-25000" dirty="0" err="1">
                <a:solidFill>
                  <a:schemeClr val="bg2"/>
                </a:solidFill>
              </a:rPr>
              <a:t>alg</a:t>
            </a:r>
            <a:r>
              <a:rPr lang="en-CA" altLang="en-US" sz="2000" dirty="0">
                <a:solidFill>
                  <a:schemeClr val="bg2"/>
                </a:solidFill>
              </a:rPr>
              <a:t>) = yes</a:t>
            </a:r>
          </a:p>
          <a:p>
            <a:pPr algn="l"/>
            <a:r>
              <a:rPr lang="en-CA" altLang="en-US" sz="2000" dirty="0">
                <a:solidFill>
                  <a:schemeClr val="bg2"/>
                </a:solidFill>
              </a:rPr>
              <a:t>begin</a:t>
            </a:r>
          </a:p>
          <a:p>
            <a:pPr algn="l"/>
            <a:r>
              <a:rPr lang="en-CA" altLang="en-US" sz="2000" dirty="0">
                <a:solidFill>
                  <a:schemeClr val="bg2"/>
                </a:solidFill>
              </a:rPr>
              <a:t>      </a:t>
            </a:r>
            <a:r>
              <a:rPr lang="en-CA" altLang="en-US" sz="2000" dirty="0" err="1">
                <a:solidFill>
                  <a:schemeClr val="bg2"/>
                </a:solidFill>
              </a:rPr>
              <a:t>I</a:t>
            </a:r>
            <a:r>
              <a:rPr lang="en-CA" altLang="en-US" sz="2000" baseline="-25000" dirty="0" err="1">
                <a:solidFill>
                  <a:schemeClr val="bg2"/>
                </a:solidFill>
              </a:rPr>
              <a:t>oracle</a:t>
            </a:r>
            <a:r>
              <a:rPr lang="en-CA" altLang="en-US" sz="2000" dirty="0">
                <a:solidFill>
                  <a:schemeClr val="bg2"/>
                </a:solidFill>
              </a:rPr>
              <a:t> = </a:t>
            </a:r>
            <a:r>
              <a:rPr lang="en-CA" altLang="en-US" sz="2000" dirty="0" err="1">
                <a:solidFill>
                  <a:schemeClr val="bg2"/>
                </a:solidFill>
              </a:rPr>
              <a:t>InstanceMap</a:t>
            </a:r>
            <a:r>
              <a:rPr lang="en-CA" altLang="en-US" sz="2000" dirty="0">
                <a:solidFill>
                  <a:schemeClr val="bg2"/>
                </a:solidFill>
              </a:rPr>
              <a:t>(I</a:t>
            </a:r>
            <a:r>
              <a:rPr lang="en-US" altLang="en-US" sz="2000" baseline="-25000" dirty="0" err="1">
                <a:solidFill>
                  <a:schemeClr val="bg2"/>
                </a:solidFill>
              </a:rPr>
              <a:t>alg</a:t>
            </a:r>
            <a:r>
              <a:rPr lang="en-CA" altLang="en-US" sz="2000" dirty="0">
                <a:solidFill>
                  <a:schemeClr val="bg2"/>
                </a:solidFill>
              </a:rPr>
              <a:t>)</a:t>
            </a:r>
          </a:p>
          <a:p>
            <a:pPr algn="l"/>
            <a:r>
              <a:rPr lang="en-CA" altLang="en-US" sz="2000" dirty="0">
                <a:solidFill>
                  <a:schemeClr val="bg2"/>
                </a:solidFill>
              </a:rPr>
              <a:t>      </a:t>
            </a:r>
            <a:r>
              <a:rPr lang="en-CA" altLang="en-US" sz="2000" dirty="0" err="1">
                <a:solidFill>
                  <a:schemeClr val="bg2"/>
                </a:solidFill>
              </a:rPr>
              <a:t>ans</a:t>
            </a:r>
            <a:r>
              <a:rPr lang="en-CA" altLang="en-US" sz="2000" baseline="-25000" dirty="0" err="1">
                <a:solidFill>
                  <a:schemeClr val="bg2"/>
                </a:solidFill>
              </a:rPr>
              <a:t>oracle</a:t>
            </a:r>
            <a:r>
              <a:rPr lang="en-CA" altLang="en-US" sz="2000" dirty="0">
                <a:solidFill>
                  <a:schemeClr val="bg2"/>
                </a:solidFill>
              </a:rPr>
              <a:t> = </a:t>
            </a:r>
            <a:r>
              <a:rPr lang="en-CA" altLang="en-US" sz="2000" dirty="0" err="1">
                <a:solidFill>
                  <a:schemeClr val="bg2"/>
                </a:solidFill>
              </a:rPr>
              <a:t>Alg</a:t>
            </a:r>
            <a:r>
              <a:rPr lang="en-CA" altLang="en-US" sz="2000" baseline="-25000" dirty="0" err="1">
                <a:solidFill>
                  <a:schemeClr val="bg2"/>
                </a:solidFill>
              </a:rPr>
              <a:t>oracle</a:t>
            </a:r>
            <a:r>
              <a:rPr lang="en-CA" altLang="en-US" sz="2000" baseline="-25000" dirty="0">
                <a:solidFill>
                  <a:schemeClr val="bg2"/>
                </a:solidFill>
              </a:rPr>
              <a:t> </a:t>
            </a:r>
            <a:r>
              <a:rPr lang="en-CA" altLang="en-US" sz="2000" dirty="0">
                <a:solidFill>
                  <a:schemeClr val="bg2"/>
                </a:solidFill>
              </a:rPr>
              <a:t>(</a:t>
            </a:r>
            <a:r>
              <a:rPr lang="en-CA" altLang="en-US" sz="2000" dirty="0" err="1">
                <a:solidFill>
                  <a:schemeClr val="bg2"/>
                </a:solidFill>
              </a:rPr>
              <a:t>I</a:t>
            </a:r>
            <a:r>
              <a:rPr lang="en-CA" altLang="en-US" sz="2000" baseline="-25000" dirty="0" err="1">
                <a:solidFill>
                  <a:schemeClr val="bg2"/>
                </a:solidFill>
              </a:rPr>
              <a:t>oracle</a:t>
            </a:r>
            <a:r>
              <a:rPr lang="en-CA" altLang="en-US" sz="2000" dirty="0">
                <a:solidFill>
                  <a:schemeClr val="bg2"/>
                </a:solidFill>
              </a:rPr>
              <a:t>)</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a:t>
            </a:r>
            <a:r>
              <a:rPr lang="en-US" altLang="en-US" sz="2000" dirty="0" err="1">
                <a:solidFill>
                  <a:schemeClr val="bg2"/>
                </a:solidFill>
              </a:rPr>
              <a:t>ans</a:t>
            </a:r>
            <a:r>
              <a:rPr lang="en-CA" altLang="en-US" sz="2000" baseline="-25000" dirty="0">
                <a:solidFill>
                  <a:schemeClr val="bg2"/>
                </a:solidFill>
              </a:rPr>
              <a:t>oracle</a:t>
            </a:r>
            <a:endParaRPr lang="en-US" altLang="en-US" sz="2000" dirty="0">
              <a:solidFill>
                <a:schemeClr val="bg2"/>
              </a:solidFill>
            </a:endParaRPr>
          </a:p>
          <a:p>
            <a:pPr algn="l"/>
            <a:r>
              <a:rPr lang="en-US" altLang="en-US" sz="2000" dirty="0">
                <a:solidFill>
                  <a:schemeClr val="bg2"/>
                </a:solidFill>
              </a:rPr>
              <a:t>      return(</a:t>
            </a:r>
            <a:r>
              <a:rPr lang="en-US" altLang="en-US" sz="2000" dirty="0" err="1">
                <a:solidFill>
                  <a:schemeClr val="bg2"/>
                </a:solidFill>
              </a:rPr>
              <a:t>ans</a:t>
            </a:r>
            <a:r>
              <a:rPr lang="en-US" altLang="en-US" sz="2000" baseline="-25000" dirty="0" err="1">
                <a:solidFill>
                  <a:schemeClr val="bg2"/>
                </a:solidFill>
              </a:rPr>
              <a:t>alg</a:t>
            </a:r>
            <a:r>
              <a:rPr lang="en-US" altLang="en-US" sz="2000" dirty="0">
                <a:solidFill>
                  <a:schemeClr val="bg2"/>
                </a:solidFill>
              </a:rPr>
              <a:t>)</a:t>
            </a:r>
          </a:p>
          <a:p>
            <a:pPr algn="l"/>
            <a:r>
              <a:rPr lang="en-US" altLang="en-US" sz="2000" dirty="0">
                <a:solidFill>
                  <a:schemeClr val="bg2"/>
                </a:solidFill>
              </a:rPr>
              <a:t>end</a:t>
            </a:r>
            <a:endParaRPr lang="en-CA" altLang="en-US" sz="2000" dirty="0">
              <a:solidFill>
                <a:schemeClr val="bg2"/>
              </a:solidFill>
            </a:endParaRPr>
          </a:p>
        </p:txBody>
      </p:sp>
      <p:sp>
        <p:nvSpPr>
          <p:cNvPr id="28" name="Rectangle 3"/>
          <p:cNvSpPr>
            <a:spLocks noChangeArrowheads="1"/>
          </p:cNvSpPr>
          <p:nvPr/>
        </p:nvSpPr>
        <p:spPr bwMode="auto">
          <a:xfrm>
            <a:off x="6732588" y="3732433"/>
            <a:ext cx="2411412" cy="1323439"/>
          </a:xfrm>
          <a:prstGeom prst="rect">
            <a:avLst/>
          </a:prstGeom>
          <a:solidFill>
            <a:schemeClr val="tx1"/>
          </a:solidFill>
          <a:ln>
            <a:noFill/>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000" dirty="0">
                <a:solidFill>
                  <a:schemeClr val="bg2"/>
                </a:solidFill>
              </a:rPr>
              <a:t>if( </a:t>
            </a:r>
            <a:r>
              <a:rPr lang="en-US" altLang="en-US" sz="2000" dirty="0" err="1">
                <a:solidFill>
                  <a:schemeClr val="bg2"/>
                </a:solidFill>
              </a:rPr>
              <a:t>ans</a:t>
            </a:r>
            <a:r>
              <a:rPr lang="en-CA" altLang="en-US" sz="2000" baseline="-25000" dirty="0">
                <a:solidFill>
                  <a:schemeClr val="bg2"/>
                </a:solidFill>
              </a:rPr>
              <a:t>oracle</a:t>
            </a:r>
            <a:r>
              <a:rPr lang="en-CA" altLang="en-US" sz="2000" dirty="0">
                <a:solidFill>
                  <a:schemeClr val="bg2"/>
                </a:solidFill>
              </a:rPr>
              <a:t>==yes )</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yes</a:t>
            </a:r>
          </a:p>
          <a:p>
            <a:pPr algn="l"/>
            <a:r>
              <a:rPr lang="en-CA" altLang="en-US" sz="2000" dirty="0">
                <a:solidFill>
                  <a:schemeClr val="bg2"/>
                </a:solidFill>
              </a:rPr>
              <a:t>if( </a:t>
            </a:r>
            <a:r>
              <a:rPr lang="en-US" altLang="en-US" sz="2000" dirty="0" err="1">
                <a:solidFill>
                  <a:schemeClr val="bg2"/>
                </a:solidFill>
              </a:rPr>
              <a:t>ans</a:t>
            </a:r>
            <a:r>
              <a:rPr lang="en-CA" altLang="en-US" sz="2000" baseline="-25000" dirty="0">
                <a:solidFill>
                  <a:schemeClr val="bg2"/>
                </a:solidFill>
              </a:rPr>
              <a:t>oracle</a:t>
            </a:r>
            <a:r>
              <a:rPr lang="en-CA" altLang="en-US" sz="2000" dirty="0">
                <a:solidFill>
                  <a:schemeClr val="bg2"/>
                </a:solidFill>
              </a:rPr>
              <a:t>==no) </a:t>
            </a:r>
          </a:p>
          <a:p>
            <a:pPr algn="l"/>
            <a:r>
              <a:rPr lang="en-CA" altLang="en-US" sz="2000" dirty="0">
                <a:solidFill>
                  <a:schemeClr val="bg2"/>
                </a:solidFill>
              </a:rPr>
              <a:t>   </a:t>
            </a:r>
            <a:r>
              <a:rPr lang="en-CA" altLang="en-US" sz="2000" dirty="0" err="1">
                <a:solidFill>
                  <a:schemeClr val="bg2"/>
                </a:solidFill>
              </a:rPr>
              <a:t>ans</a:t>
            </a:r>
            <a:r>
              <a:rPr lang="en-US" altLang="en-US" sz="2000" baseline="-25000" dirty="0" err="1">
                <a:solidFill>
                  <a:schemeClr val="bg2"/>
                </a:solidFill>
              </a:rPr>
              <a:t>alg</a:t>
            </a:r>
            <a:r>
              <a:rPr lang="en-US" altLang="en-US" sz="2000" baseline="-25000" dirty="0">
                <a:solidFill>
                  <a:schemeClr val="bg2"/>
                </a:solidFill>
              </a:rPr>
              <a:t> </a:t>
            </a:r>
            <a:r>
              <a:rPr lang="en-US" altLang="en-US" sz="2000" dirty="0">
                <a:solidFill>
                  <a:schemeClr val="bg2"/>
                </a:solidFill>
              </a:rPr>
              <a:t> = no</a:t>
            </a:r>
          </a:p>
        </p:txBody>
      </p:sp>
      <p:sp>
        <p:nvSpPr>
          <p:cNvPr id="2" name="Oval 1"/>
          <p:cNvSpPr/>
          <p:nvPr/>
        </p:nvSpPr>
        <p:spPr bwMode="auto">
          <a:xfrm>
            <a:off x="4788024" y="3615528"/>
            <a:ext cx="2016224" cy="288032"/>
          </a:xfrm>
          <a:prstGeom prst="ellipse">
            <a:avLst/>
          </a:prstGeom>
          <a:noFill/>
          <a:ln w="12700" cap="sq" cmpd="sng" algn="ctr">
            <a:solidFill>
              <a:srgbClr val="FF0000"/>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nvGrpSpPr>
          <p:cNvPr id="29" name="Group 42"/>
          <p:cNvGrpSpPr>
            <a:grpSpLocks/>
          </p:cNvGrpSpPr>
          <p:nvPr/>
        </p:nvGrpSpPr>
        <p:grpSpPr bwMode="auto">
          <a:xfrm>
            <a:off x="1871663" y="5722938"/>
            <a:ext cx="7272337" cy="1244167"/>
            <a:chOff x="1872250" y="5722219"/>
            <a:chExt cx="7270939" cy="1244167"/>
          </a:xfrm>
        </p:grpSpPr>
        <p:sp>
          <p:nvSpPr>
            <p:cNvPr id="30" name="Text Box 6"/>
            <p:cNvSpPr txBox="1">
              <a:spLocks noChangeArrowheads="1"/>
            </p:cNvSpPr>
            <p:nvPr/>
          </p:nvSpPr>
          <p:spPr bwMode="auto">
            <a:xfrm>
              <a:off x="2555528" y="6135389"/>
              <a:ext cx="658766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We do not care about </a:t>
              </a:r>
              <a:r>
                <a:rPr lang="en-US" altLang="en-US" sz="2400" dirty="0">
                  <a:solidFill>
                    <a:srgbClr val="FF00FF"/>
                  </a:solidFill>
                </a:rPr>
                <a:t>Recognizable</a:t>
              </a:r>
            </a:p>
            <a:p>
              <a:pPr algn="l"/>
              <a:r>
                <a:rPr lang="en-US" altLang="en-US" sz="2400" dirty="0">
                  <a:solidFill>
                    <a:srgbClr val="FF00FF"/>
                  </a:solidFill>
                </a:rPr>
                <a:t>            </a:t>
              </a:r>
              <a:r>
                <a:rPr lang="en-US" altLang="en-US" sz="2400" dirty="0"/>
                <a:t>so switching yes and no </a:t>
              </a:r>
              <a:r>
                <a:rPr lang="en-US" altLang="en-US" sz="2400" dirty="0">
                  <a:solidFill>
                    <a:srgbClr val="FF0000"/>
                  </a:solidFill>
                </a:rPr>
                <a:t>is</a:t>
              </a:r>
              <a:r>
                <a:rPr lang="en-US" altLang="en-US" sz="2400" dirty="0"/>
                <a:t> allowed.</a:t>
              </a:r>
            </a:p>
          </p:txBody>
        </p:sp>
        <p:grpSp>
          <p:nvGrpSpPr>
            <p:cNvPr id="31" name="Group 9"/>
            <p:cNvGrpSpPr>
              <a:grpSpLocks/>
            </p:cNvGrpSpPr>
            <p:nvPr/>
          </p:nvGrpSpPr>
          <p:grpSpPr bwMode="auto">
            <a:xfrm>
              <a:off x="1872250" y="5722219"/>
              <a:ext cx="833264" cy="1098550"/>
              <a:chOff x="2065" y="1551"/>
              <a:chExt cx="1628" cy="1988"/>
            </a:xfrm>
          </p:grpSpPr>
          <p:sp>
            <p:nvSpPr>
              <p:cNvPr id="32" name="Freeform 10"/>
              <p:cNvSpPr>
                <a:spLocks/>
              </p:cNvSpPr>
              <p:nvPr/>
            </p:nvSpPr>
            <p:spPr bwMode="auto">
              <a:xfrm>
                <a:off x="2778" y="1976"/>
                <a:ext cx="329"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33" name="Freeform 11"/>
              <p:cNvSpPr>
                <a:spLocks/>
              </p:cNvSpPr>
              <p:nvPr/>
            </p:nvSpPr>
            <p:spPr bwMode="auto">
              <a:xfrm>
                <a:off x="2812" y="1930"/>
                <a:ext cx="301"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1" name="Freeform 12"/>
              <p:cNvSpPr>
                <a:spLocks/>
              </p:cNvSpPr>
              <p:nvPr/>
            </p:nvSpPr>
            <p:spPr bwMode="auto">
              <a:xfrm>
                <a:off x="2893" y="1838"/>
                <a:ext cx="512"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2" name="Freeform 13"/>
              <p:cNvSpPr>
                <a:spLocks/>
              </p:cNvSpPr>
              <p:nvPr/>
            </p:nvSpPr>
            <p:spPr bwMode="auto">
              <a:xfrm>
                <a:off x="3188" y="2045"/>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3" name="Freeform 14"/>
              <p:cNvSpPr>
                <a:spLocks/>
              </p:cNvSpPr>
              <p:nvPr/>
            </p:nvSpPr>
            <p:spPr bwMode="auto">
              <a:xfrm>
                <a:off x="3141" y="1562"/>
                <a:ext cx="552" cy="451"/>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4" name="Freeform 15"/>
              <p:cNvSpPr>
                <a:spLocks/>
              </p:cNvSpPr>
              <p:nvPr/>
            </p:nvSpPr>
            <p:spPr bwMode="auto">
              <a:xfrm>
                <a:off x="3132" y="2057"/>
                <a:ext cx="37" cy="95"/>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5" name="Freeform 16"/>
              <p:cNvSpPr>
                <a:spLocks/>
              </p:cNvSpPr>
              <p:nvPr/>
            </p:nvSpPr>
            <p:spPr bwMode="auto">
              <a:xfrm>
                <a:off x="3098" y="1812"/>
                <a:ext cx="28"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6" name="Freeform 17"/>
              <p:cNvSpPr>
                <a:spLocks/>
              </p:cNvSpPr>
              <p:nvPr/>
            </p:nvSpPr>
            <p:spPr bwMode="auto">
              <a:xfrm>
                <a:off x="3036" y="1830"/>
                <a:ext cx="68"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7" name="Freeform 18"/>
              <p:cNvSpPr>
                <a:spLocks/>
              </p:cNvSpPr>
              <p:nvPr/>
            </p:nvSpPr>
            <p:spPr bwMode="auto">
              <a:xfrm>
                <a:off x="2437" y="1818"/>
                <a:ext cx="425"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8" name="Freeform 19"/>
              <p:cNvSpPr>
                <a:spLocks/>
              </p:cNvSpPr>
              <p:nvPr/>
            </p:nvSpPr>
            <p:spPr bwMode="auto">
              <a:xfrm>
                <a:off x="2502" y="1551"/>
                <a:ext cx="344" cy="394"/>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59" name="Freeform 20"/>
              <p:cNvSpPr>
                <a:spLocks/>
              </p:cNvSpPr>
              <p:nvPr/>
            </p:nvSpPr>
            <p:spPr bwMode="auto">
              <a:xfrm>
                <a:off x="2881" y="1821"/>
                <a:ext cx="6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0" name="Freeform 21"/>
              <p:cNvSpPr>
                <a:spLocks/>
              </p:cNvSpPr>
              <p:nvPr/>
            </p:nvSpPr>
            <p:spPr bwMode="auto">
              <a:xfrm>
                <a:off x="2859" y="1781"/>
                <a:ext cx="37"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1" name="Freeform 22"/>
              <p:cNvSpPr>
                <a:spLocks/>
              </p:cNvSpPr>
              <p:nvPr/>
            </p:nvSpPr>
            <p:spPr bwMode="auto">
              <a:xfrm>
                <a:off x="2667" y="1962"/>
                <a:ext cx="81"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2" name="Freeform 23"/>
              <p:cNvSpPr>
                <a:spLocks/>
              </p:cNvSpPr>
              <p:nvPr/>
            </p:nvSpPr>
            <p:spPr bwMode="auto">
              <a:xfrm>
                <a:off x="2688" y="1988"/>
                <a:ext cx="84"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3" name="Freeform 24"/>
              <p:cNvSpPr>
                <a:spLocks/>
              </p:cNvSpPr>
              <p:nvPr/>
            </p:nvSpPr>
            <p:spPr bwMode="auto">
              <a:xfrm>
                <a:off x="2629" y="2364"/>
                <a:ext cx="323" cy="575"/>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4"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sp>
            <p:nvSpPr>
              <p:cNvPr id="65" name="Freeform 26"/>
              <p:cNvSpPr>
                <a:spLocks/>
              </p:cNvSpPr>
              <p:nvPr/>
            </p:nvSpPr>
            <p:spPr bwMode="auto">
              <a:xfrm>
                <a:off x="2065" y="2760"/>
                <a:ext cx="695" cy="359"/>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a:effectLst>
                    <a:outerShdw blurRad="38100" dist="38100" dir="2700000" algn="tl">
                      <a:srgbClr val="000000">
                        <a:alpha val="43137"/>
                      </a:srgbClr>
                    </a:outerShdw>
                  </a:effectLst>
                </a:endParaRPr>
              </a:p>
            </p:txBody>
          </p:sp>
        </p:grpSp>
      </p:grpSp>
      <p:grpSp>
        <p:nvGrpSpPr>
          <p:cNvPr id="66" name="Group 15"/>
          <p:cNvGrpSpPr>
            <a:grpSpLocks/>
          </p:cNvGrpSpPr>
          <p:nvPr/>
        </p:nvGrpSpPr>
        <p:grpSpPr bwMode="auto">
          <a:xfrm>
            <a:off x="36608" y="956080"/>
            <a:ext cx="3070203" cy="2262941"/>
            <a:chOff x="179512" y="3052812"/>
            <a:chExt cx="3070224" cy="2262917"/>
          </a:xfrm>
        </p:grpSpPr>
        <p:cxnSp>
          <p:nvCxnSpPr>
            <p:cNvPr id="67" name="Straight Connector 10"/>
            <p:cNvCxnSpPr>
              <a:cxnSpLocks noChangeShapeType="1"/>
            </p:cNvCxnSpPr>
            <p:nvPr/>
          </p:nvCxnSpPr>
          <p:spPr bwMode="auto">
            <a:xfrm>
              <a:off x="179512" y="3052812"/>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cxnSp>
          <p:nvCxnSpPr>
            <p:cNvPr id="68" name="Straight Connector 14"/>
            <p:cNvCxnSpPr>
              <a:cxnSpLocks noChangeShapeType="1"/>
            </p:cNvCxnSpPr>
            <p:nvPr/>
          </p:nvCxnSpPr>
          <p:spPr bwMode="auto">
            <a:xfrm flipH="1">
              <a:off x="331912" y="3068960"/>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sp>
        <p:nvSpPr>
          <p:cNvPr id="34" name="Text Box 3"/>
          <p:cNvSpPr txBox="1">
            <a:spLocks noChangeArrowheads="1"/>
          </p:cNvSpPr>
          <p:nvPr/>
        </p:nvSpPr>
        <p:spPr bwMode="auto">
          <a:xfrm>
            <a:off x="2030413" y="115888"/>
            <a:ext cx="49355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r" eaLnBrk="1" hangingPunct="1">
              <a:spcBef>
                <a:spcPct val="0"/>
              </a:spcBef>
            </a:pPr>
            <a:r>
              <a:rPr lang="en-US" altLang="en-US" sz="2800" dirty="0">
                <a:solidFill>
                  <a:schemeClr val="tx2"/>
                </a:solidFill>
                <a:latin typeface="Times New Roman" pitchFamily="18" charset="0"/>
              </a:rPr>
              <a:t>Reductions for </a:t>
            </a:r>
            <a:r>
              <a:rPr lang="en-US" altLang="en-US" sz="2800" dirty="0" err="1">
                <a:solidFill>
                  <a:schemeClr val="tx2"/>
                </a:solidFill>
                <a:latin typeface="Times New Roman" pitchFamily="18" charset="0"/>
              </a:rPr>
              <a:t>Recognizablity</a:t>
            </a:r>
            <a:endParaRPr lang="en-US" altLang="en-US" sz="2800" dirty="0">
              <a:solidFill>
                <a:schemeClr val="tx2"/>
              </a:solidFill>
              <a:latin typeface="Times New Roman" pitchFamily="18" charset="0"/>
            </a:endParaRPr>
          </a:p>
        </p:txBody>
      </p:sp>
      <p:grpSp>
        <p:nvGrpSpPr>
          <p:cNvPr id="35" name="Group 15"/>
          <p:cNvGrpSpPr>
            <a:grpSpLocks/>
          </p:cNvGrpSpPr>
          <p:nvPr/>
        </p:nvGrpSpPr>
        <p:grpSpPr bwMode="auto">
          <a:xfrm>
            <a:off x="6300192" y="3333049"/>
            <a:ext cx="3070203" cy="2262941"/>
            <a:chOff x="179512" y="3052812"/>
            <a:chExt cx="3070224" cy="2262917"/>
          </a:xfrm>
        </p:grpSpPr>
        <p:cxnSp>
          <p:nvCxnSpPr>
            <p:cNvPr id="36" name="Straight Connector 10"/>
            <p:cNvCxnSpPr>
              <a:cxnSpLocks noChangeShapeType="1"/>
            </p:cNvCxnSpPr>
            <p:nvPr/>
          </p:nvCxnSpPr>
          <p:spPr bwMode="auto">
            <a:xfrm>
              <a:off x="179512" y="3052812"/>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cxnSp>
          <p:nvCxnSpPr>
            <p:cNvPr id="37" name="Straight Connector 14"/>
            <p:cNvCxnSpPr>
              <a:cxnSpLocks noChangeShapeType="1"/>
            </p:cNvCxnSpPr>
            <p:nvPr/>
          </p:nvCxnSpPr>
          <p:spPr bwMode="auto">
            <a:xfrm flipH="1">
              <a:off x="331912" y="3068960"/>
              <a:ext cx="2917824" cy="2246769"/>
            </a:xfrm>
            <a:prstGeom prst="line">
              <a:avLst/>
            </a:prstGeom>
            <a:noFill/>
            <a:ln w="28575" cap="sq" algn="ctr">
              <a:solidFill>
                <a:srgbClr val="FF0000"/>
              </a:solidFill>
              <a:round/>
              <a:headEnd type="none" w="sm" len="sm"/>
              <a:tailEnd type="none" w="sm" len="sm"/>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4100141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6085"/>
                                        </p:tgtEl>
                                        <p:attrNameLst>
                                          <p:attrName>style.visibility</p:attrName>
                                        </p:attrNameLst>
                                      </p:cBhvr>
                                      <p:to>
                                        <p:strVal val="visible"/>
                                      </p:to>
                                    </p:set>
                                    <p:anim calcmode="lin" valueType="num">
                                      <p:cBhvr additive="base">
                                        <p:cTn id="19" dur="500" fill="hold"/>
                                        <p:tgtEl>
                                          <p:spTgt spid="46085"/>
                                        </p:tgtEl>
                                        <p:attrNameLst>
                                          <p:attrName>ppt_x</p:attrName>
                                        </p:attrNameLst>
                                      </p:cBhvr>
                                      <p:tavLst>
                                        <p:tav tm="0">
                                          <p:val>
                                            <p:strVal val="#ppt_x"/>
                                          </p:val>
                                        </p:tav>
                                        <p:tav tm="100000">
                                          <p:val>
                                            <p:strVal val="#ppt_x"/>
                                          </p:val>
                                        </p:tav>
                                      </p:tavLst>
                                    </p:anim>
                                    <p:anim calcmode="lin" valueType="num">
                                      <p:cBhvr additive="base">
                                        <p:cTn id="20" dur="500" fill="hold"/>
                                        <p:tgtEl>
                                          <p:spTgt spid="4608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500" fill="hold"/>
                                        <p:tgtEl>
                                          <p:spTgt spid="29"/>
                                        </p:tgtEl>
                                        <p:attrNameLst>
                                          <p:attrName>ppt_x</p:attrName>
                                        </p:attrNameLst>
                                      </p:cBhvr>
                                      <p:tavLst>
                                        <p:tav tm="0">
                                          <p:val>
                                            <p:strVal val="#ppt_x"/>
                                          </p:val>
                                        </p:tav>
                                        <p:tav tm="100000">
                                          <p:val>
                                            <p:strVal val="#ppt_x"/>
                                          </p:val>
                                        </p:tav>
                                      </p:tavLst>
                                    </p:anim>
                                    <p:anim calcmode="lin" valueType="num">
                                      <p:cBhvr additive="base">
                                        <p:cTn id="32" dur="500" fill="hold"/>
                                        <p:tgtEl>
                                          <p:spTgt spid="2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66"/>
                                        </p:tgtEl>
                                        <p:attrNameLst>
                                          <p:attrName>style.visibility</p:attrName>
                                        </p:attrNameLst>
                                      </p:cBhvr>
                                      <p:to>
                                        <p:strVal val="visible"/>
                                      </p:to>
                                    </p:set>
                                    <p:anim calcmode="lin" valueType="num">
                                      <p:cBhvr additive="base">
                                        <p:cTn id="35" dur="500" fill="hold"/>
                                        <p:tgtEl>
                                          <p:spTgt spid="66"/>
                                        </p:tgtEl>
                                        <p:attrNameLst>
                                          <p:attrName>ppt_x</p:attrName>
                                        </p:attrNameLst>
                                      </p:cBhvr>
                                      <p:tavLst>
                                        <p:tav tm="0">
                                          <p:val>
                                            <p:strVal val="#ppt_x"/>
                                          </p:val>
                                        </p:tav>
                                        <p:tav tm="100000">
                                          <p:val>
                                            <p:strVal val="#ppt_x"/>
                                          </p:val>
                                        </p:tav>
                                      </p:tavLst>
                                    </p:anim>
                                    <p:anim calcmode="lin" valueType="num">
                                      <p:cBhvr additive="base">
                                        <p:cTn id="36" dur="500" fill="hold"/>
                                        <p:tgtEl>
                                          <p:spTgt spid="6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5"/>
                                        </p:tgtEl>
                                        <p:attrNameLst>
                                          <p:attrName>style.visibility</p:attrName>
                                        </p:attrNameLst>
                                      </p:cBhvr>
                                      <p:to>
                                        <p:strVal val="visible"/>
                                      </p:to>
                                    </p:set>
                                    <p:anim calcmode="lin" valueType="num">
                                      <p:cBhvr additive="base">
                                        <p:cTn id="39" dur="500" fill="hold"/>
                                        <p:tgtEl>
                                          <p:spTgt spid="35"/>
                                        </p:tgtEl>
                                        <p:attrNameLst>
                                          <p:attrName>ppt_x</p:attrName>
                                        </p:attrNameLst>
                                      </p:cBhvr>
                                      <p:tavLst>
                                        <p:tav tm="0">
                                          <p:val>
                                            <p:strVal val="#ppt_x"/>
                                          </p:val>
                                        </p:tav>
                                        <p:tav tm="100000">
                                          <p:val>
                                            <p:strVal val="#ppt_x"/>
                                          </p:val>
                                        </p:tav>
                                      </p:tavLst>
                                    </p:anim>
                                    <p:anim calcmode="lin" valueType="num">
                                      <p:cBhvr additive="base">
                                        <p:cTn id="4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5" grpId="0"/>
      <p:bldP spid="9" grpId="0"/>
      <p:bldP spid="27" grpId="0" animBg="1"/>
      <p:bldP spid="28" grpId="0" animBg="1"/>
      <p:bldP spid="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Text Box 6"/>
          <p:cNvSpPr txBox="1">
            <a:spLocks noChangeArrowheads="1"/>
          </p:cNvSpPr>
          <p:nvPr/>
        </p:nvSpPr>
        <p:spPr bwMode="auto">
          <a:xfrm>
            <a:off x="-104775" y="533400"/>
            <a:ext cx="41767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3316288" y="557213"/>
            <a:ext cx="48561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 = {“M” | based on what M does, </a:t>
            </a:r>
            <a:br>
              <a:rPr lang="en-US" altLang="en-US" sz="2400"/>
            </a:br>
            <a:r>
              <a:rPr lang="en-US" altLang="en-US" sz="2400"/>
              <a:t>             not on how it does it}</a:t>
            </a:r>
          </a:p>
        </p:txBody>
      </p:sp>
      <p:sp>
        <p:nvSpPr>
          <p:cNvPr id="24" name="Rectangle 16"/>
          <p:cNvSpPr>
            <a:spLocks noChangeArrowheads="1"/>
          </p:cNvSpPr>
          <p:nvPr/>
        </p:nvSpPr>
        <p:spPr bwMode="auto">
          <a:xfrm>
            <a:off x="395288" y="4316413"/>
            <a:ext cx="82454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Consider any two TM, M and M</a:t>
            </a:r>
            <a:r>
              <a:rPr lang="en-US" altLang="en-US" sz="2400"/>
              <a:t>'.</a:t>
            </a:r>
            <a:endParaRPr lang="en-US" altLang="en-US" sz="2400">
              <a:sym typeface="Symbol" pitchFamily="18" charset="2"/>
            </a:endParaRPr>
          </a:p>
          <a:p>
            <a:pPr algn="l"/>
            <a:r>
              <a:rPr lang="en-US" altLang="en-US" sz="2400">
                <a:sym typeface="Symbol" pitchFamily="18" charset="2"/>
              </a:rPr>
              <a:t>     If </a:t>
            </a:r>
            <a:r>
              <a:rPr lang="en-US" altLang="en-US" sz="2400"/>
              <a:t>L(M) =L(</a:t>
            </a:r>
            <a:r>
              <a:rPr lang="en-US" altLang="en-US" sz="2400">
                <a:sym typeface="Symbol" pitchFamily="18" charset="2"/>
              </a:rPr>
              <a:t>M</a:t>
            </a:r>
            <a:r>
              <a:rPr lang="en-US" altLang="en-US" sz="2400"/>
              <a:t>'), then M</a:t>
            </a:r>
            <a:r>
              <a:rPr lang="el-GR" altLang="en-US" sz="2400"/>
              <a:t>ϵ</a:t>
            </a:r>
            <a:r>
              <a:rPr lang="en-CA" altLang="en-US" sz="2400"/>
              <a:t>P iff</a:t>
            </a:r>
            <a:r>
              <a:rPr lang="en-US" altLang="en-US" sz="2400"/>
              <a:t> M'</a:t>
            </a:r>
            <a:r>
              <a:rPr lang="el-GR" altLang="en-US" sz="2400"/>
              <a:t>ϵ</a:t>
            </a:r>
            <a:r>
              <a:rPr lang="en-CA" altLang="en-US" sz="2400"/>
              <a:t>P</a:t>
            </a:r>
          </a:p>
          <a:p>
            <a:pPr algn="l"/>
            <a:r>
              <a:rPr lang="en-CA" altLang="en-US" sz="2400"/>
              <a:t>        (Because this L either has the stated property or does not)</a:t>
            </a:r>
            <a:endParaRPr lang="en-US" altLang="en-US" sz="2400"/>
          </a:p>
        </p:txBody>
      </p:sp>
      <p:sp>
        <p:nvSpPr>
          <p:cNvPr id="25" name="Rectangle 16"/>
          <p:cNvSpPr>
            <a:spLocks noChangeArrowheads="1"/>
          </p:cNvSpPr>
          <p:nvPr/>
        </p:nvSpPr>
        <p:spPr bwMode="auto">
          <a:xfrm>
            <a:off x="2660650" y="1771650"/>
            <a:ext cx="5275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and P ≠ {everything} &amp; P ≠ {nothing}</a:t>
            </a:r>
          </a:p>
        </p:txBody>
      </p:sp>
      <p:sp>
        <p:nvSpPr>
          <p:cNvPr id="31" name="Rectangle 16"/>
          <p:cNvSpPr>
            <a:spLocks noChangeArrowheads="1"/>
          </p:cNvSpPr>
          <p:nvPr/>
        </p:nvSpPr>
        <p:spPr bwMode="auto">
          <a:xfrm>
            <a:off x="5845175" y="5516563"/>
            <a:ext cx="3525838"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ym typeface="Symbol" pitchFamily="18" charset="2"/>
              </a:rPr>
              <a:t>Because P ≠ {nothing}, </a:t>
            </a:r>
          </a:p>
          <a:p>
            <a:r>
              <a:rPr lang="en-US" altLang="en-US" sz="2400">
                <a:sym typeface="Symbol" pitchFamily="18" charset="2"/>
              </a:rPr>
              <a:t>we can assume “M</a:t>
            </a:r>
            <a:r>
              <a:rPr lang="en-US" altLang="en-US" sz="2400" baseline="-25000">
                <a:sym typeface="Symbol" pitchFamily="18" charset="2"/>
              </a:rPr>
              <a:t>yes</a:t>
            </a:r>
            <a:r>
              <a:rPr lang="en-US" altLang="en-US" sz="2400">
                <a:sym typeface="Symbol" pitchFamily="18" charset="2"/>
              </a:rPr>
              <a:t>” </a:t>
            </a:r>
            <a:br>
              <a:rPr lang="en-US" altLang="en-US" sz="2400">
                <a:sym typeface="Symbol" pitchFamily="18" charset="2"/>
              </a:rPr>
            </a:br>
            <a:r>
              <a:rPr lang="en-US" altLang="en-US" sz="2400">
                <a:sym typeface="Symbol" pitchFamily="18" charset="2"/>
              </a:rPr>
              <a:t>is something in</a:t>
            </a:r>
            <a:r>
              <a:rPr lang="en-CA" altLang="en-US" sz="2400"/>
              <a:t> P</a:t>
            </a:r>
          </a:p>
        </p:txBody>
      </p:sp>
      <p:sp>
        <p:nvSpPr>
          <p:cNvPr id="29707" name="Rectangle 16"/>
          <p:cNvSpPr>
            <a:spLocks noChangeArrowheads="1"/>
          </p:cNvSpPr>
          <p:nvPr/>
        </p:nvSpPr>
        <p:spPr bwMode="auto">
          <a:xfrm>
            <a:off x="336550" y="5554663"/>
            <a:ext cx="576997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Let </a:t>
            </a:r>
            <a:r>
              <a:rPr lang="en-US" altLang="en-US" sz="2400" dirty="0" err="1">
                <a:sym typeface="Symbol" pitchFamily="18" charset="2"/>
              </a:rPr>
              <a:t>M</a:t>
            </a:r>
            <a:r>
              <a:rPr lang="en-US" altLang="en-US" sz="2400" baseline="-25000" dirty="0" err="1">
                <a:sym typeface="Symbol" pitchFamily="18" charset="2"/>
              </a:rPr>
              <a:t>empty</a:t>
            </a:r>
            <a:r>
              <a:rPr lang="en-US" altLang="en-US" sz="2400" dirty="0">
                <a:sym typeface="Symbol" pitchFamily="18" charset="2"/>
              </a:rPr>
              <a:t> = just say no.</a:t>
            </a:r>
          </a:p>
          <a:p>
            <a:pPr algn="l"/>
            <a:r>
              <a:rPr lang="en-CA" altLang="en-US" sz="2400" dirty="0"/>
              <a:t>L(</a:t>
            </a:r>
            <a:r>
              <a:rPr lang="en-US" altLang="en-US" sz="2400" dirty="0" err="1">
                <a:sym typeface="Symbol" pitchFamily="18" charset="2"/>
              </a:rPr>
              <a:t>M</a:t>
            </a:r>
            <a:r>
              <a:rPr lang="en-US" altLang="en-US" sz="2400" baseline="-25000" dirty="0" err="1">
                <a:sym typeface="Symbol" pitchFamily="18" charset="2"/>
              </a:rPr>
              <a:t>empty</a:t>
            </a:r>
            <a:r>
              <a:rPr lang="en-CA" altLang="en-US" sz="2400" dirty="0"/>
              <a:t>) </a:t>
            </a:r>
            <a:r>
              <a:rPr lang="en-US" altLang="en-US" sz="2400" dirty="0">
                <a:sym typeface="Symbol" pitchFamily="18" charset="2"/>
              </a:rPr>
              <a:t>= {nothing}</a:t>
            </a:r>
            <a:endParaRPr lang="en-US" altLang="en-US" sz="2000" dirty="0">
              <a:sym typeface="Symbol" pitchFamily="18" charset="2"/>
            </a:endParaRPr>
          </a:p>
          <a:p>
            <a:pPr algn="l"/>
            <a:r>
              <a:rPr lang="en-US" altLang="en-US" sz="2400" dirty="0">
                <a:sym typeface="Symbol" pitchFamily="18" charset="2"/>
              </a:rPr>
              <a:t>Assume “</a:t>
            </a:r>
            <a:r>
              <a:rPr lang="en-US" altLang="en-US" sz="2400" dirty="0" err="1">
                <a:sym typeface="Symbol" pitchFamily="18" charset="2"/>
              </a:rPr>
              <a:t>M</a:t>
            </a:r>
            <a:r>
              <a:rPr lang="en-US" altLang="en-US" sz="2400" baseline="-25000" dirty="0" err="1">
                <a:sym typeface="Symbol" pitchFamily="18" charset="2"/>
              </a:rPr>
              <a:t>empty</a:t>
            </a:r>
            <a:r>
              <a:rPr lang="en-US" altLang="en-US" sz="2400" dirty="0">
                <a:sym typeface="Symbol" pitchFamily="18" charset="2"/>
              </a:rPr>
              <a:t>” </a:t>
            </a:r>
            <a:r>
              <a:rPr lang="el-GR" altLang="en-US" sz="2400" dirty="0">
                <a:sym typeface="Symbol" pitchFamily="18" charset="2"/>
              </a:rPr>
              <a:t></a:t>
            </a:r>
            <a:r>
              <a:rPr lang="en-CA" altLang="en-US" sz="2400" dirty="0"/>
              <a:t> P </a:t>
            </a:r>
            <a:r>
              <a:rPr lang="en-US" altLang="en-US" sz="2400" dirty="0">
                <a:sym typeface="Symbol" pitchFamily="18" charset="2"/>
              </a:rPr>
              <a:t>(Else switch to </a:t>
            </a:r>
            <a:r>
              <a:rPr lang="en-CA" altLang="en-US" sz="2400" dirty="0">
                <a:sym typeface="Symbol" panose="05050102010706020507" pitchFamily="18" charset="2"/>
              </a:rPr>
              <a:t></a:t>
            </a:r>
            <a:r>
              <a:rPr lang="en-US" altLang="en-US" sz="2400" dirty="0">
                <a:sym typeface="Symbol" pitchFamily="18" charset="2"/>
              </a:rPr>
              <a:t>P)</a:t>
            </a:r>
          </a:p>
        </p:txBody>
      </p:sp>
      <p:sp>
        <p:nvSpPr>
          <p:cNvPr id="37" name="Rectangle 16"/>
          <p:cNvSpPr>
            <a:spLocks noChangeArrowheads="1"/>
          </p:cNvSpPr>
          <p:nvPr/>
        </p:nvSpPr>
        <p:spPr bwMode="auto">
          <a:xfrm>
            <a:off x="179388" y="1387475"/>
            <a:ext cx="25876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solidFill>
                  <a:schemeClr val="tx2"/>
                </a:solidFill>
                <a:sym typeface="Symbol" pitchFamily="18" charset="2"/>
              </a:rPr>
              <a:t>Rice’s Theorem:</a:t>
            </a:r>
            <a:endParaRPr lang="en-US" altLang="en-US" sz="2400">
              <a:solidFill>
                <a:schemeClr val="tx2"/>
              </a:solidFill>
              <a:sym typeface="Symbol" pitchFamily="18" charset="2"/>
            </a:endParaRPr>
          </a:p>
        </p:txBody>
      </p:sp>
      <p:grpSp>
        <p:nvGrpSpPr>
          <p:cNvPr id="4" name="Group 19"/>
          <p:cNvGrpSpPr>
            <a:grpSpLocks/>
          </p:cNvGrpSpPr>
          <p:nvPr/>
        </p:nvGrpSpPr>
        <p:grpSpPr bwMode="auto">
          <a:xfrm>
            <a:off x="2603500" y="2179638"/>
            <a:ext cx="3116263" cy="457200"/>
            <a:chOff x="2064" y="3151"/>
            <a:chExt cx="1963" cy="288"/>
          </a:xfrm>
        </p:grpSpPr>
        <p:sp>
          <p:nvSpPr>
            <p:cNvPr id="60432" name="AutoShape 16"/>
            <p:cNvSpPr>
              <a:spLocks noChangeArrowheads="1"/>
            </p:cNvSpPr>
            <p:nvPr/>
          </p:nvSpPr>
          <p:spPr bwMode="auto">
            <a:xfrm>
              <a:off x="2064" y="3203"/>
              <a:ext cx="385" cy="227"/>
            </a:xfrm>
            <a:prstGeom prst="rightArrow">
              <a:avLst>
                <a:gd name="adj1" fmla="val 50000"/>
                <a:gd name="adj2" fmla="val 84912"/>
              </a:avLst>
            </a:prstGeom>
            <a:solidFill>
              <a:schemeClr val="hlink"/>
            </a:solidFill>
            <a:ln>
              <a:noFill/>
            </a:ln>
            <a:extLst>
              <a:ext uri="{91240B29-F687-4F45-9708-019B960494DF}">
                <a14:hiddenLine xmlns:a14="http://schemas.microsoft.com/office/drawing/2010/main" w="12700" cap="sq" algn="ctr">
                  <a:solidFill>
                    <a:srgbClr val="000000"/>
                  </a:solidFill>
                  <a:miter lim="800000"/>
                  <a:headEnd/>
                  <a:tailEnd/>
                </a14:hiddenLine>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a:p>
          </p:txBody>
        </p:sp>
        <p:sp>
          <p:nvSpPr>
            <p:cNvPr id="60433" name="Rectangle 16"/>
            <p:cNvSpPr>
              <a:spLocks noChangeArrowheads="1"/>
            </p:cNvSpPr>
            <p:nvPr/>
          </p:nvSpPr>
          <p:spPr bwMode="auto">
            <a:xfrm>
              <a:off x="2376" y="3151"/>
              <a:ext cx="16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 is undecidable.</a:t>
              </a:r>
            </a:p>
          </p:txBody>
        </p:sp>
      </p:grpSp>
      <p:sp>
        <p:nvSpPr>
          <p:cNvPr id="29714" name="Rectangle 16"/>
          <p:cNvSpPr>
            <a:spLocks noChangeArrowheads="1"/>
          </p:cNvSpPr>
          <p:nvPr/>
        </p:nvSpPr>
        <p:spPr bwMode="auto">
          <a:xfrm>
            <a:off x="46038" y="2779713"/>
            <a:ext cx="441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Eg P = {“M” | L(M) is regular}</a:t>
            </a:r>
          </a:p>
        </p:txBody>
      </p:sp>
      <p:sp>
        <p:nvSpPr>
          <p:cNvPr id="60428" name="Text Box 3"/>
          <p:cNvSpPr txBox="1">
            <a:spLocks noChangeArrowheads="1"/>
          </p:cNvSpPr>
          <p:nvPr/>
        </p:nvSpPr>
        <p:spPr bwMode="auto">
          <a:xfrm>
            <a:off x="3148632" y="149225"/>
            <a:ext cx="2503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chemeClr val="tx2"/>
                </a:solidFill>
              </a:rPr>
              <a:t>Rice’s Theorem</a:t>
            </a:r>
          </a:p>
        </p:txBody>
      </p:sp>
      <p:sp>
        <p:nvSpPr>
          <p:cNvPr id="18" name="Rectangle 16"/>
          <p:cNvSpPr>
            <a:spLocks noChangeArrowheads="1"/>
          </p:cNvSpPr>
          <p:nvPr/>
        </p:nvSpPr>
        <p:spPr bwMode="auto">
          <a:xfrm>
            <a:off x="2339975" y="1382713"/>
            <a:ext cx="6172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If P = {“M” | L(M) has some stated property}</a:t>
            </a:r>
          </a:p>
        </p:txBody>
      </p:sp>
      <p:sp>
        <p:nvSpPr>
          <p:cNvPr id="19" name="Rectangle 16"/>
          <p:cNvSpPr>
            <a:spLocks noChangeArrowheads="1"/>
          </p:cNvSpPr>
          <p:nvPr/>
        </p:nvSpPr>
        <p:spPr bwMode="auto">
          <a:xfrm>
            <a:off x="34925" y="3340100"/>
            <a:ext cx="81994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Note that L(M) states what M </a:t>
            </a:r>
            <a:r>
              <a:rPr lang="en-US" altLang="en-US" sz="2400" i="1"/>
              <a:t>does</a:t>
            </a:r>
            <a:r>
              <a:rPr lang="en-US" altLang="en-US" sz="2400"/>
              <a:t> on each input but not </a:t>
            </a:r>
            <a:r>
              <a:rPr lang="en-US" altLang="en-US" sz="2400" i="1"/>
              <a:t>how</a:t>
            </a:r>
            <a:r>
              <a:rPr lang="en-US" altLang="en-US" sz="2400"/>
              <a:t>.</a:t>
            </a:r>
          </a:p>
        </p:txBody>
      </p:sp>
      <p:sp>
        <p:nvSpPr>
          <p:cNvPr id="20" name="Rectangle 16"/>
          <p:cNvSpPr>
            <a:spLocks noChangeArrowheads="1"/>
          </p:cNvSpPr>
          <p:nvPr/>
        </p:nvSpPr>
        <p:spPr bwMode="auto">
          <a:xfrm>
            <a:off x="111125" y="3933825"/>
            <a:ext cx="1323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solidFill>
                  <a:schemeClr val="tx2"/>
                </a:solidFill>
                <a:sym typeface="Symbol" pitchFamily="18" charset="2"/>
              </a:rPr>
              <a:t>Proof:</a:t>
            </a:r>
            <a:endParaRPr lang="en-US" altLang="en-US" sz="2400">
              <a:solidFill>
                <a:schemeClr val="tx2"/>
              </a:solidFill>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0428"/>
                                        </p:tgtEl>
                                        <p:attrNameLst>
                                          <p:attrName>style.visibility</p:attrName>
                                        </p:attrNameLst>
                                      </p:cBhvr>
                                      <p:to>
                                        <p:strVal val="visible"/>
                                      </p:to>
                                    </p:set>
                                    <p:anim calcmode="lin" valueType="num">
                                      <p:cBhvr additive="base">
                                        <p:cTn id="7" dur="500" fill="hold"/>
                                        <p:tgtEl>
                                          <p:spTgt spid="60428"/>
                                        </p:tgtEl>
                                        <p:attrNameLst>
                                          <p:attrName>ppt_x</p:attrName>
                                        </p:attrNameLst>
                                      </p:cBhvr>
                                      <p:tavLst>
                                        <p:tav tm="0">
                                          <p:val>
                                            <p:strVal val="#ppt_x"/>
                                          </p:val>
                                        </p:tav>
                                        <p:tav tm="100000">
                                          <p:val>
                                            <p:strVal val="#ppt_x"/>
                                          </p:val>
                                        </p:tav>
                                      </p:tavLst>
                                    </p:anim>
                                    <p:anim calcmode="lin" valueType="num">
                                      <p:cBhvr additive="base">
                                        <p:cTn id="8" dur="500" fill="hold"/>
                                        <p:tgtEl>
                                          <p:spTgt spid="604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0192"/>
                                        </p:tgtEl>
                                        <p:attrNameLst>
                                          <p:attrName>style.visibility</p:attrName>
                                        </p:attrNameLst>
                                      </p:cBhvr>
                                      <p:to>
                                        <p:strVal val="visible"/>
                                      </p:to>
                                    </p:set>
                                    <p:anim calcmode="lin" valueType="num">
                                      <p:cBhvr additive="base">
                                        <p:cTn id="13" dur="500" fill="hold"/>
                                        <p:tgtEl>
                                          <p:spTgt spid="50192"/>
                                        </p:tgtEl>
                                        <p:attrNameLst>
                                          <p:attrName>ppt_x</p:attrName>
                                        </p:attrNameLst>
                                      </p:cBhvr>
                                      <p:tavLst>
                                        <p:tav tm="0">
                                          <p:val>
                                            <p:strVal val="1+#ppt_w/2"/>
                                          </p:val>
                                        </p:tav>
                                        <p:tav tm="100000">
                                          <p:val>
                                            <p:strVal val="#ppt_x"/>
                                          </p:val>
                                        </p:tav>
                                      </p:tavLst>
                                    </p:anim>
                                    <p:anim calcmode="lin" valueType="num">
                                      <p:cBhvr additive="base">
                                        <p:cTn id="14"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9714"/>
                                        </p:tgtEl>
                                        <p:attrNameLst>
                                          <p:attrName>style.visibility</p:attrName>
                                        </p:attrNameLst>
                                      </p:cBhvr>
                                      <p:to>
                                        <p:strVal val="visible"/>
                                      </p:to>
                                    </p:set>
                                    <p:anim calcmode="lin" valueType="num">
                                      <p:cBhvr additive="base">
                                        <p:cTn id="29" dur="500" fill="hold"/>
                                        <p:tgtEl>
                                          <p:spTgt spid="29714"/>
                                        </p:tgtEl>
                                        <p:attrNameLst>
                                          <p:attrName>ppt_x</p:attrName>
                                        </p:attrNameLst>
                                      </p:cBhvr>
                                      <p:tavLst>
                                        <p:tav tm="0">
                                          <p:val>
                                            <p:strVal val="0-#ppt_w/2"/>
                                          </p:val>
                                        </p:tav>
                                        <p:tav tm="100000">
                                          <p:val>
                                            <p:strVal val="#ppt_x"/>
                                          </p:val>
                                        </p:tav>
                                      </p:tavLst>
                                    </p:anim>
                                    <p:anim calcmode="lin" valueType="num">
                                      <p:cBhvr additive="base">
                                        <p:cTn id="30" dur="500" fill="hold"/>
                                        <p:tgtEl>
                                          <p:spTgt spid="2971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0-#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500" fill="hold"/>
                                        <p:tgtEl>
                                          <p:spTgt spid="25"/>
                                        </p:tgtEl>
                                        <p:attrNameLst>
                                          <p:attrName>ppt_x</p:attrName>
                                        </p:attrNameLst>
                                      </p:cBhvr>
                                      <p:tavLst>
                                        <p:tav tm="0">
                                          <p:val>
                                            <p:strVal val="0-#ppt_w/2"/>
                                          </p:val>
                                        </p:tav>
                                        <p:tav tm="100000">
                                          <p:val>
                                            <p:strVal val="#ppt_x"/>
                                          </p:val>
                                        </p:tav>
                                      </p:tavLst>
                                    </p:anim>
                                    <p:anim calcmode="lin" valueType="num">
                                      <p:cBhvr additive="base">
                                        <p:cTn id="4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0-#ppt_w/2"/>
                                          </p:val>
                                        </p:tav>
                                        <p:tav tm="100000">
                                          <p:val>
                                            <p:strVal val="#ppt_x"/>
                                          </p:val>
                                        </p:tav>
                                      </p:tavLst>
                                    </p:anim>
                                    <p:anim calcmode="lin" valueType="num">
                                      <p:cBhvr additive="base">
                                        <p:cTn id="54" dur="500" fill="hold"/>
                                        <p:tgtEl>
                                          <p:spTgt spid="20"/>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additive="base">
                                        <p:cTn id="57" dur="500" fill="hold"/>
                                        <p:tgtEl>
                                          <p:spTgt spid="24"/>
                                        </p:tgtEl>
                                        <p:attrNameLst>
                                          <p:attrName>ppt_x</p:attrName>
                                        </p:attrNameLst>
                                      </p:cBhvr>
                                      <p:tavLst>
                                        <p:tav tm="0">
                                          <p:val>
                                            <p:strVal val="0-#ppt_w/2"/>
                                          </p:val>
                                        </p:tav>
                                        <p:tav tm="100000">
                                          <p:val>
                                            <p:strVal val="#ppt_x"/>
                                          </p:val>
                                        </p:tav>
                                      </p:tavLst>
                                    </p:anim>
                                    <p:anim calcmode="lin" valueType="num">
                                      <p:cBhvr additive="base">
                                        <p:cTn id="5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nodeType="clickEffect">
                                  <p:stCondLst>
                                    <p:cond delay="0"/>
                                  </p:stCondLst>
                                  <p:childTnLst>
                                    <p:set>
                                      <p:cBhvr>
                                        <p:cTn id="62" dur="1" fill="hold">
                                          <p:stCondLst>
                                            <p:cond delay="0"/>
                                          </p:stCondLst>
                                        </p:cTn>
                                        <p:tgtEl>
                                          <p:spTgt spid="29707">
                                            <p:txEl>
                                              <p:pRg st="0" end="0"/>
                                            </p:txEl>
                                          </p:spTgt>
                                        </p:tgtEl>
                                        <p:attrNameLst>
                                          <p:attrName>style.visibility</p:attrName>
                                        </p:attrNameLst>
                                      </p:cBhvr>
                                      <p:to>
                                        <p:strVal val="visible"/>
                                      </p:to>
                                    </p:set>
                                    <p:anim calcmode="lin" valueType="num">
                                      <p:cBhvr additive="base">
                                        <p:cTn id="63" dur="500" fill="hold"/>
                                        <p:tgtEl>
                                          <p:spTgt spid="29707">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9707">
                                            <p:txEl>
                                              <p:pRg st="0" end="0"/>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29707">
                                            <p:txEl>
                                              <p:pRg st="1" end="1"/>
                                            </p:txEl>
                                          </p:spTgt>
                                        </p:tgtEl>
                                        <p:attrNameLst>
                                          <p:attrName>style.visibility</p:attrName>
                                        </p:attrNameLst>
                                      </p:cBhvr>
                                      <p:to>
                                        <p:strVal val="visible"/>
                                      </p:to>
                                    </p:set>
                                    <p:anim calcmode="lin" valueType="num">
                                      <p:cBhvr additive="base">
                                        <p:cTn id="67" dur="500" fill="hold"/>
                                        <p:tgtEl>
                                          <p:spTgt spid="29707">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9707">
                                            <p:txEl>
                                              <p:pRg st="1" end="1"/>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29707">
                                            <p:txEl>
                                              <p:pRg st="2" end="2"/>
                                            </p:txEl>
                                          </p:spTgt>
                                        </p:tgtEl>
                                        <p:attrNameLst>
                                          <p:attrName>style.visibility</p:attrName>
                                        </p:attrNameLst>
                                      </p:cBhvr>
                                      <p:to>
                                        <p:strVal val="visible"/>
                                      </p:to>
                                    </p:set>
                                    <p:anim calcmode="lin" valueType="num">
                                      <p:cBhvr additive="base">
                                        <p:cTn id="71" dur="500" fill="hold"/>
                                        <p:tgtEl>
                                          <p:spTgt spid="29707">
                                            <p:txEl>
                                              <p:pRg st="2" end="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970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1+#ppt_w/2"/>
                                          </p:val>
                                        </p:tav>
                                        <p:tav tm="100000">
                                          <p:val>
                                            <p:strVal val="#ppt_x"/>
                                          </p:val>
                                        </p:tav>
                                      </p:tavLst>
                                    </p:anim>
                                    <p:anim calcmode="lin" valueType="num">
                                      <p:cBhvr additive="base">
                                        <p:cTn id="78"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2" grpId="0"/>
      <p:bldP spid="24" grpId="0"/>
      <p:bldP spid="25" grpId="0"/>
      <p:bldP spid="31" grpId="0"/>
      <p:bldP spid="37" grpId="0"/>
      <p:bldP spid="29714" grpId="0"/>
      <p:bldP spid="60428" grpId="0"/>
      <p:bldP spid="18" grpId="0"/>
      <p:bldP spid="19" grpId="0"/>
      <p:bldP spid="2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61464"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1465"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61462"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1463"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50186" name="Text Box 35"/>
          <p:cNvSpPr txBox="1">
            <a:spLocks noChangeArrowheads="1"/>
          </p:cNvSpPr>
          <p:nvPr/>
        </p:nvSpPr>
        <p:spPr bwMode="auto">
          <a:xfrm>
            <a:off x="4538663" y="1901825"/>
            <a:ext cx="1157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a:t>
            </a:r>
          </a:p>
        </p:txBody>
      </p:sp>
      <p:sp>
        <p:nvSpPr>
          <p:cNvPr id="50187" name="Line 36"/>
          <p:cNvSpPr>
            <a:spLocks noChangeShapeType="1"/>
          </p:cNvSpPr>
          <p:nvPr/>
        </p:nvSpPr>
        <p:spPr bwMode="auto">
          <a:xfrm>
            <a:off x="3968750" y="47244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250825"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7740650" y="5589588"/>
            <a:ext cx="719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a:t>
            </a:r>
          </a:p>
        </p:txBody>
      </p:sp>
      <p:sp>
        <p:nvSpPr>
          <p:cNvPr id="61451"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6" name="Text Box 35"/>
          <p:cNvSpPr txBox="1">
            <a:spLocks noChangeArrowheads="1"/>
          </p:cNvSpPr>
          <p:nvPr/>
        </p:nvSpPr>
        <p:spPr bwMode="auto">
          <a:xfrm>
            <a:off x="3527425" y="2300288"/>
            <a:ext cx="38004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M'(I') = </a:t>
            </a:r>
          </a:p>
          <a:p>
            <a:pPr algn="l"/>
            <a:r>
              <a:rPr lang="en-US" altLang="en-US" sz="2400" dirty="0"/>
              <a:t>{ </a:t>
            </a:r>
          </a:p>
          <a:p>
            <a:pPr algn="l"/>
            <a:r>
              <a:rPr lang="en-US" altLang="en-US" sz="2400" dirty="0"/>
              <a:t>   Run M(I)</a:t>
            </a:r>
          </a:p>
          <a:p>
            <a:pPr algn="l"/>
            <a:r>
              <a:rPr lang="en-US" altLang="en-US" sz="2400" dirty="0"/>
              <a:t>   Run </a:t>
            </a:r>
            <a:r>
              <a:rPr lang="en-US" altLang="en-US" sz="2400" dirty="0" err="1">
                <a:sym typeface="Symbol" pitchFamily="18" charset="2"/>
              </a:rPr>
              <a:t>M</a:t>
            </a:r>
            <a:r>
              <a:rPr lang="en-US" altLang="en-US" sz="2400" baseline="-25000" dirty="0" err="1">
                <a:sym typeface="Symbol" pitchFamily="18" charset="2"/>
              </a:rPr>
              <a:t>yes</a:t>
            </a:r>
            <a:r>
              <a:rPr lang="en-US" altLang="en-US" sz="2400" dirty="0"/>
              <a:t>(I')</a:t>
            </a:r>
          </a:p>
          <a:p>
            <a:pPr algn="l"/>
            <a:r>
              <a:rPr lang="en-US" altLang="en-US" sz="2400" dirty="0"/>
              <a:t>   respond as</a:t>
            </a:r>
            <a:r>
              <a:rPr lang="en-US" altLang="en-US" sz="2400" dirty="0">
                <a:sym typeface="Symbol" pitchFamily="18" charset="2"/>
              </a:rPr>
              <a:t> </a:t>
            </a:r>
            <a:r>
              <a:rPr lang="en-US" altLang="en-US" sz="2400" dirty="0" err="1">
                <a:sym typeface="Symbol" pitchFamily="18" charset="2"/>
              </a:rPr>
              <a:t>M</a:t>
            </a:r>
            <a:r>
              <a:rPr lang="en-US" altLang="en-US" sz="2400" baseline="-25000" dirty="0" err="1">
                <a:sym typeface="Symbol" pitchFamily="18" charset="2"/>
              </a:rPr>
              <a:t>yes</a:t>
            </a:r>
            <a:r>
              <a:rPr lang="en-US" altLang="en-US" sz="2400" dirty="0"/>
              <a:t>(I') does </a:t>
            </a:r>
          </a:p>
          <a:p>
            <a:pPr algn="l"/>
            <a:r>
              <a:rPr lang="en-US" altLang="en-US" sz="2400" dirty="0"/>
              <a:t> }  </a:t>
            </a:r>
          </a:p>
        </p:txBody>
      </p:sp>
      <p:sp>
        <p:nvSpPr>
          <p:cNvPr id="61453" name="Rectangle 16"/>
          <p:cNvSpPr>
            <a:spLocks noChangeArrowheads="1"/>
          </p:cNvSpPr>
          <p:nvPr/>
        </p:nvSpPr>
        <p:spPr bwMode="auto">
          <a:xfrm>
            <a:off x="4248150" y="557213"/>
            <a:ext cx="48561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 = {“M” | based on what M does, </a:t>
            </a:r>
            <a:br>
              <a:rPr lang="en-US" altLang="en-US" sz="2400"/>
            </a:br>
            <a:r>
              <a:rPr lang="en-US" altLang="en-US" sz="2400"/>
              <a:t>             not on how it does it}</a:t>
            </a:r>
          </a:p>
        </p:txBody>
      </p:sp>
      <p:grpSp>
        <p:nvGrpSpPr>
          <p:cNvPr id="27" name="Group 17"/>
          <p:cNvGrpSpPr>
            <a:grpSpLocks/>
          </p:cNvGrpSpPr>
          <p:nvPr/>
        </p:nvGrpSpPr>
        <p:grpSpPr bwMode="auto">
          <a:xfrm>
            <a:off x="1258888" y="1497013"/>
            <a:ext cx="1463675" cy="1012825"/>
            <a:chOff x="793" y="1161"/>
            <a:chExt cx="922" cy="638"/>
          </a:xfrm>
        </p:grpSpPr>
        <p:sp>
          <p:nvSpPr>
            <p:cNvPr id="61460"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1461"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30" name="Group 21"/>
          <p:cNvGrpSpPr>
            <a:grpSpLocks/>
          </p:cNvGrpSpPr>
          <p:nvPr/>
        </p:nvGrpSpPr>
        <p:grpSpPr bwMode="auto">
          <a:xfrm>
            <a:off x="3683000" y="4524375"/>
            <a:ext cx="3257550" cy="519113"/>
            <a:chOff x="2500" y="3285"/>
            <a:chExt cx="1872" cy="327"/>
          </a:xfrm>
        </p:grpSpPr>
        <p:sp>
          <p:nvSpPr>
            <p:cNvPr id="61458"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1459" name="Rectangle 23"/>
            <p:cNvSpPr>
              <a:spLocks noChangeArrowheads="1"/>
            </p:cNvSpPr>
            <p:nvPr/>
          </p:nvSpPr>
          <p:spPr bwMode="auto">
            <a:xfrm>
              <a:off x="2806" y="3285"/>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sp>
        <p:nvSpPr>
          <p:cNvPr id="33"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sp>
        <p:nvSpPr>
          <p:cNvPr id="26" name="Text Box 3">
            <a:extLst>
              <a:ext uri="{FF2B5EF4-FFF2-40B4-BE49-F238E27FC236}">
                <a16:creationId xmlns:a16="http://schemas.microsoft.com/office/drawing/2014/main" id="{9C028D70-E020-4110-9F49-95FCA2B1CE05}"/>
              </a:ext>
            </a:extLst>
          </p:cNvPr>
          <p:cNvSpPr txBox="1">
            <a:spLocks noChangeArrowheads="1"/>
          </p:cNvSpPr>
          <p:nvPr/>
        </p:nvSpPr>
        <p:spPr bwMode="auto">
          <a:xfrm>
            <a:off x="3148632" y="149225"/>
            <a:ext cx="2503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chemeClr val="tx2"/>
                </a:solidFill>
              </a:rPr>
              <a:t>Rice’s Theorem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0190"/>
                                        </p:tgtEl>
                                        <p:attrNameLst>
                                          <p:attrName>style.visibility</p:attrName>
                                        </p:attrNameLst>
                                      </p:cBhvr>
                                      <p:to>
                                        <p:strVal val="visible"/>
                                      </p:to>
                                    </p:set>
                                    <p:anim calcmode="lin" valueType="num">
                                      <p:cBhvr additive="base">
                                        <p:cTn id="11" dur="500" fill="hold"/>
                                        <p:tgtEl>
                                          <p:spTgt spid="50190"/>
                                        </p:tgtEl>
                                        <p:attrNameLst>
                                          <p:attrName>ppt_x</p:attrName>
                                        </p:attrNameLst>
                                      </p:cBhvr>
                                      <p:tavLst>
                                        <p:tav tm="0">
                                          <p:val>
                                            <p:strVal val="#ppt_x"/>
                                          </p:val>
                                        </p:tav>
                                        <p:tav tm="100000">
                                          <p:val>
                                            <p:strVal val="#ppt_x"/>
                                          </p:val>
                                        </p:tav>
                                      </p:tavLst>
                                    </p:anim>
                                    <p:anim calcmode="lin" valueType="num">
                                      <p:cBhvr additive="base">
                                        <p:cTn id="1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376838"/>
                                        </p:tgtEl>
                                        <p:attrNameLst>
                                          <p:attrName>style.visibility</p:attrName>
                                        </p:attrNameLst>
                                      </p:cBhvr>
                                      <p:to>
                                        <p:strVal val="visible"/>
                                      </p:to>
                                    </p:set>
                                    <p:anim calcmode="lin" valueType="num">
                                      <p:cBhvr additive="base">
                                        <p:cTn id="27" dur="500" fill="hold"/>
                                        <p:tgtEl>
                                          <p:spTgt spid="376838"/>
                                        </p:tgtEl>
                                        <p:attrNameLst>
                                          <p:attrName>ppt_x</p:attrName>
                                        </p:attrNameLst>
                                      </p:cBhvr>
                                      <p:tavLst>
                                        <p:tav tm="0">
                                          <p:val>
                                            <p:strVal val="0-#ppt_w/2"/>
                                          </p:val>
                                        </p:tav>
                                        <p:tav tm="100000">
                                          <p:val>
                                            <p:strVal val="#ppt_x"/>
                                          </p:val>
                                        </p:tav>
                                      </p:tavLst>
                                    </p:anim>
                                    <p:anim calcmode="lin" valueType="num">
                                      <p:cBhvr additive="base">
                                        <p:cTn id="28" dur="500" fill="hold"/>
                                        <p:tgtEl>
                                          <p:spTgt spid="376838"/>
                                        </p:tgtEl>
                                        <p:attrNameLst>
                                          <p:attrName>ppt_y</p:attrName>
                                        </p:attrNameLst>
                                      </p:cBhvr>
                                      <p:tavLst>
                                        <p:tav tm="0">
                                          <p:val>
                                            <p:strVal val="0-#ppt_h/2"/>
                                          </p:val>
                                        </p:tav>
                                        <p:tav tm="100000">
                                          <p:val>
                                            <p:strVal val="#ppt_y"/>
                                          </p:val>
                                        </p:tav>
                                      </p:tavLst>
                                    </p:anim>
                                  </p:childTnLst>
                                </p:cTn>
                              </p:par>
                              <p:par>
                                <p:cTn id="29" presetID="2" presetClass="entr" presetSubtype="9" fill="hold" grpId="0" nodeType="withEffect">
                                  <p:stCondLst>
                                    <p:cond delay="0"/>
                                  </p:stCondLst>
                                  <p:childTnLst>
                                    <p:set>
                                      <p:cBhvr>
                                        <p:cTn id="30" dur="1" fill="hold">
                                          <p:stCondLst>
                                            <p:cond delay="0"/>
                                          </p:stCondLst>
                                        </p:cTn>
                                        <p:tgtEl>
                                          <p:spTgt spid="376871"/>
                                        </p:tgtEl>
                                        <p:attrNameLst>
                                          <p:attrName>style.visibility</p:attrName>
                                        </p:attrNameLst>
                                      </p:cBhvr>
                                      <p:to>
                                        <p:strVal val="visible"/>
                                      </p:to>
                                    </p:set>
                                    <p:anim calcmode="lin" valueType="num">
                                      <p:cBhvr additive="base">
                                        <p:cTn id="31" dur="500" fill="hold"/>
                                        <p:tgtEl>
                                          <p:spTgt spid="376871"/>
                                        </p:tgtEl>
                                        <p:attrNameLst>
                                          <p:attrName>ppt_x</p:attrName>
                                        </p:attrNameLst>
                                      </p:cBhvr>
                                      <p:tavLst>
                                        <p:tav tm="0">
                                          <p:val>
                                            <p:strVal val="0-#ppt_w/2"/>
                                          </p:val>
                                        </p:tav>
                                        <p:tav tm="100000">
                                          <p:val>
                                            <p:strVal val="#ppt_x"/>
                                          </p:val>
                                        </p:tav>
                                      </p:tavLst>
                                    </p:anim>
                                    <p:anim calcmode="lin" valueType="num">
                                      <p:cBhvr additive="base">
                                        <p:cTn id="3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7"/>
                                        </p:tgtEl>
                                        <p:attrNameLst>
                                          <p:attrName>style.visibility</p:attrName>
                                        </p:attrNameLst>
                                      </p:cBhvr>
                                      <p:to>
                                        <p:strVal val="visible"/>
                                      </p:to>
                                    </p:set>
                                    <p:anim calcmode="lin" valueType="num">
                                      <p:cBhvr additive="base">
                                        <p:cTn id="37" dur="500" fill="hold"/>
                                        <p:tgtEl>
                                          <p:spTgt spid="50187"/>
                                        </p:tgtEl>
                                        <p:attrNameLst>
                                          <p:attrName>ppt_x</p:attrName>
                                        </p:attrNameLst>
                                      </p:cBhvr>
                                      <p:tavLst>
                                        <p:tav tm="0">
                                          <p:val>
                                            <p:strVal val="0-#ppt_w/2"/>
                                          </p:val>
                                        </p:tav>
                                        <p:tav tm="100000">
                                          <p:val>
                                            <p:strVal val="#ppt_x"/>
                                          </p:val>
                                        </p:tav>
                                      </p:tavLst>
                                    </p:anim>
                                    <p:anim calcmode="lin" valueType="num">
                                      <p:cBhvr additive="base">
                                        <p:cTn id="38" dur="500" fill="hold"/>
                                        <p:tgtEl>
                                          <p:spTgt spid="5018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0186"/>
                                        </p:tgtEl>
                                        <p:attrNameLst>
                                          <p:attrName>style.visibility</p:attrName>
                                        </p:attrNameLst>
                                      </p:cBhvr>
                                      <p:to>
                                        <p:strVal val="visible"/>
                                      </p:to>
                                    </p:set>
                                    <p:anim calcmode="lin" valueType="num">
                                      <p:cBhvr additive="base">
                                        <p:cTn id="41" dur="500" fill="hold"/>
                                        <p:tgtEl>
                                          <p:spTgt spid="50186"/>
                                        </p:tgtEl>
                                        <p:attrNameLst>
                                          <p:attrName>ppt_x</p:attrName>
                                        </p:attrNameLst>
                                      </p:cBhvr>
                                      <p:tavLst>
                                        <p:tav tm="0">
                                          <p:val>
                                            <p:strVal val="0-#ppt_w/2"/>
                                          </p:val>
                                        </p:tav>
                                        <p:tav tm="100000">
                                          <p:val>
                                            <p:strVal val="#ppt_x"/>
                                          </p:val>
                                        </p:tav>
                                      </p:tavLst>
                                    </p:anim>
                                    <p:anim calcmode="lin" valueType="num">
                                      <p:cBhvr additive="base">
                                        <p:cTn id="42" dur="500" fill="hold"/>
                                        <p:tgtEl>
                                          <p:spTgt spid="5018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50196"/>
                                        </p:tgtEl>
                                        <p:attrNameLst>
                                          <p:attrName>style.visibility</p:attrName>
                                        </p:attrNameLst>
                                      </p:cBhvr>
                                      <p:to>
                                        <p:strVal val="visible"/>
                                      </p:to>
                                    </p:set>
                                    <p:anim calcmode="lin" valueType="num">
                                      <p:cBhvr additive="base">
                                        <p:cTn id="45" dur="500" fill="hold"/>
                                        <p:tgtEl>
                                          <p:spTgt spid="50196"/>
                                        </p:tgtEl>
                                        <p:attrNameLst>
                                          <p:attrName>ppt_x</p:attrName>
                                        </p:attrNameLst>
                                      </p:cBhvr>
                                      <p:tavLst>
                                        <p:tav tm="0">
                                          <p:val>
                                            <p:strVal val="0-#ppt_w/2"/>
                                          </p:val>
                                        </p:tav>
                                        <p:tav tm="100000">
                                          <p:val>
                                            <p:strVal val="#ppt_x"/>
                                          </p:val>
                                        </p:tav>
                                      </p:tavLst>
                                    </p:anim>
                                    <p:anim calcmode="lin" valueType="num">
                                      <p:cBhvr additive="base">
                                        <p:cTn id="46" dur="500" fill="hold"/>
                                        <p:tgtEl>
                                          <p:spTgt spid="50196"/>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1+#ppt_w/2"/>
                                          </p:val>
                                        </p:tav>
                                        <p:tav tm="100000">
                                          <p:val>
                                            <p:strVal val="#ppt_x"/>
                                          </p:val>
                                        </p:tav>
                                      </p:tavLst>
                                    </p:anim>
                                    <p:anim calcmode="lin" valueType="num">
                                      <p:cBhvr additive="base">
                                        <p:cTn id="5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6" fill="hold" nodeType="click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0-#ppt_w/2"/>
                                          </p:val>
                                        </p:tav>
                                        <p:tav tm="100000">
                                          <p:val>
                                            <p:strVal val="#ppt_x"/>
                                          </p:val>
                                        </p:tav>
                                      </p:tavLst>
                                    </p:anim>
                                    <p:anim calcmode="lin" valueType="num">
                                      <p:cBhvr additive="base">
                                        <p:cTn id="64"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6" grpId="0"/>
      <p:bldP spid="50187" grpId="0" animBg="1"/>
      <p:bldP spid="376871" grpId="0" animBg="1"/>
      <p:bldP spid="4" grpId="0" autoUpdateAnimBg="0"/>
      <p:bldP spid="50190" grpId="0"/>
      <p:bldP spid="50196" grpId="0"/>
      <p:bldP spid="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467" name="Group 5"/>
          <p:cNvGrpSpPr>
            <a:grpSpLocks/>
          </p:cNvGrpSpPr>
          <p:nvPr/>
        </p:nvGrpSpPr>
        <p:grpSpPr bwMode="auto">
          <a:xfrm>
            <a:off x="7216775" y="2513013"/>
            <a:ext cx="1800225" cy="2882900"/>
            <a:chOff x="4194" y="1993"/>
            <a:chExt cx="1422" cy="2207"/>
          </a:xfrm>
        </p:grpSpPr>
        <p:pic>
          <p:nvPicPr>
            <p:cNvPr id="6249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249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6246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62469" name="Group 32"/>
          <p:cNvGrpSpPr>
            <a:grpSpLocks/>
          </p:cNvGrpSpPr>
          <p:nvPr/>
        </p:nvGrpSpPr>
        <p:grpSpPr bwMode="auto">
          <a:xfrm>
            <a:off x="1905000" y="2513013"/>
            <a:ext cx="1800225" cy="2903537"/>
            <a:chOff x="4194" y="1993"/>
            <a:chExt cx="1422" cy="2198"/>
          </a:xfrm>
        </p:grpSpPr>
        <p:pic>
          <p:nvPicPr>
            <p:cNvPr id="6248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249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2470" name="Text Box 35"/>
          <p:cNvSpPr txBox="1">
            <a:spLocks noChangeArrowheads="1"/>
          </p:cNvSpPr>
          <p:nvPr/>
        </p:nvSpPr>
        <p:spPr bwMode="auto">
          <a:xfrm>
            <a:off x="4538663" y="1901825"/>
            <a:ext cx="1157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a:t>
            </a:r>
          </a:p>
        </p:txBody>
      </p:sp>
      <p:sp>
        <p:nvSpPr>
          <p:cNvPr id="62471" name="Line 36"/>
          <p:cNvSpPr>
            <a:spLocks noChangeShapeType="1"/>
          </p:cNvSpPr>
          <p:nvPr/>
        </p:nvSpPr>
        <p:spPr bwMode="auto">
          <a:xfrm>
            <a:off x="3968750" y="47244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2472"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2473" name="Text Box 6"/>
          <p:cNvSpPr txBox="1">
            <a:spLocks noChangeArrowheads="1"/>
          </p:cNvSpPr>
          <p:nvPr/>
        </p:nvSpPr>
        <p:spPr bwMode="auto">
          <a:xfrm>
            <a:off x="250825"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2474" name="Rectangle 14"/>
          <p:cNvSpPr>
            <a:spLocks noChangeArrowheads="1"/>
          </p:cNvSpPr>
          <p:nvPr/>
        </p:nvSpPr>
        <p:spPr bwMode="auto">
          <a:xfrm>
            <a:off x="7740650" y="5589588"/>
            <a:ext cx="719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a:t>
            </a:r>
          </a:p>
        </p:txBody>
      </p:sp>
      <p:sp>
        <p:nvSpPr>
          <p:cNvPr id="6247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62476" name="Text Box 35"/>
          <p:cNvSpPr txBox="1">
            <a:spLocks noChangeArrowheads="1"/>
          </p:cNvSpPr>
          <p:nvPr/>
        </p:nvSpPr>
        <p:spPr bwMode="auto">
          <a:xfrm>
            <a:off x="3527425" y="2300288"/>
            <a:ext cx="38004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a:t>
            </a:r>
          </a:p>
          <a:p>
            <a:pPr algn="l"/>
            <a:r>
              <a:rPr lang="en-US" altLang="en-US" sz="2400"/>
              <a:t>   Run </a:t>
            </a:r>
            <a:r>
              <a:rPr lang="en-US" altLang="en-US" sz="2400">
                <a:sym typeface="Symbol" pitchFamily="18" charset="2"/>
              </a:rPr>
              <a:t>M</a:t>
            </a:r>
            <a:r>
              <a:rPr lang="en-US" altLang="en-US" sz="2400" baseline="-25000">
                <a:sym typeface="Symbol" pitchFamily="18" charset="2"/>
              </a:rPr>
              <a:t>yes</a:t>
            </a:r>
            <a:r>
              <a:rPr lang="en-US" altLang="en-US" sz="2400"/>
              <a:t>(I')</a:t>
            </a:r>
          </a:p>
          <a:p>
            <a:pPr algn="l"/>
            <a:r>
              <a:rPr lang="en-US" altLang="en-US" sz="2400"/>
              <a:t>   respond as</a:t>
            </a:r>
            <a:r>
              <a:rPr lang="en-US" altLang="en-US" sz="2400">
                <a:sym typeface="Symbol" pitchFamily="18" charset="2"/>
              </a:rPr>
              <a:t> M</a:t>
            </a:r>
            <a:r>
              <a:rPr lang="en-US" altLang="en-US" sz="2400" baseline="-25000">
                <a:sym typeface="Symbol" pitchFamily="18" charset="2"/>
              </a:rPr>
              <a:t>yes</a:t>
            </a:r>
            <a:r>
              <a:rPr lang="en-US" altLang="en-US" sz="2400"/>
              <a:t>(I') does </a:t>
            </a:r>
          </a:p>
          <a:p>
            <a:pPr algn="l"/>
            <a:r>
              <a:rPr lang="en-US" altLang="en-US" sz="2400"/>
              <a:t> }  </a:t>
            </a:r>
          </a:p>
        </p:txBody>
      </p:sp>
      <p:grpSp>
        <p:nvGrpSpPr>
          <p:cNvPr id="6" name="Group 21"/>
          <p:cNvGrpSpPr>
            <a:grpSpLocks/>
          </p:cNvGrpSpPr>
          <p:nvPr/>
        </p:nvGrpSpPr>
        <p:grpSpPr bwMode="auto">
          <a:xfrm>
            <a:off x="3833813" y="5573713"/>
            <a:ext cx="3259137" cy="519112"/>
            <a:chOff x="2500" y="3285"/>
            <a:chExt cx="1872" cy="327"/>
          </a:xfrm>
        </p:grpSpPr>
        <p:sp>
          <p:nvSpPr>
            <p:cNvPr id="62487"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2488" name="Rectangle 23"/>
            <p:cNvSpPr>
              <a:spLocks noChangeArrowheads="1"/>
            </p:cNvSpPr>
            <p:nvPr/>
          </p:nvSpPr>
          <p:spPr bwMode="auto">
            <a:xfrm>
              <a:off x="2806" y="3285"/>
              <a:ext cx="79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Yes</a:t>
              </a:r>
            </a:p>
          </p:txBody>
        </p:sp>
      </p:grpSp>
      <p:sp>
        <p:nvSpPr>
          <p:cNvPr id="62478" name="Rectangle 16"/>
          <p:cNvSpPr>
            <a:spLocks noChangeArrowheads="1"/>
          </p:cNvSpPr>
          <p:nvPr/>
        </p:nvSpPr>
        <p:spPr bwMode="auto">
          <a:xfrm>
            <a:off x="4248150" y="557213"/>
            <a:ext cx="48561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 = {“M” | based on what M does, </a:t>
            </a:r>
            <a:br>
              <a:rPr lang="en-US" altLang="en-US" sz="2400"/>
            </a:br>
            <a:r>
              <a:rPr lang="en-US" altLang="en-US" sz="2400"/>
              <a:t>             not on how it does it}</a:t>
            </a:r>
          </a:p>
        </p:txBody>
      </p:sp>
      <p:sp>
        <p:nvSpPr>
          <p:cNvPr id="25" name="Rectangle 24"/>
          <p:cNvSpPr>
            <a:spLocks noChangeArrowheads="1"/>
          </p:cNvSpPr>
          <p:nvPr/>
        </p:nvSpPr>
        <p:spPr bwMode="auto">
          <a:xfrm>
            <a:off x="4033838" y="4705350"/>
            <a:ext cx="2687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L(M') = L(</a:t>
            </a:r>
            <a:r>
              <a:rPr lang="en-US" altLang="en-US">
                <a:sym typeface="Symbol" pitchFamily="18" charset="2"/>
              </a:rPr>
              <a:t>M</a:t>
            </a:r>
            <a:r>
              <a:rPr lang="en-US" altLang="en-US" baseline="-25000">
                <a:sym typeface="Symbol" pitchFamily="18" charset="2"/>
              </a:rPr>
              <a:t>yes</a:t>
            </a:r>
            <a:r>
              <a:rPr lang="en-US" altLang="en-US"/>
              <a:t>) </a:t>
            </a:r>
            <a:endParaRPr lang="en-CA" altLang="en-US"/>
          </a:p>
        </p:txBody>
      </p:sp>
      <p:sp>
        <p:nvSpPr>
          <p:cNvPr id="26" name="Rectangle 25"/>
          <p:cNvSpPr>
            <a:spLocks noChangeArrowheads="1"/>
          </p:cNvSpPr>
          <p:nvPr/>
        </p:nvSpPr>
        <p:spPr bwMode="auto">
          <a:xfrm>
            <a:off x="4022725" y="5083175"/>
            <a:ext cx="3074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ym typeface="Symbol" pitchFamily="18" charset="2"/>
              </a:rPr>
              <a:t>M</a:t>
            </a:r>
            <a:r>
              <a:rPr lang="en-US" altLang="en-US" baseline="-25000">
                <a:sym typeface="Symbol" pitchFamily="18" charset="2"/>
              </a:rPr>
              <a:t>yes</a:t>
            </a:r>
            <a:r>
              <a:rPr lang="en-US" altLang="en-US">
                <a:sym typeface="Symbol" pitchFamily="18" charset="2"/>
              </a:rPr>
              <a:t> </a:t>
            </a:r>
            <a:r>
              <a:rPr lang="el-GR" altLang="en-US"/>
              <a:t>ϵ</a:t>
            </a:r>
            <a:r>
              <a:rPr lang="en-CA" altLang="en-US"/>
              <a:t> P  </a:t>
            </a:r>
            <a:r>
              <a:rPr lang="en-CA" altLang="en-US">
                <a:sym typeface="Wingdings" pitchFamily="2" charset="2"/>
              </a:rPr>
              <a:t>  </a:t>
            </a:r>
            <a:r>
              <a:rPr lang="en-US" altLang="en-US">
                <a:sym typeface="Symbol" pitchFamily="18" charset="2"/>
              </a:rPr>
              <a:t>M</a:t>
            </a:r>
            <a:r>
              <a:rPr lang="en-US" altLang="en-US"/>
              <a:t>'</a:t>
            </a:r>
            <a:r>
              <a:rPr lang="en-US" altLang="en-US">
                <a:sym typeface="Symbol" pitchFamily="18" charset="2"/>
              </a:rPr>
              <a:t> </a:t>
            </a:r>
            <a:r>
              <a:rPr lang="el-GR" altLang="en-US"/>
              <a:t>ϵ</a:t>
            </a:r>
            <a:r>
              <a:rPr lang="en-CA" altLang="en-US"/>
              <a:t> P</a:t>
            </a:r>
            <a:r>
              <a:rPr lang="en-CA" altLang="en-US">
                <a:sym typeface="Wingdings" pitchFamily="2" charset="2"/>
              </a:rPr>
              <a:t> </a:t>
            </a:r>
            <a:endParaRPr lang="en-CA" altLang="en-US"/>
          </a:p>
        </p:txBody>
      </p:sp>
      <p:sp>
        <p:nvSpPr>
          <p:cNvPr id="62482"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grpSp>
        <p:nvGrpSpPr>
          <p:cNvPr id="28" name="Group 17"/>
          <p:cNvGrpSpPr>
            <a:grpSpLocks/>
          </p:cNvGrpSpPr>
          <p:nvPr/>
        </p:nvGrpSpPr>
        <p:grpSpPr bwMode="auto">
          <a:xfrm>
            <a:off x="1258888" y="1497013"/>
            <a:ext cx="1003300" cy="1012825"/>
            <a:chOff x="793" y="1161"/>
            <a:chExt cx="632" cy="638"/>
          </a:xfrm>
        </p:grpSpPr>
        <p:sp>
          <p:nvSpPr>
            <p:cNvPr id="6248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2486" name="Rectangle 19"/>
            <p:cNvSpPr>
              <a:spLocks noChangeArrowheads="1"/>
            </p:cNvSpPr>
            <p:nvPr/>
          </p:nvSpPr>
          <p:spPr bwMode="auto">
            <a:xfrm>
              <a:off x="793" y="1161"/>
              <a:ext cx="63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Yes</a:t>
              </a:r>
            </a:p>
          </p:txBody>
        </p:sp>
      </p:grpSp>
      <p:sp>
        <p:nvSpPr>
          <p:cNvPr id="31" name="Rectangle 19"/>
          <p:cNvSpPr>
            <a:spLocks noChangeArrowheads="1"/>
          </p:cNvSpPr>
          <p:nvPr/>
        </p:nvSpPr>
        <p:spPr bwMode="auto">
          <a:xfrm>
            <a:off x="1246188" y="1154113"/>
            <a:ext cx="2552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sp>
        <p:nvSpPr>
          <p:cNvPr id="29" name="Text Box 3">
            <a:extLst>
              <a:ext uri="{FF2B5EF4-FFF2-40B4-BE49-F238E27FC236}">
                <a16:creationId xmlns:a16="http://schemas.microsoft.com/office/drawing/2014/main" id="{6D881047-6A37-448C-A621-B41AFF41D69A}"/>
              </a:ext>
            </a:extLst>
          </p:cNvPr>
          <p:cNvSpPr txBox="1">
            <a:spLocks noChangeArrowheads="1"/>
          </p:cNvSpPr>
          <p:nvPr/>
        </p:nvSpPr>
        <p:spPr bwMode="auto">
          <a:xfrm>
            <a:off x="3148632" y="149225"/>
            <a:ext cx="2503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chemeClr val="tx2"/>
                </a:solidFill>
              </a:rPr>
              <a:t>Rice’s Theorem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1+#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1+#ppt_w/2"/>
                                          </p:val>
                                        </p:tav>
                                        <p:tav tm="100000">
                                          <p:val>
                                            <p:strVal val="#ppt_x"/>
                                          </p:val>
                                        </p:tav>
                                      </p:tavLst>
                                    </p:anim>
                                    <p:anim calcmode="lin" valueType="num">
                                      <p:cBhvr additive="base">
                                        <p:cTn id="2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1+#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6" fill="hold" nodeType="click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1" name="Group 5"/>
          <p:cNvGrpSpPr>
            <a:grpSpLocks/>
          </p:cNvGrpSpPr>
          <p:nvPr/>
        </p:nvGrpSpPr>
        <p:grpSpPr bwMode="auto">
          <a:xfrm>
            <a:off x="7216775" y="2513013"/>
            <a:ext cx="1800225" cy="2882900"/>
            <a:chOff x="4194" y="1993"/>
            <a:chExt cx="1422" cy="2207"/>
          </a:xfrm>
        </p:grpSpPr>
        <p:pic>
          <p:nvPicPr>
            <p:cNvPr id="63518"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3519"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63492"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63493" name="Group 32"/>
          <p:cNvGrpSpPr>
            <a:grpSpLocks/>
          </p:cNvGrpSpPr>
          <p:nvPr/>
        </p:nvGrpSpPr>
        <p:grpSpPr bwMode="auto">
          <a:xfrm>
            <a:off x="1905000" y="2513013"/>
            <a:ext cx="1800225" cy="2903537"/>
            <a:chOff x="4194" y="1993"/>
            <a:chExt cx="1422" cy="2198"/>
          </a:xfrm>
        </p:grpSpPr>
        <p:pic>
          <p:nvPicPr>
            <p:cNvPr id="63516"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3517"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3494" name="Text Box 35"/>
          <p:cNvSpPr txBox="1">
            <a:spLocks noChangeArrowheads="1"/>
          </p:cNvSpPr>
          <p:nvPr/>
        </p:nvSpPr>
        <p:spPr bwMode="auto">
          <a:xfrm>
            <a:off x="4538663" y="1901825"/>
            <a:ext cx="1157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a:t>
            </a:r>
          </a:p>
        </p:txBody>
      </p:sp>
      <p:sp>
        <p:nvSpPr>
          <p:cNvPr id="63495" name="Line 36"/>
          <p:cNvSpPr>
            <a:spLocks noChangeShapeType="1"/>
          </p:cNvSpPr>
          <p:nvPr/>
        </p:nvSpPr>
        <p:spPr bwMode="auto">
          <a:xfrm>
            <a:off x="3968750" y="47244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3496"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3497" name="Text Box 6"/>
          <p:cNvSpPr txBox="1">
            <a:spLocks noChangeArrowheads="1"/>
          </p:cNvSpPr>
          <p:nvPr/>
        </p:nvSpPr>
        <p:spPr bwMode="auto">
          <a:xfrm>
            <a:off x="250825"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3498" name="Rectangle 14"/>
          <p:cNvSpPr>
            <a:spLocks noChangeArrowheads="1"/>
          </p:cNvSpPr>
          <p:nvPr/>
        </p:nvSpPr>
        <p:spPr bwMode="auto">
          <a:xfrm>
            <a:off x="7740650" y="5589588"/>
            <a:ext cx="719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a:t>
            </a:r>
          </a:p>
        </p:txBody>
      </p:sp>
      <p:sp>
        <p:nvSpPr>
          <p:cNvPr id="63499"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63500" name="Text Box 35"/>
          <p:cNvSpPr txBox="1">
            <a:spLocks noChangeArrowheads="1"/>
          </p:cNvSpPr>
          <p:nvPr/>
        </p:nvSpPr>
        <p:spPr bwMode="auto">
          <a:xfrm>
            <a:off x="3527425" y="2300288"/>
            <a:ext cx="38004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a:t>
            </a:r>
          </a:p>
          <a:p>
            <a:pPr algn="l"/>
            <a:r>
              <a:rPr lang="en-US" altLang="en-US" sz="2400"/>
              <a:t>   Run </a:t>
            </a:r>
            <a:r>
              <a:rPr lang="en-US" altLang="en-US" sz="2400">
                <a:sym typeface="Symbol" pitchFamily="18" charset="2"/>
              </a:rPr>
              <a:t>M</a:t>
            </a:r>
            <a:r>
              <a:rPr lang="en-US" altLang="en-US" sz="2400" baseline="-25000">
                <a:sym typeface="Symbol" pitchFamily="18" charset="2"/>
              </a:rPr>
              <a:t>yes</a:t>
            </a:r>
            <a:r>
              <a:rPr lang="en-US" altLang="en-US" sz="2400"/>
              <a:t>(I')</a:t>
            </a:r>
          </a:p>
          <a:p>
            <a:pPr algn="l"/>
            <a:r>
              <a:rPr lang="en-US" altLang="en-US" sz="2400"/>
              <a:t>   respond as</a:t>
            </a:r>
            <a:r>
              <a:rPr lang="en-US" altLang="en-US" sz="2400">
                <a:sym typeface="Symbol" pitchFamily="18" charset="2"/>
              </a:rPr>
              <a:t> M</a:t>
            </a:r>
            <a:r>
              <a:rPr lang="en-US" altLang="en-US" sz="2400" baseline="-25000">
                <a:sym typeface="Symbol" pitchFamily="18" charset="2"/>
              </a:rPr>
              <a:t>yes</a:t>
            </a:r>
            <a:r>
              <a:rPr lang="en-US" altLang="en-US" sz="2400"/>
              <a:t>(I') does </a:t>
            </a:r>
          </a:p>
          <a:p>
            <a:pPr algn="l"/>
            <a:r>
              <a:rPr lang="en-US" altLang="en-US" sz="2400"/>
              <a:t> }  </a:t>
            </a:r>
          </a:p>
        </p:txBody>
      </p:sp>
      <p:grpSp>
        <p:nvGrpSpPr>
          <p:cNvPr id="5" name="Group 21"/>
          <p:cNvGrpSpPr>
            <a:grpSpLocks/>
          </p:cNvGrpSpPr>
          <p:nvPr/>
        </p:nvGrpSpPr>
        <p:grpSpPr bwMode="auto">
          <a:xfrm>
            <a:off x="3833813" y="6005513"/>
            <a:ext cx="3259137" cy="519112"/>
            <a:chOff x="2500" y="3285"/>
            <a:chExt cx="1872" cy="327"/>
          </a:xfrm>
        </p:grpSpPr>
        <p:sp>
          <p:nvSpPr>
            <p:cNvPr id="63514"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3515" name="Rectangle 23"/>
            <p:cNvSpPr>
              <a:spLocks noChangeArrowheads="1"/>
            </p:cNvSpPr>
            <p:nvPr/>
          </p:nvSpPr>
          <p:spPr bwMode="auto">
            <a:xfrm>
              <a:off x="2806" y="3285"/>
              <a:ext cx="75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No</a:t>
              </a:r>
            </a:p>
          </p:txBody>
        </p:sp>
      </p:grpSp>
      <p:sp>
        <p:nvSpPr>
          <p:cNvPr id="63502" name="Rectangle 16"/>
          <p:cNvSpPr>
            <a:spLocks noChangeArrowheads="1"/>
          </p:cNvSpPr>
          <p:nvPr/>
        </p:nvSpPr>
        <p:spPr bwMode="auto">
          <a:xfrm>
            <a:off x="4248150" y="557213"/>
            <a:ext cx="48561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P = {“M” | based on what M does, </a:t>
            </a:r>
            <a:br>
              <a:rPr lang="en-US" altLang="en-US" sz="2400"/>
            </a:br>
            <a:r>
              <a:rPr lang="en-US" altLang="en-US" sz="2400"/>
              <a:t>             not on how it does it}</a:t>
            </a:r>
          </a:p>
        </p:txBody>
      </p:sp>
      <p:sp>
        <p:nvSpPr>
          <p:cNvPr id="25" name="Rectangle 24"/>
          <p:cNvSpPr>
            <a:spLocks noChangeArrowheads="1"/>
          </p:cNvSpPr>
          <p:nvPr/>
        </p:nvSpPr>
        <p:spPr bwMode="auto">
          <a:xfrm>
            <a:off x="4033838" y="4705350"/>
            <a:ext cx="294163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L(M') = {nothing} </a:t>
            </a:r>
            <a:br>
              <a:rPr lang="en-US" altLang="en-US"/>
            </a:br>
            <a:r>
              <a:rPr lang="en-US" altLang="en-US"/>
              <a:t>          = </a:t>
            </a:r>
            <a:r>
              <a:rPr lang="en-CA" altLang="en-US"/>
              <a:t>L(</a:t>
            </a:r>
            <a:r>
              <a:rPr lang="en-US" altLang="en-US">
                <a:sym typeface="Symbol" pitchFamily="18" charset="2"/>
              </a:rPr>
              <a:t>M</a:t>
            </a:r>
            <a:r>
              <a:rPr lang="en-US" altLang="en-US" baseline="-25000">
                <a:sym typeface="Symbol" pitchFamily="18" charset="2"/>
              </a:rPr>
              <a:t>empty</a:t>
            </a:r>
            <a:r>
              <a:rPr lang="en-CA" altLang="en-US"/>
              <a:t>)</a:t>
            </a:r>
            <a:r>
              <a:rPr lang="en-US" altLang="en-US"/>
              <a:t> </a:t>
            </a:r>
            <a:endParaRPr lang="en-CA" altLang="en-US"/>
          </a:p>
        </p:txBody>
      </p:sp>
      <p:grpSp>
        <p:nvGrpSpPr>
          <p:cNvPr id="6" name="Group 28"/>
          <p:cNvGrpSpPr>
            <a:grpSpLocks/>
          </p:cNvGrpSpPr>
          <p:nvPr/>
        </p:nvGrpSpPr>
        <p:grpSpPr bwMode="auto">
          <a:xfrm>
            <a:off x="4022725" y="5514975"/>
            <a:ext cx="3355975" cy="519113"/>
            <a:chOff x="4023235" y="5515002"/>
            <a:chExt cx="3355905" cy="518463"/>
          </a:xfrm>
        </p:grpSpPr>
        <p:sp>
          <p:nvSpPr>
            <p:cNvPr id="63511" name="Rectangle 25"/>
            <p:cNvSpPr>
              <a:spLocks noChangeArrowheads="1"/>
            </p:cNvSpPr>
            <p:nvPr/>
          </p:nvSpPr>
          <p:spPr bwMode="auto">
            <a:xfrm>
              <a:off x="4023235" y="5515002"/>
              <a:ext cx="3355905" cy="51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ym typeface="Symbol" pitchFamily="18" charset="2"/>
                </a:rPr>
                <a:t>M</a:t>
              </a:r>
              <a:r>
                <a:rPr lang="en-US" altLang="en-US" baseline="-25000">
                  <a:sym typeface="Symbol" pitchFamily="18" charset="2"/>
                </a:rPr>
                <a:t>empty</a:t>
              </a:r>
              <a:r>
                <a:rPr lang="en-US" altLang="en-US">
                  <a:sym typeface="Symbol" pitchFamily="18" charset="2"/>
                </a:rPr>
                <a:t> </a:t>
              </a:r>
              <a:r>
                <a:rPr lang="el-GR" altLang="en-US"/>
                <a:t>ϵ</a:t>
              </a:r>
              <a:r>
                <a:rPr lang="en-CA" altLang="en-US"/>
                <a:t> P  </a:t>
              </a:r>
              <a:r>
                <a:rPr lang="en-CA" altLang="en-US">
                  <a:sym typeface="Wingdings" pitchFamily="2" charset="2"/>
                </a:rPr>
                <a:t>  </a:t>
              </a:r>
              <a:r>
                <a:rPr lang="en-US" altLang="en-US">
                  <a:sym typeface="Symbol" pitchFamily="18" charset="2"/>
                </a:rPr>
                <a:t>M</a:t>
              </a:r>
              <a:r>
                <a:rPr lang="en-US" altLang="en-US"/>
                <a:t>'</a:t>
              </a:r>
              <a:r>
                <a:rPr lang="en-US" altLang="en-US">
                  <a:sym typeface="Symbol" pitchFamily="18" charset="2"/>
                </a:rPr>
                <a:t> </a:t>
              </a:r>
              <a:r>
                <a:rPr lang="el-GR" altLang="en-US"/>
                <a:t>ϵ</a:t>
              </a:r>
              <a:r>
                <a:rPr lang="en-CA" altLang="en-US"/>
                <a:t> P</a:t>
              </a:r>
              <a:r>
                <a:rPr lang="en-CA" altLang="en-US">
                  <a:sym typeface="Wingdings" pitchFamily="2" charset="2"/>
                </a:rPr>
                <a:t> </a:t>
              </a:r>
              <a:endParaRPr lang="en-CA" altLang="en-US"/>
            </a:p>
          </p:txBody>
        </p:sp>
        <p:cxnSp>
          <p:nvCxnSpPr>
            <p:cNvPr id="63512" name="Straight Connector 26"/>
            <p:cNvCxnSpPr>
              <a:cxnSpLocks noChangeShapeType="1"/>
            </p:cNvCxnSpPr>
            <p:nvPr/>
          </p:nvCxnSpPr>
          <p:spPr bwMode="auto">
            <a:xfrm flipV="1">
              <a:off x="5105729" y="5758657"/>
              <a:ext cx="157063" cy="144016"/>
            </a:xfrm>
            <a:prstGeom prst="line">
              <a:avLst/>
            </a:prstGeom>
            <a:noFill/>
            <a:ln w="1905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3" name="Straight Connector 27"/>
            <p:cNvCxnSpPr>
              <a:cxnSpLocks noChangeShapeType="1"/>
            </p:cNvCxnSpPr>
            <p:nvPr/>
          </p:nvCxnSpPr>
          <p:spPr bwMode="auto">
            <a:xfrm flipV="1">
              <a:off x="6719193" y="5750190"/>
              <a:ext cx="157063" cy="144016"/>
            </a:xfrm>
            <a:prstGeom prst="line">
              <a:avLst/>
            </a:prstGeom>
            <a:noFill/>
            <a:ln w="1905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63506" name="Rectangle 19"/>
          <p:cNvSpPr>
            <a:spLocks noChangeArrowheads="1"/>
          </p:cNvSpPr>
          <p:nvPr/>
        </p:nvSpPr>
        <p:spPr bwMode="auto">
          <a:xfrm>
            <a:off x="-61913" y="3068638"/>
            <a:ext cx="2041526"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92D050"/>
                </a:solidFill>
                <a:sym typeface="Wingdings" pitchFamily="2" charset="2"/>
              </a:rPr>
              <a:t>Must prove </a:t>
            </a:r>
          </a:p>
          <a:p>
            <a:r>
              <a:rPr lang="en-US" altLang="en-US" sz="2400">
                <a:solidFill>
                  <a:srgbClr val="92D050"/>
                </a:solidFill>
                <a:sym typeface="Wingdings" pitchFamily="2" charset="2"/>
              </a:rPr>
              <a:t>Alg works.</a:t>
            </a:r>
          </a:p>
        </p:txBody>
      </p:sp>
      <p:grpSp>
        <p:nvGrpSpPr>
          <p:cNvPr id="31" name="Group 17"/>
          <p:cNvGrpSpPr>
            <a:grpSpLocks/>
          </p:cNvGrpSpPr>
          <p:nvPr/>
        </p:nvGrpSpPr>
        <p:grpSpPr bwMode="auto">
          <a:xfrm>
            <a:off x="1258888" y="1497013"/>
            <a:ext cx="930275" cy="1012825"/>
            <a:chOff x="793" y="1161"/>
            <a:chExt cx="586" cy="638"/>
          </a:xfrm>
        </p:grpSpPr>
        <p:sp>
          <p:nvSpPr>
            <p:cNvPr id="63509"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3510" name="Rectangle 19"/>
            <p:cNvSpPr>
              <a:spLocks noChangeArrowheads="1"/>
            </p:cNvSpPr>
            <p:nvPr/>
          </p:nvSpPr>
          <p:spPr bwMode="auto">
            <a:xfrm>
              <a:off x="793" y="1161"/>
              <a:ext cx="58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No</a:t>
              </a:r>
            </a:p>
          </p:txBody>
        </p:sp>
      </p:grpSp>
      <p:sp>
        <p:nvSpPr>
          <p:cNvPr id="34" name="Rectangle 19"/>
          <p:cNvSpPr>
            <a:spLocks noChangeArrowheads="1"/>
          </p:cNvSpPr>
          <p:nvPr/>
        </p:nvSpPr>
        <p:spPr bwMode="auto">
          <a:xfrm>
            <a:off x="1246188" y="1154113"/>
            <a:ext cx="2803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olidFill>
                  <a:srgbClr val="92D050"/>
                </a:solidFill>
              </a:rPr>
              <a:t>Case: M(I) ¬halts</a:t>
            </a:r>
          </a:p>
        </p:txBody>
      </p:sp>
      <p:sp>
        <p:nvSpPr>
          <p:cNvPr id="32" name="Text Box 3">
            <a:extLst>
              <a:ext uri="{FF2B5EF4-FFF2-40B4-BE49-F238E27FC236}">
                <a16:creationId xmlns:a16="http://schemas.microsoft.com/office/drawing/2014/main" id="{9EFE3792-BB54-4553-B452-75CCED10A525}"/>
              </a:ext>
            </a:extLst>
          </p:cNvPr>
          <p:cNvSpPr txBox="1">
            <a:spLocks noChangeArrowheads="1"/>
          </p:cNvSpPr>
          <p:nvPr/>
        </p:nvSpPr>
        <p:spPr bwMode="auto">
          <a:xfrm>
            <a:off x="3148632" y="149225"/>
            <a:ext cx="2503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chemeClr val="tx2"/>
                </a:solidFill>
              </a:rPr>
              <a:t>Rice’s Theorem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1+#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6"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500" fill="hold"/>
                                        <p:tgtEl>
                                          <p:spTgt spid="31"/>
                                        </p:tgtEl>
                                        <p:attrNameLst>
                                          <p:attrName>ppt_x</p:attrName>
                                        </p:attrNameLst>
                                      </p:cBhvr>
                                      <p:tavLst>
                                        <p:tav tm="0">
                                          <p:val>
                                            <p:strVal val="1+#ppt_w/2"/>
                                          </p:val>
                                        </p:tav>
                                        <p:tav tm="100000">
                                          <p:val>
                                            <p:strVal val="#ppt_x"/>
                                          </p:val>
                                        </p:tav>
                                      </p:tavLst>
                                    </p:anim>
                                    <p:anim calcmode="lin" valueType="num">
                                      <p:cBhvr additive="base">
                                        <p:cTn id="3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3"/>
          <p:cNvGrpSpPr>
            <a:grpSpLocks/>
          </p:cNvGrpSpPr>
          <p:nvPr/>
        </p:nvGrpSpPr>
        <p:grpSpPr bwMode="auto">
          <a:xfrm flipH="1">
            <a:off x="7483475" y="3119438"/>
            <a:ext cx="1660525" cy="3743325"/>
            <a:chOff x="864" y="465"/>
            <a:chExt cx="1046" cy="2358"/>
          </a:xfrm>
        </p:grpSpPr>
        <p:grpSp>
          <p:nvGrpSpPr>
            <p:cNvPr id="104454" name="Group 4"/>
            <p:cNvGrpSpPr>
              <a:grpSpLocks/>
            </p:cNvGrpSpPr>
            <p:nvPr/>
          </p:nvGrpSpPr>
          <p:grpSpPr bwMode="auto">
            <a:xfrm>
              <a:off x="864" y="465"/>
              <a:ext cx="1008" cy="2319"/>
              <a:chOff x="587" y="528"/>
              <a:chExt cx="1008" cy="2319"/>
            </a:xfrm>
          </p:grpSpPr>
          <p:grpSp>
            <p:nvGrpSpPr>
              <p:cNvPr id="104457" name="Group 5"/>
              <p:cNvGrpSpPr>
                <a:grpSpLocks/>
              </p:cNvGrpSpPr>
              <p:nvPr/>
            </p:nvGrpSpPr>
            <p:grpSpPr bwMode="auto">
              <a:xfrm>
                <a:off x="587" y="528"/>
                <a:ext cx="1008" cy="2319"/>
                <a:chOff x="587" y="528"/>
                <a:chExt cx="1008" cy="2319"/>
              </a:xfrm>
            </p:grpSpPr>
            <p:grpSp>
              <p:nvGrpSpPr>
                <p:cNvPr id="104459" name="Group 6"/>
                <p:cNvGrpSpPr>
                  <a:grpSpLocks/>
                </p:cNvGrpSpPr>
                <p:nvPr/>
              </p:nvGrpSpPr>
              <p:grpSpPr bwMode="auto">
                <a:xfrm>
                  <a:off x="587" y="528"/>
                  <a:ext cx="1008" cy="2319"/>
                  <a:chOff x="1151" y="1104"/>
                  <a:chExt cx="686" cy="1741"/>
                </a:xfrm>
              </p:grpSpPr>
              <p:sp>
                <p:nvSpPr>
                  <p:cNvPr id="104466" name="Freeform 7"/>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7" name="Freeform 8"/>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8" name="Freeform 9"/>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9" name="Freeform 10"/>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11"/>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Freeform 12"/>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72" name="Group 13"/>
                  <p:cNvGrpSpPr>
                    <a:grpSpLocks/>
                  </p:cNvGrpSpPr>
                  <p:nvPr/>
                </p:nvGrpSpPr>
                <p:grpSpPr bwMode="auto">
                  <a:xfrm flipH="1">
                    <a:off x="1212" y="1104"/>
                    <a:ext cx="277" cy="235"/>
                    <a:chOff x="1590" y="1104"/>
                    <a:chExt cx="277" cy="235"/>
                  </a:xfrm>
                </p:grpSpPr>
                <p:sp>
                  <p:nvSpPr>
                    <p:cNvPr id="104473" name="Freeform 14"/>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4" name="Freeform 15"/>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5" name="Freeform 16"/>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6" name="Freeform 17"/>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4460" name="Group 18"/>
                <p:cNvGrpSpPr>
                  <a:grpSpLocks/>
                </p:cNvGrpSpPr>
                <p:nvPr/>
              </p:nvGrpSpPr>
              <p:grpSpPr bwMode="auto">
                <a:xfrm rot="4286940" flipH="1">
                  <a:off x="1038" y="766"/>
                  <a:ext cx="141" cy="50"/>
                  <a:chOff x="4032" y="2817"/>
                  <a:chExt cx="417" cy="635"/>
                </a:xfrm>
              </p:grpSpPr>
              <p:sp>
                <p:nvSpPr>
                  <p:cNvPr id="104464" name="Oval 19"/>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04465" name="Oval 20"/>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4461" name="Group 21"/>
                <p:cNvGrpSpPr>
                  <a:grpSpLocks/>
                </p:cNvGrpSpPr>
                <p:nvPr/>
              </p:nvGrpSpPr>
              <p:grpSpPr bwMode="auto">
                <a:xfrm rot="4286940" flipH="1">
                  <a:off x="962" y="766"/>
                  <a:ext cx="141" cy="50"/>
                  <a:chOff x="4032" y="2817"/>
                  <a:chExt cx="417" cy="635"/>
                </a:xfrm>
              </p:grpSpPr>
              <p:sp>
                <p:nvSpPr>
                  <p:cNvPr id="104462" name="Oval 22"/>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04463" name="Oval 23"/>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sp>
            <p:nvSpPr>
              <p:cNvPr id="104458" name="Oval 24"/>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grpSp>
        <p:sp>
          <p:nvSpPr>
            <p:cNvPr id="104455" name="Freeform 25"/>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6" name="Freeform 26"/>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4451" name="Text Box 3"/>
          <p:cNvSpPr txBox="1">
            <a:spLocks noChangeArrowheads="1"/>
          </p:cNvSpPr>
          <p:nvPr/>
        </p:nvSpPr>
        <p:spPr bwMode="auto">
          <a:xfrm>
            <a:off x="2711138" y="115888"/>
            <a:ext cx="374237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Harder Examples Fast</a:t>
            </a:r>
          </a:p>
        </p:txBody>
      </p:sp>
      <p:sp>
        <p:nvSpPr>
          <p:cNvPr id="104452" name="AutoShape 2"/>
          <p:cNvSpPr>
            <a:spLocks noChangeArrowheads="1"/>
          </p:cNvSpPr>
          <p:nvPr/>
        </p:nvSpPr>
        <p:spPr bwMode="auto">
          <a:xfrm>
            <a:off x="684213" y="1022350"/>
            <a:ext cx="6799262" cy="3414713"/>
          </a:xfrm>
          <a:prstGeom prst="wedgeRoundRectCallout">
            <a:avLst>
              <a:gd name="adj1" fmla="val 60051"/>
              <a:gd name="adj2" fmla="val 35852"/>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3200">
                <a:latin typeface="Arial Rounded MT Bold" pitchFamily="34" charset="0"/>
              </a:rPr>
              <a:t>Now that we have established that the Halting Problem </a:t>
            </a:r>
            <a:br>
              <a:rPr lang="en-US" altLang="en-US" sz="3200">
                <a:latin typeface="Arial Rounded MT Bold" pitchFamily="34" charset="0"/>
              </a:rPr>
            </a:br>
            <a:r>
              <a:rPr lang="en-US" altLang="en-US" sz="3200">
                <a:latin typeface="Arial Rounded MT Bold" pitchFamily="34" charset="0"/>
              </a:rPr>
              <a:t>and its friends are undecidable, we can use it for a jumping off point for more “natural” undecidability results.</a:t>
            </a:r>
          </a:p>
        </p:txBody>
      </p:sp>
      <p:sp>
        <p:nvSpPr>
          <p:cNvPr id="28" name="Text Box 14"/>
          <p:cNvSpPr txBox="1">
            <a:spLocks noChangeArrowheads="1"/>
          </p:cNvSpPr>
          <p:nvPr/>
        </p:nvSpPr>
        <p:spPr bwMode="auto">
          <a:xfrm>
            <a:off x="1908175" y="5133975"/>
            <a:ext cx="6119813" cy="461963"/>
          </a:xfrm>
          <a:prstGeom prst="rect">
            <a:avLst/>
          </a:prstGeom>
          <a:noFill/>
          <a:ln w="38100" cap="sq">
            <a:noFill/>
            <a:miter lim="800000"/>
            <a:headEnd/>
            <a:tailEnd/>
          </a:ln>
          <a:effectLst/>
        </p:spPr>
        <p:txBody>
          <a:bodyPr lIns="274320" rIns="274320">
            <a:spAutoFit/>
          </a:bodyPr>
          <a:lstStyle/>
          <a:p>
            <a:pPr algn="l">
              <a:defRPr/>
            </a:pPr>
            <a:r>
              <a:rPr lang="en-US" sz="2400" dirty="0">
                <a:effectLst>
                  <a:outerShdw blurRad="38100" dist="38100" dir="2700000" algn="tl">
                    <a:srgbClr val="000000"/>
                  </a:outerShdw>
                </a:effectLst>
                <a:hlinkClick r:id="rId2" action="ppaction://hlinksldjump"/>
              </a:rPr>
              <a:t>Jump to Long versions of these for 4111</a:t>
            </a:r>
            <a:endParaRPr lang="en-US" sz="2400" dirty="0">
              <a:effectLst>
                <a:outerShdw blurRad="38100" dist="38100" dir="2700000" algn="tl">
                  <a:srgbClr val="000000"/>
                </a:outerShdw>
              </a:effectLst>
            </a:endParaRPr>
          </a:p>
        </p:txBody>
      </p:sp>
    </p:spTree>
    <p:extLst>
      <p:ext uri="{BB962C8B-B14F-4D97-AF65-F5344CB8AC3E}">
        <p14:creationId xmlns:p14="http://schemas.microsoft.com/office/powerpoint/2010/main" val="189522183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15" name="TextBox 14"/>
          <p:cNvSpPr txBox="1">
            <a:spLocks noChangeArrowheads="1"/>
          </p:cNvSpPr>
          <p:nvPr/>
        </p:nvSpPr>
        <p:spPr bwMode="auto">
          <a:xfrm>
            <a:off x="395288" y="476250"/>
            <a:ext cx="69135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input is a finite collection of dominos</a:t>
            </a:r>
          </a:p>
        </p:txBody>
      </p:sp>
      <p:sp>
        <p:nvSpPr>
          <p:cNvPr id="64" name="TextBox 63"/>
          <p:cNvSpPr txBox="1">
            <a:spLocks noChangeArrowheads="1"/>
          </p:cNvSpPr>
          <p:nvPr/>
        </p:nvSpPr>
        <p:spPr bwMode="auto">
          <a:xfrm>
            <a:off x="323850" y="2041525"/>
            <a:ext cx="80645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finite sequence of the dominoes</a:t>
            </a:r>
            <a:br>
              <a:rPr lang="en-CA" altLang="en-US"/>
            </a:br>
            <a:r>
              <a:rPr lang="en-CA" altLang="en-US"/>
              <a:t>  (with repeats)</a:t>
            </a:r>
          </a:p>
        </p:txBody>
      </p:sp>
      <p:grpSp>
        <p:nvGrpSpPr>
          <p:cNvPr id="2" name="Group 89"/>
          <p:cNvGrpSpPr>
            <a:grpSpLocks/>
          </p:cNvGrpSpPr>
          <p:nvPr/>
        </p:nvGrpSpPr>
        <p:grpSpPr bwMode="auto">
          <a:xfrm>
            <a:off x="1547813" y="2852738"/>
            <a:ext cx="3067050" cy="984250"/>
            <a:chOff x="2088722" y="3975391"/>
            <a:chExt cx="3066682" cy="983780"/>
          </a:xfrm>
        </p:grpSpPr>
        <p:grpSp>
          <p:nvGrpSpPr>
            <p:cNvPr id="105517" name="Group 20"/>
            <p:cNvGrpSpPr>
              <a:grpSpLocks/>
            </p:cNvGrpSpPr>
            <p:nvPr/>
          </p:nvGrpSpPr>
          <p:grpSpPr bwMode="auto">
            <a:xfrm>
              <a:off x="2651029" y="4005064"/>
              <a:ext cx="522900" cy="954107"/>
              <a:chOff x="2771800" y="3122965"/>
              <a:chExt cx="522900" cy="954107"/>
            </a:xfrm>
          </p:grpSpPr>
          <p:sp>
            <p:nvSpPr>
              <p:cNvPr id="105534" name="Rectangle 15"/>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b</a:t>
                </a:r>
              </a:p>
              <a:p>
                <a:r>
                  <a:rPr lang="en-CA" altLang="en-US"/>
                  <a:t>ca</a:t>
                </a:r>
              </a:p>
            </p:txBody>
          </p:sp>
          <p:cxnSp>
            <p:nvCxnSpPr>
              <p:cNvPr id="105535"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36" name="Double Bracket 1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5518" name="Group 26"/>
            <p:cNvGrpSpPr>
              <a:grpSpLocks/>
            </p:cNvGrpSpPr>
            <p:nvPr/>
          </p:nvGrpSpPr>
          <p:grpSpPr bwMode="auto">
            <a:xfrm>
              <a:off x="2088722" y="4005064"/>
              <a:ext cx="522900" cy="954107"/>
              <a:chOff x="2771800" y="3122965"/>
              <a:chExt cx="522900" cy="954107"/>
            </a:xfrm>
          </p:grpSpPr>
          <p:sp>
            <p:nvSpPr>
              <p:cNvPr id="105531" name="Rectangle 27"/>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05532"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33" name="Double Bracket 2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5519" name="Group 31"/>
            <p:cNvGrpSpPr>
              <a:grpSpLocks/>
            </p:cNvGrpSpPr>
            <p:nvPr/>
          </p:nvGrpSpPr>
          <p:grpSpPr bwMode="auto">
            <a:xfrm>
              <a:off x="3212315" y="3991333"/>
              <a:ext cx="522900" cy="954107"/>
              <a:chOff x="2771800" y="3122965"/>
              <a:chExt cx="522900" cy="954107"/>
            </a:xfrm>
          </p:grpSpPr>
          <p:sp>
            <p:nvSpPr>
              <p:cNvPr id="105528" name="Rectangle 32"/>
              <p:cNvSpPr>
                <a:spLocks noChangeArrowheads="1"/>
              </p:cNvSpPr>
              <p:nvPr/>
            </p:nvSpPr>
            <p:spPr bwMode="auto">
              <a:xfrm>
                <a:off x="2782219"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ca</a:t>
                </a:r>
              </a:p>
              <a:p>
                <a:r>
                  <a:rPr lang="en-CA" altLang="en-US"/>
                  <a:t>a</a:t>
                </a:r>
              </a:p>
            </p:txBody>
          </p:sp>
          <p:cxnSp>
            <p:nvCxnSpPr>
              <p:cNvPr id="105529"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30" name="Double Bracket 3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5520" name="Group 36"/>
            <p:cNvGrpSpPr>
              <a:grpSpLocks/>
            </p:cNvGrpSpPr>
            <p:nvPr/>
          </p:nvGrpSpPr>
          <p:grpSpPr bwMode="auto">
            <a:xfrm>
              <a:off x="4211960" y="3975391"/>
              <a:ext cx="943444" cy="954107"/>
              <a:chOff x="2692452" y="3122965"/>
              <a:chExt cx="681597" cy="954107"/>
            </a:xfrm>
          </p:grpSpPr>
          <p:sp>
            <p:nvSpPr>
              <p:cNvPr id="105525" name="Rectangle 37"/>
              <p:cNvSpPr>
                <a:spLocks noChangeArrowheads="1"/>
              </p:cNvSpPr>
              <p:nvPr/>
            </p:nvSpPr>
            <p:spPr bwMode="auto">
              <a:xfrm>
                <a:off x="2692452" y="3122965"/>
                <a:ext cx="6815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abc</a:t>
                </a:r>
              </a:p>
              <a:p>
                <a:r>
                  <a:rPr lang="en-CA" altLang="en-US"/>
                  <a:t>c</a:t>
                </a:r>
              </a:p>
            </p:txBody>
          </p:sp>
          <p:cxnSp>
            <p:nvCxnSpPr>
              <p:cNvPr id="105526"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27" name="Double Bracket 3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5521" name="Group 64"/>
            <p:cNvGrpSpPr>
              <a:grpSpLocks/>
            </p:cNvGrpSpPr>
            <p:nvPr/>
          </p:nvGrpSpPr>
          <p:grpSpPr bwMode="auto">
            <a:xfrm>
              <a:off x="3769535" y="3988130"/>
              <a:ext cx="522900" cy="954107"/>
              <a:chOff x="2771800" y="3122965"/>
              <a:chExt cx="522900" cy="954107"/>
            </a:xfrm>
          </p:grpSpPr>
          <p:sp>
            <p:nvSpPr>
              <p:cNvPr id="105522" name="Rectangle 65"/>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05523"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24" name="Double Bracket 67"/>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sp>
        <p:nvSpPr>
          <p:cNvPr id="91" name="TextBox 90"/>
          <p:cNvSpPr txBox="1">
            <a:spLocks noChangeArrowheads="1"/>
          </p:cNvSpPr>
          <p:nvPr/>
        </p:nvSpPr>
        <p:spPr bwMode="auto">
          <a:xfrm>
            <a:off x="323850" y="3770313"/>
            <a:ext cx="80645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So that the combined string on the top</a:t>
            </a:r>
            <a:br>
              <a:rPr lang="en-CA" altLang="en-US"/>
            </a:br>
            <a:r>
              <a:rPr lang="en-CA" altLang="en-US"/>
              <a:t>  is the same as that on the bottom</a:t>
            </a:r>
          </a:p>
        </p:txBody>
      </p:sp>
      <p:grpSp>
        <p:nvGrpSpPr>
          <p:cNvPr id="8" name="Group 167"/>
          <p:cNvGrpSpPr>
            <a:grpSpLocks/>
          </p:cNvGrpSpPr>
          <p:nvPr/>
        </p:nvGrpSpPr>
        <p:grpSpPr bwMode="auto">
          <a:xfrm>
            <a:off x="1692275" y="4778375"/>
            <a:ext cx="2124075" cy="954088"/>
            <a:chOff x="1907704" y="5643245"/>
            <a:chExt cx="2124299" cy="954107"/>
          </a:xfrm>
        </p:grpSpPr>
        <p:sp>
          <p:nvSpPr>
            <p:cNvPr id="105504" name="Rectangle 73"/>
            <p:cNvSpPr>
              <a:spLocks noChangeArrowheads="1"/>
            </p:cNvSpPr>
            <p:nvPr/>
          </p:nvSpPr>
          <p:spPr bwMode="auto">
            <a:xfrm>
              <a:off x="1907704" y="5643245"/>
              <a:ext cx="21242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 b c a a a b c</a:t>
              </a:r>
            </a:p>
            <a:p>
              <a:r>
                <a:rPr lang="en-CA" altLang="en-US"/>
                <a:t>a b c a a a b c</a:t>
              </a:r>
            </a:p>
          </p:txBody>
        </p:sp>
        <p:cxnSp>
          <p:nvCxnSpPr>
            <p:cNvPr id="105505" name="Straight Connector 130"/>
            <p:cNvCxnSpPr>
              <a:cxnSpLocks noChangeShapeType="1"/>
            </p:cNvCxnSpPr>
            <p:nvPr/>
          </p:nvCxnSpPr>
          <p:spPr bwMode="auto">
            <a:xfrm rot="16200000" flipH="1">
              <a:off x="2015219" y="59000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06" name="Straight Connector 146"/>
            <p:cNvCxnSpPr>
              <a:cxnSpLocks noChangeShapeType="1"/>
            </p:cNvCxnSpPr>
            <p:nvPr/>
          </p:nvCxnSpPr>
          <p:spPr bwMode="auto">
            <a:xfrm rot="16200000" flipH="1">
              <a:off x="2290512"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07" name="Straight Connector 147"/>
            <p:cNvCxnSpPr>
              <a:cxnSpLocks noChangeShapeType="1"/>
            </p:cNvCxnSpPr>
            <p:nvPr/>
          </p:nvCxnSpPr>
          <p:spPr bwMode="auto">
            <a:xfrm rot="16200000" flipH="1">
              <a:off x="2777634"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08" name="Straight Connector 148"/>
            <p:cNvCxnSpPr>
              <a:cxnSpLocks noChangeShapeType="1"/>
            </p:cNvCxnSpPr>
            <p:nvPr/>
          </p:nvCxnSpPr>
          <p:spPr bwMode="auto">
            <a:xfrm rot="16200000" flipH="1">
              <a:off x="3027526"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09" name="Straight Connector 149"/>
            <p:cNvCxnSpPr>
              <a:cxnSpLocks noChangeShapeType="1"/>
            </p:cNvCxnSpPr>
            <p:nvPr/>
          </p:nvCxnSpPr>
          <p:spPr bwMode="auto">
            <a:xfrm rot="16200000" flipH="1">
              <a:off x="3531582" y="635009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0" name="Straight Connector 150"/>
            <p:cNvCxnSpPr>
              <a:cxnSpLocks noChangeShapeType="1"/>
            </p:cNvCxnSpPr>
            <p:nvPr/>
          </p:nvCxnSpPr>
          <p:spPr bwMode="auto">
            <a:xfrm rot="16200000" flipH="1">
              <a:off x="3035993" y="635856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1" name="Straight Connector 151"/>
            <p:cNvCxnSpPr>
              <a:cxnSpLocks noChangeShapeType="1"/>
            </p:cNvCxnSpPr>
            <p:nvPr/>
          </p:nvCxnSpPr>
          <p:spPr bwMode="auto">
            <a:xfrm rot="16200000" flipH="1">
              <a:off x="2777634"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2" name="Straight Connector 152"/>
            <p:cNvCxnSpPr>
              <a:cxnSpLocks noChangeShapeType="1"/>
            </p:cNvCxnSpPr>
            <p:nvPr/>
          </p:nvCxnSpPr>
          <p:spPr bwMode="auto">
            <a:xfrm rot="16200000" flipH="1">
              <a:off x="2290512"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3" name="Straight Connector 153"/>
            <p:cNvCxnSpPr>
              <a:cxnSpLocks noChangeShapeType="1"/>
            </p:cNvCxnSpPr>
            <p:nvPr/>
          </p:nvCxnSpPr>
          <p:spPr bwMode="auto">
            <a:xfrm>
              <a:off x="2209333" y="6084829"/>
              <a:ext cx="265967" cy="9740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4" name="Straight Connector 156"/>
            <p:cNvCxnSpPr>
              <a:cxnSpLocks noChangeShapeType="1"/>
            </p:cNvCxnSpPr>
            <p:nvPr/>
          </p:nvCxnSpPr>
          <p:spPr bwMode="auto">
            <a:xfrm>
              <a:off x="2483768" y="6093296"/>
              <a:ext cx="478655" cy="88942"/>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5" name="Straight Connector 158"/>
            <p:cNvCxnSpPr>
              <a:cxnSpLocks noChangeShapeType="1"/>
            </p:cNvCxnSpPr>
            <p:nvPr/>
          </p:nvCxnSpPr>
          <p:spPr bwMode="auto">
            <a:xfrm>
              <a:off x="2987824" y="6089101"/>
              <a:ext cx="226443" cy="8467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5516" name="Straight Connector 163"/>
            <p:cNvCxnSpPr>
              <a:cxnSpLocks noChangeShapeType="1"/>
            </p:cNvCxnSpPr>
            <p:nvPr/>
          </p:nvCxnSpPr>
          <p:spPr bwMode="auto">
            <a:xfrm>
              <a:off x="3229249" y="6089101"/>
              <a:ext cx="495589" cy="7620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sp>
        <p:nvSpPr>
          <p:cNvPr id="169" name="TextBox 168"/>
          <p:cNvSpPr txBox="1">
            <a:spLocks noChangeArrowheads="1"/>
          </p:cNvSpPr>
          <p:nvPr/>
        </p:nvSpPr>
        <p:spPr bwMode="auto">
          <a:xfrm>
            <a:off x="323850" y="5695950"/>
            <a:ext cx="9001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PCP = {“P” | P is a collection of dominoes with a solution}</a:t>
            </a:r>
          </a:p>
        </p:txBody>
      </p:sp>
      <p:grpSp>
        <p:nvGrpSpPr>
          <p:cNvPr id="9" name="Group 171"/>
          <p:cNvGrpSpPr>
            <a:grpSpLocks/>
          </p:cNvGrpSpPr>
          <p:nvPr/>
        </p:nvGrpSpPr>
        <p:grpSpPr bwMode="auto">
          <a:xfrm>
            <a:off x="700088" y="1052513"/>
            <a:ext cx="4016375" cy="1098550"/>
            <a:chOff x="916332" y="1052736"/>
            <a:chExt cx="4015708" cy="1098123"/>
          </a:xfrm>
        </p:grpSpPr>
        <p:grpSp>
          <p:nvGrpSpPr>
            <p:cNvPr id="105483" name="Group 42"/>
            <p:cNvGrpSpPr>
              <a:grpSpLocks/>
            </p:cNvGrpSpPr>
            <p:nvPr/>
          </p:nvGrpSpPr>
          <p:grpSpPr bwMode="auto">
            <a:xfrm>
              <a:off x="1763688" y="1052736"/>
              <a:ext cx="522900" cy="954107"/>
              <a:chOff x="2771800" y="3122965"/>
              <a:chExt cx="522900" cy="954107"/>
            </a:xfrm>
          </p:grpSpPr>
          <p:sp>
            <p:nvSpPr>
              <p:cNvPr id="105501" name="Rectangle 43"/>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b</a:t>
                </a:r>
              </a:p>
              <a:p>
                <a:r>
                  <a:rPr lang="en-CA" altLang="en-US"/>
                  <a:t>ca</a:t>
                </a:r>
              </a:p>
            </p:txBody>
          </p:sp>
          <p:cxnSp>
            <p:nvCxnSpPr>
              <p:cNvPr id="105502"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03"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5484" name="Rectangle 46"/>
            <p:cNvSpPr>
              <a:spLocks noChangeArrowheads="1"/>
            </p:cNvSpPr>
            <p:nvPr/>
          </p:nvSpPr>
          <p:spPr bwMode="auto">
            <a:xfrm>
              <a:off x="220933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05485" name="Group 47"/>
            <p:cNvGrpSpPr>
              <a:grpSpLocks/>
            </p:cNvGrpSpPr>
            <p:nvPr/>
          </p:nvGrpSpPr>
          <p:grpSpPr bwMode="auto">
            <a:xfrm>
              <a:off x="2483768" y="1052736"/>
              <a:ext cx="522900" cy="954107"/>
              <a:chOff x="2771800" y="3122965"/>
              <a:chExt cx="522900" cy="954107"/>
            </a:xfrm>
          </p:grpSpPr>
          <p:sp>
            <p:nvSpPr>
              <p:cNvPr id="105498" name="Rectangle 48"/>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a:t>
                </a:r>
              </a:p>
              <a:p>
                <a:r>
                  <a:rPr lang="en-CA" altLang="en-US"/>
                  <a:t>ab</a:t>
                </a:r>
              </a:p>
            </p:txBody>
          </p:sp>
          <p:cxnSp>
            <p:nvCxnSpPr>
              <p:cNvPr id="105499" name="Straight Connector 4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500" name="Double Bracket 5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5486" name="Rectangle 51"/>
            <p:cNvSpPr>
              <a:spLocks noChangeArrowheads="1"/>
            </p:cNvSpPr>
            <p:nvPr/>
          </p:nvSpPr>
          <p:spPr bwMode="auto">
            <a:xfrm>
              <a:off x="292941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05487" name="Group 52"/>
            <p:cNvGrpSpPr>
              <a:grpSpLocks/>
            </p:cNvGrpSpPr>
            <p:nvPr/>
          </p:nvGrpSpPr>
          <p:grpSpPr bwMode="auto">
            <a:xfrm>
              <a:off x="3203848" y="1052736"/>
              <a:ext cx="522900" cy="954107"/>
              <a:chOff x="2771800" y="3122965"/>
              <a:chExt cx="522900" cy="954107"/>
            </a:xfrm>
          </p:grpSpPr>
          <p:sp>
            <p:nvSpPr>
              <p:cNvPr id="105495" name="Rectangle 53"/>
              <p:cNvSpPr>
                <a:spLocks noChangeArrowheads="1"/>
              </p:cNvSpPr>
              <p:nvPr/>
            </p:nvSpPr>
            <p:spPr bwMode="auto">
              <a:xfrm>
                <a:off x="2782219"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ca</a:t>
                </a:r>
              </a:p>
              <a:p>
                <a:r>
                  <a:rPr lang="en-CA" altLang="en-US"/>
                  <a:t>a</a:t>
                </a:r>
              </a:p>
            </p:txBody>
          </p:sp>
          <p:cxnSp>
            <p:nvCxnSpPr>
              <p:cNvPr id="105496" name="Straight Connector 5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497" name="Double Bracket 5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5488" name="Rectangle 56"/>
            <p:cNvSpPr>
              <a:spLocks noChangeArrowheads="1"/>
            </p:cNvSpPr>
            <p:nvPr/>
          </p:nvSpPr>
          <p:spPr bwMode="auto">
            <a:xfrm>
              <a:off x="364949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t>
              </a:r>
            </a:p>
          </p:txBody>
        </p:sp>
        <p:grpSp>
          <p:nvGrpSpPr>
            <p:cNvPr id="105489" name="Group 57"/>
            <p:cNvGrpSpPr>
              <a:grpSpLocks/>
            </p:cNvGrpSpPr>
            <p:nvPr/>
          </p:nvGrpSpPr>
          <p:grpSpPr bwMode="auto">
            <a:xfrm>
              <a:off x="3844580" y="1052736"/>
              <a:ext cx="943444" cy="954107"/>
              <a:chOff x="2692452" y="3122965"/>
              <a:chExt cx="681597" cy="954107"/>
            </a:xfrm>
          </p:grpSpPr>
          <p:sp>
            <p:nvSpPr>
              <p:cNvPr id="105492" name="Rectangle 58"/>
              <p:cNvSpPr>
                <a:spLocks noChangeArrowheads="1"/>
              </p:cNvSpPr>
              <p:nvPr/>
            </p:nvSpPr>
            <p:spPr bwMode="auto">
              <a:xfrm>
                <a:off x="2692452" y="3122965"/>
                <a:ext cx="6815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t>abc</a:t>
                </a:r>
              </a:p>
              <a:p>
                <a:r>
                  <a:rPr lang="en-CA" altLang="en-US"/>
                  <a:t>c</a:t>
                </a:r>
              </a:p>
            </p:txBody>
          </p:sp>
          <p:cxnSp>
            <p:nvCxnSpPr>
              <p:cNvPr id="105493" name="Straight Connector 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5494" name="Double Bracket 6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
          <p:nvSpPr>
            <p:cNvPr id="105490" name="Double Brace 61"/>
            <p:cNvSpPr>
              <a:spLocks noChangeArrowheads="1"/>
            </p:cNvSpPr>
            <p:nvPr/>
          </p:nvSpPr>
          <p:spPr bwMode="auto">
            <a:xfrm>
              <a:off x="1475656" y="1052736"/>
              <a:ext cx="3456384" cy="1098123"/>
            </a:xfrm>
            <a:prstGeom prst="bracePair">
              <a:avLst>
                <a:gd name="adj" fmla="val 8333"/>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sp>
          <p:nvSpPr>
            <p:cNvPr id="105491" name="Rectangle 169"/>
            <p:cNvSpPr>
              <a:spLocks noChangeArrowheads="1"/>
            </p:cNvSpPr>
            <p:nvPr/>
          </p:nvSpPr>
          <p:spPr bwMode="auto">
            <a:xfrm>
              <a:off x="916332" y="1321604"/>
              <a:ext cx="7532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a:t>P = </a:t>
              </a:r>
            </a:p>
          </p:txBody>
        </p:sp>
      </p:grpSp>
      <p:sp>
        <p:nvSpPr>
          <p:cNvPr id="171" name="TextBox 170"/>
          <p:cNvSpPr txBox="1">
            <a:spLocks noChangeArrowheads="1"/>
          </p:cNvSpPr>
          <p:nvPr/>
        </p:nvSpPr>
        <p:spPr bwMode="auto">
          <a:xfrm>
            <a:off x="323850" y="6146800"/>
            <a:ext cx="86042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PCP is undecidable</a:t>
            </a:r>
          </a:p>
        </p:txBody>
      </p:sp>
    </p:spTree>
    <p:extLst>
      <p:ext uri="{BB962C8B-B14F-4D97-AF65-F5344CB8AC3E}">
        <p14:creationId xmlns:p14="http://schemas.microsoft.com/office/powerpoint/2010/main" val="1864987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500" fill="hold"/>
                                        <p:tgtEl>
                                          <p:spTgt spid="91"/>
                                        </p:tgtEl>
                                        <p:attrNameLst>
                                          <p:attrName>ppt_x</p:attrName>
                                        </p:attrNameLst>
                                      </p:cBhvr>
                                      <p:tavLst>
                                        <p:tav tm="0">
                                          <p:val>
                                            <p:strVal val="0-#ppt_w/2"/>
                                          </p:val>
                                        </p:tav>
                                        <p:tav tm="100000">
                                          <p:val>
                                            <p:strVal val="#ppt_x"/>
                                          </p:val>
                                        </p:tav>
                                      </p:tavLst>
                                    </p:anim>
                                    <p:anim calcmode="lin" valueType="num">
                                      <p:cBhvr additive="base">
                                        <p:cTn id="28" dur="500" fill="hold"/>
                                        <p:tgtEl>
                                          <p:spTgt spid="91"/>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9"/>
                                        </p:tgtEl>
                                        <p:attrNameLst>
                                          <p:attrName>style.visibility</p:attrName>
                                        </p:attrNameLst>
                                      </p:cBhvr>
                                      <p:to>
                                        <p:strVal val="visible"/>
                                      </p:to>
                                    </p:set>
                                    <p:anim calcmode="lin" valueType="num">
                                      <p:cBhvr additive="base">
                                        <p:cTn id="37" dur="500" fill="hold"/>
                                        <p:tgtEl>
                                          <p:spTgt spid="169"/>
                                        </p:tgtEl>
                                        <p:attrNameLst>
                                          <p:attrName>ppt_x</p:attrName>
                                        </p:attrNameLst>
                                      </p:cBhvr>
                                      <p:tavLst>
                                        <p:tav tm="0">
                                          <p:val>
                                            <p:strVal val="0-#ppt_w/2"/>
                                          </p:val>
                                        </p:tav>
                                        <p:tav tm="100000">
                                          <p:val>
                                            <p:strVal val="#ppt_x"/>
                                          </p:val>
                                        </p:tav>
                                      </p:tavLst>
                                    </p:anim>
                                    <p:anim calcmode="lin" valueType="num">
                                      <p:cBhvr additive="base">
                                        <p:cTn id="38"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71"/>
                                        </p:tgtEl>
                                        <p:attrNameLst>
                                          <p:attrName>style.visibility</p:attrName>
                                        </p:attrNameLst>
                                      </p:cBhvr>
                                      <p:to>
                                        <p:strVal val="visible"/>
                                      </p:to>
                                    </p:set>
                                    <p:anim calcmode="lin" valueType="num">
                                      <p:cBhvr additive="base">
                                        <p:cTn id="43" dur="500" fill="hold"/>
                                        <p:tgtEl>
                                          <p:spTgt spid="171"/>
                                        </p:tgtEl>
                                        <p:attrNameLst>
                                          <p:attrName>ppt_x</p:attrName>
                                        </p:attrNameLst>
                                      </p:cBhvr>
                                      <p:tavLst>
                                        <p:tav tm="0">
                                          <p:val>
                                            <p:strVal val="0-#ppt_w/2"/>
                                          </p:val>
                                        </p:tav>
                                        <p:tav tm="100000">
                                          <p:val>
                                            <p:strVal val="#ppt_x"/>
                                          </p:val>
                                        </p:tav>
                                      </p:tavLst>
                                    </p:anim>
                                    <p:anim calcmode="lin" valueType="num">
                                      <p:cBhvr additive="base">
                                        <p:cTn id="44" dur="500" fill="hold"/>
                                        <p:tgtEl>
                                          <p:spTgt spid="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91" grpId="0"/>
      <p:bldP spid="169" grpId="0"/>
      <p:bldP spid="17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
        <p:nvSpPr>
          <p:cNvPr id="82" name="Text Box 43"/>
          <p:cNvSpPr txBox="1">
            <a:spLocks noChangeArrowheads="1"/>
          </p:cNvSpPr>
          <p:nvPr/>
        </p:nvSpPr>
        <p:spPr bwMode="auto">
          <a:xfrm>
            <a:off x="306388" y="460375"/>
            <a:ext cx="8686800" cy="2247900"/>
          </a:xfrm>
          <a:prstGeom prst="rect">
            <a:avLst/>
          </a:prstGeom>
          <a:noFill/>
          <a:ln w="38100" cap="sq">
            <a:noFill/>
            <a:miter lim="800000"/>
            <a:headEnd/>
            <a:tailEnd/>
          </a:ln>
          <a:effectLst/>
        </p:spPr>
        <p:txBody>
          <a:bodyPr lIns="274320" rIns="274320">
            <a:spAutoFit/>
          </a:bodyPr>
          <a:lstStyle/>
          <a:p>
            <a:pPr algn="l">
              <a:buFontTx/>
              <a:buChar char="•"/>
              <a:defRPr/>
            </a:pPr>
            <a:r>
              <a:rPr lang="en-US" dirty="0">
                <a:effectLst>
                  <a:outerShdw blurRad="38100" dist="38100" dir="2700000" algn="tl">
                    <a:srgbClr val="000000"/>
                  </a:outerShdw>
                </a:effectLst>
              </a:rPr>
              <a:t>This maintains the loop invariant that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in the only domino solution</a:t>
            </a:r>
          </a:p>
          <a:p>
            <a:pPr lvl="1" algn="l">
              <a:buFontTx/>
              <a:buChar char="•"/>
              <a:defRPr/>
            </a:pPr>
            <a:r>
              <a:rPr lang="en-CA" dirty="0"/>
              <a:t>the combined string so far on the top</a:t>
            </a:r>
          </a:p>
          <a:p>
            <a:pPr lvl="1" algn="l">
              <a:defRPr/>
            </a:pPr>
            <a:r>
              <a:rPr lang="en-CA" dirty="0"/>
              <a:t> consists of </a:t>
            </a:r>
            <a:r>
              <a:rPr lang="en-US" dirty="0">
                <a:effectLst>
                  <a:outerShdw blurRad="38100" dist="38100" dir="2700000" algn="tl">
                    <a:srgbClr val="000000"/>
                  </a:outerShdw>
                </a:effectLst>
              </a:rPr>
              <a:t>the first t TM configurations</a:t>
            </a:r>
          </a:p>
          <a:p>
            <a:pPr lvl="1" algn="l">
              <a:buFont typeface="Arial" pitchFamily="34" charset="0"/>
              <a:buChar char="•"/>
              <a:defRPr/>
            </a:pPr>
            <a:r>
              <a:rPr lang="en-US" dirty="0">
                <a:effectLst>
                  <a:outerShdw blurRad="38100" dist="38100" dir="2700000" algn="tl">
                    <a:srgbClr val="000000"/>
                  </a:outerShdw>
                </a:effectLst>
              </a:rPr>
              <a:t>and on the bottom the first </a:t>
            </a:r>
            <a:r>
              <a:rPr lang="en-US" dirty="0" err="1">
                <a:effectLst>
                  <a:outerShdw blurRad="38100" dist="38100" dir="2700000" algn="tl">
                    <a:srgbClr val="000000"/>
                  </a:outerShdw>
                </a:effectLst>
              </a:rPr>
              <a:t>t+1</a:t>
            </a:r>
            <a:r>
              <a:rPr lang="en-US" dirty="0">
                <a:effectLst>
                  <a:outerShdw blurRad="38100" dist="38100" dir="2700000" algn="tl">
                    <a:srgbClr val="000000"/>
                  </a:outerShdw>
                </a:effectLst>
              </a:rPr>
              <a:t>. </a:t>
            </a:r>
          </a:p>
        </p:txBody>
      </p:sp>
      <p:grpSp>
        <p:nvGrpSpPr>
          <p:cNvPr id="106500" name="Group 84"/>
          <p:cNvGrpSpPr>
            <a:grpSpLocks/>
          </p:cNvGrpSpPr>
          <p:nvPr/>
        </p:nvGrpSpPr>
        <p:grpSpPr bwMode="auto">
          <a:xfrm>
            <a:off x="793750" y="2492375"/>
            <a:ext cx="3511550" cy="1020763"/>
            <a:chOff x="179512" y="2492896"/>
            <a:chExt cx="3511457" cy="1020795"/>
          </a:xfrm>
        </p:grpSpPr>
        <p:sp>
          <p:nvSpPr>
            <p:cNvPr id="32" name="Text Box 43"/>
            <p:cNvSpPr txBox="1">
              <a:spLocks noChangeArrowheads="1"/>
            </p:cNvSpPr>
            <p:nvPr/>
          </p:nvSpPr>
          <p:spPr bwMode="auto">
            <a:xfrm>
              <a:off x="203324" y="2492896"/>
              <a:ext cx="2208154"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…0</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sp>
          <p:nvSpPr>
            <p:cNvPr id="51" name="Text Box 43"/>
            <p:cNvSpPr txBox="1">
              <a:spLocks noChangeArrowheads="1"/>
            </p:cNvSpPr>
            <p:nvPr/>
          </p:nvSpPr>
          <p:spPr bwMode="auto">
            <a:xfrm>
              <a:off x="179512" y="2989800"/>
              <a:ext cx="3511457" cy="523891"/>
            </a:xfrm>
            <a:prstGeom prst="rect">
              <a:avLst/>
            </a:prstGeom>
            <a:noFill/>
            <a:ln w="38100" cap="sq">
              <a:noFill/>
              <a:miter lim="800000"/>
              <a:headEnd/>
              <a:tailEnd/>
            </a:ln>
            <a:effectLst/>
          </p:spPr>
          <p:txBody>
            <a:bodyPr lIns="274320" rIns="274320">
              <a:spAutoFit/>
            </a:bodyPr>
            <a:lstStyle/>
            <a:p>
              <a:pPr algn="l">
                <a:defRPr/>
              </a:pP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0</a:t>
              </a:r>
              <a:r>
                <a:rPr lang="en-US" dirty="0" err="1">
                  <a:solidFill>
                    <a:srgbClr val="FF00FF"/>
                  </a:solidFill>
                  <a:effectLst>
                    <a:outerShdw blurRad="38100" dist="38100" dir="2700000" algn="tl">
                      <a:srgbClr val="000000"/>
                    </a:outerShdw>
                  </a:effectLst>
                </a:rPr>
                <a:t>#</a:t>
              </a:r>
              <a:r>
                <a:rPr lang="en-US" dirty="0" err="1">
                  <a:effectLst>
                    <a:outerShdw blurRad="38100" dist="38100" dir="2700000" algn="tl">
                      <a:srgbClr val="000000"/>
                    </a:outerShdw>
                  </a:effectLst>
                </a:rPr>
                <a:t>10</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1001b</a:t>
              </a:r>
              <a:r>
                <a:rPr lang="en-US" dirty="0">
                  <a:solidFill>
                    <a:srgbClr val="FF00FF"/>
                  </a:solidFill>
                  <a:effectLst>
                    <a:outerShdw blurRad="38100" dist="38100" dir="2700000" algn="tl">
                      <a:srgbClr val="000000"/>
                    </a:outerShdw>
                  </a:effectLst>
                </a:rPr>
                <a:t>#</a:t>
              </a:r>
              <a:r>
                <a:rPr lang="en-US" dirty="0">
                  <a:effectLst>
                    <a:outerShdw blurRad="38100" dist="38100" dir="2700000" algn="tl">
                      <a:srgbClr val="000000"/>
                    </a:outerShdw>
                  </a:effectLst>
                </a:rPr>
                <a:t> </a:t>
              </a:r>
              <a:endParaRPr lang="en-US" dirty="0">
                <a:solidFill>
                  <a:srgbClr val="FF00FF"/>
                </a:solidFill>
                <a:effectLst>
                  <a:outerShdw blurRad="38100" dist="38100" dir="2700000" algn="tl">
                    <a:srgbClr val="000000"/>
                  </a:outerShdw>
                </a:effectLst>
              </a:endParaRPr>
            </a:p>
          </p:txBody>
        </p:sp>
        <p:cxnSp>
          <p:nvCxnSpPr>
            <p:cNvPr id="106554" name="Straight Connector 53"/>
            <p:cNvCxnSpPr>
              <a:cxnSpLocks noChangeShapeType="1"/>
            </p:cNvCxnSpPr>
            <p:nvPr/>
          </p:nvCxnSpPr>
          <p:spPr bwMode="auto">
            <a:xfrm rot="16200000" flipH="1">
              <a:off x="812289" y="27814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6555" name="Straight Connector 54"/>
            <p:cNvCxnSpPr>
              <a:cxnSpLocks noChangeShapeType="1"/>
            </p:cNvCxnSpPr>
            <p:nvPr/>
          </p:nvCxnSpPr>
          <p:spPr bwMode="auto">
            <a:xfrm rot="16200000" flipH="1">
              <a:off x="1026139" y="2749669"/>
              <a:ext cx="331438"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6556" name="Straight Connector 61"/>
            <p:cNvCxnSpPr>
              <a:cxnSpLocks noChangeShapeType="1"/>
            </p:cNvCxnSpPr>
            <p:nvPr/>
          </p:nvCxnSpPr>
          <p:spPr bwMode="auto">
            <a:xfrm>
              <a:off x="1006403" y="2991630"/>
              <a:ext cx="1651055" cy="6886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6557" name="Straight Connector 65"/>
            <p:cNvCxnSpPr>
              <a:cxnSpLocks noChangeShapeType="1"/>
            </p:cNvCxnSpPr>
            <p:nvPr/>
          </p:nvCxnSpPr>
          <p:spPr bwMode="auto">
            <a:xfrm rot="5400000">
              <a:off x="2631485" y="3264295"/>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6558" name="Straight Connector 68"/>
            <p:cNvCxnSpPr>
              <a:cxnSpLocks noChangeShapeType="1"/>
            </p:cNvCxnSpPr>
            <p:nvPr/>
          </p:nvCxnSpPr>
          <p:spPr bwMode="auto">
            <a:xfrm>
              <a:off x="1192671" y="2919622"/>
              <a:ext cx="1651138" cy="123881"/>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06559" name="Straight Connector 78"/>
            <p:cNvCxnSpPr>
              <a:cxnSpLocks noChangeShapeType="1"/>
            </p:cNvCxnSpPr>
            <p:nvPr/>
          </p:nvCxnSpPr>
          <p:spPr bwMode="auto">
            <a:xfrm rot="5400000">
              <a:off x="2445134" y="3281284"/>
              <a:ext cx="424647" cy="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106501" name="Group 36"/>
          <p:cNvGrpSpPr>
            <a:grpSpLocks/>
          </p:cNvGrpSpPr>
          <p:nvPr/>
        </p:nvGrpSpPr>
        <p:grpSpPr bwMode="auto">
          <a:xfrm>
            <a:off x="4100513" y="2517775"/>
            <a:ext cx="542925" cy="954088"/>
            <a:chOff x="2771800" y="3122965"/>
            <a:chExt cx="522900" cy="954107"/>
          </a:xfrm>
        </p:grpSpPr>
        <p:sp>
          <p:nvSpPr>
            <p:cNvPr id="93" name="Rectangle 92"/>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06550" name="Straight Connector 9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51" name="Double Bracket 9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2" name="Group 36"/>
          <p:cNvGrpSpPr>
            <a:grpSpLocks/>
          </p:cNvGrpSpPr>
          <p:nvPr/>
        </p:nvGrpSpPr>
        <p:grpSpPr bwMode="auto">
          <a:xfrm>
            <a:off x="3532188" y="2517775"/>
            <a:ext cx="544512" cy="954088"/>
            <a:chOff x="2771800" y="3122965"/>
            <a:chExt cx="522900" cy="954107"/>
          </a:xfrm>
        </p:grpSpPr>
        <p:sp>
          <p:nvSpPr>
            <p:cNvPr id="90" name="Rectangle 89"/>
            <p:cNvSpPr/>
            <p:nvPr/>
          </p:nvSpPr>
          <p:spPr>
            <a:xfrm>
              <a:off x="2858696" y="3122965"/>
              <a:ext cx="349109" cy="954107"/>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06547" name="Straight Connector 90"/>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48" name="Double Bracket 91"/>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3" name="Group 36"/>
          <p:cNvGrpSpPr>
            <a:grpSpLocks/>
          </p:cNvGrpSpPr>
          <p:nvPr/>
        </p:nvGrpSpPr>
        <p:grpSpPr bwMode="auto">
          <a:xfrm>
            <a:off x="4668838" y="2509838"/>
            <a:ext cx="723900" cy="954087"/>
            <a:chOff x="2771800" y="3122965"/>
            <a:chExt cx="522900" cy="954107"/>
          </a:xfrm>
        </p:grpSpPr>
        <p:sp>
          <p:nvSpPr>
            <p:cNvPr id="97" name="Rectangle 96"/>
            <p:cNvSpPr/>
            <p:nvPr/>
          </p:nvSpPr>
          <p:spPr>
            <a:xfrm>
              <a:off x="2813082" y="3122965"/>
              <a:ext cx="440337" cy="954107"/>
            </a:xfrm>
            <a:prstGeom prst="rect">
              <a:avLst/>
            </a:prstGeom>
          </p:spPr>
          <p:txBody>
            <a:bodyPr wrap="none">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r>
              <a:br>
                <a:rPr lang="en-US" dirty="0">
                  <a:effectLst>
                    <a:outerShdw blurRad="38100" dist="38100" dir="2700000" algn="tl">
                      <a:srgbClr val="000000"/>
                    </a:outerShdw>
                  </a:effectLst>
                </a:rPr>
              </a:br>
              <a:r>
                <a:rPr lang="en-US" dirty="0" err="1">
                  <a:effectLst>
                    <a:outerShdw blurRad="38100" dist="38100" dir="2700000" algn="tl">
                      <a:srgbClr val="000000"/>
                    </a:outerShdw>
                  </a:effectLst>
                  <a:sym typeface="Wingdings" pitchFamily="2" charset="2"/>
                </a:rPr>
                <a:t>0</a:t>
              </a:r>
              <a:r>
                <a:rPr lang="en-US" dirty="0" err="1">
                  <a:solidFill>
                    <a:schemeClr val="accent2"/>
                  </a:solidFill>
                  <a:effectLst>
                    <a:outerShdw blurRad="38100" dist="38100" dir="2700000" algn="tl">
                      <a:srgbClr val="000000"/>
                    </a:outerShdw>
                  </a:effectLst>
                  <a:sym typeface="Wingdings" pitchFamily="2" charset="2"/>
                </a:rPr>
                <a:t>q</a:t>
              </a:r>
              <a:r>
                <a:rPr lang="en-US" baseline="-25000" dirty="0" err="1">
                  <a:solidFill>
                    <a:schemeClr val="accent2"/>
                  </a:solidFill>
                  <a:effectLst>
                    <a:outerShdw blurRad="38100" dist="38100" dir="2700000" algn="tl">
                      <a:srgbClr val="000000"/>
                    </a:outerShdw>
                  </a:effectLst>
                </a:rPr>
                <a:t>j</a:t>
              </a:r>
              <a:endParaRPr lang="en-US" dirty="0">
                <a:solidFill>
                  <a:schemeClr val="accent2"/>
                </a:solidFill>
                <a:effectLst>
                  <a:outerShdw blurRad="38100" dist="38100" dir="2700000" algn="tl">
                    <a:srgbClr val="000000"/>
                  </a:outerShdw>
                </a:effectLst>
              </a:endParaRPr>
            </a:p>
          </p:txBody>
        </p:sp>
        <p:cxnSp>
          <p:nvCxnSpPr>
            <p:cNvPr id="106544" name="Straight Connector 9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45" name="Double Bracket 9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5" name="Group 36"/>
          <p:cNvGrpSpPr>
            <a:grpSpLocks/>
          </p:cNvGrpSpPr>
          <p:nvPr/>
        </p:nvGrpSpPr>
        <p:grpSpPr bwMode="auto">
          <a:xfrm>
            <a:off x="5418138" y="2509838"/>
            <a:ext cx="542925" cy="954087"/>
            <a:chOff x="2771800" y="3122965"/>
            <a:chExt cx="522900" cy="954107"/>
          </a:xfrm>
        </p:grpSpPr>
        <p:sp>
          <p:nvSpPr>
            <p:cNvPr id="123" name="Rectangle 122"/>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06523" name="Straight Connector 12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24" name="Double Bracket 124"/>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6" name="Group 36"/>
          <p:cNvGrpSpPr>
            <a:grpSpLocks/>
          </p:cNvGrpSpPr>
          <p:nvPr/>
        </p:nvGrpSpPr>
        <p:grpSpPr bwMode="auto">
          <a:xfrm>
            <a:off x="5989638" y="2501900"/>
            <a:ext cx="542925" cy="954088"/>
            <a:chOff x="2771800" y="3122965"/>
            <a:chExt cx="522900" cy="954107"/>
          </a:xfrm>
        </p:grpSpPr>
        <p:sp>
          <p:nvSpPr>
            <p:cNvPr id="127" name="Rectangle 126"/>
            <p:cNvSpPr/>
            <p:nvPr/>
          </p:nvSpPr>
          <p:spPr>
            <a:xfrm>
              <a:off x="2901760" y="3122965"/>
              <a:ext cx="262979" cy="954107"/>
            </a:xfrm>
            <a:prstGeom prst="rect">
              <a:avLst/>
            </a:prstGeom>
          </p:spPr>
          <p:txBody>
            <a:bodyPr wrap="none">
              <a:spAutoFit/>
            </a:bodyPr>
            <a:lstStyle/>
            <a:p>
              <a:pPr>
                <a:defRPr/>
              </a:pPr>
              <a:r>
                <a:rPr lang="en-US" dirty="0">
                  <a:effectLst>
                    <a:outerShdw blurRad="38100" dist="38100" dir="2700000" algn="tl">
                      <a:srgbClr val="000000"/>
                    </a:outerShdw>
                  </a:effectLst>
                </a:rPr>
                <a:t>0</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0</a:t>
              </a:r>
              <a:endParaRPr lang="en-US" dirty="0">
                <a:effectLst>
                  <a:outerShdw blurRad="38100" dist="38100" dir="2700000" algn="tl">
                    <a:srgbClr val="000000"/>
                  </a:outerShdw>
                </a:effectLst>
              </a:endParaRPr>
            </a:p>
          </p:txBody>
        </p:sp>
        <p:cxnSp>
          <p:nvCxnSpPr>
            <p:cNvPr id="106520" name="Straight Connector 127"/>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21" name="Double Bracket 128"/>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7" name="Group 36"/>
          <p:cNvGrpSpPr>
            <a:grpSpLocks/>
          </p:cNvGrpSpPr>
          <p:nvPr/>
        </p:nvGrpSpPr>
        <p:grpSpPr bwMode="auto">
          <a:xfrm>
            <a:off x="6557963" y="2492375"/>
            <a:ext cx="544512" cy="954088"/>
            <a:chOff x="2771800" y="3122965"/>
            <a:chExt cx="522900" cy="954107"/>
          </a:xfrm>
        </p:grpSpPr>
        <p:sp>
          <p:nvSpPr>
            <p:cNvPr id="131" name="Rectangle 130"/>
            <p:cNvSpPr/>
            <p:nvPr/>
          </p:nvSpPr>
          <p:spPr>
            <a:xfrm>
              <a:off x="2858696" y="3122965"/>
              <a:ext cx="349109" cy="954107"/>
            </a:xfrm>
            <a:prstGeom prst="rect">
              <a:avLst/>
            </a:prstGeom>
          </p:spPr>
          <p:txBody>
            <a:bodyPr wrap="none">
              <a:spAutoFit/>
            </a:bodyPr>
            <a:lstStyle/>
            <a:p>
              <a:pPr>
                <a:defRPr/>
              </a:pPr>
              <a:r>
                <a:rPr lang="en-US" dirty="0">
                  <a:effectLst>
                    <a:outerShdw blurRad="38100" dist="38100" dir="2700000" algn="tl">
                      <a:srgbClr val="000000"/>
                    </a:outerShdw>
                  </a:effectLst>
                </a:rPr>
                <a:t>1</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1</a:t>
              </a:r>
              <a:endParaRPr lang="en-US" dirty="0">
                <a:effectLst>
                  <a:outerShdw blurRad="38100" dist="38100" dir="2700000" algn="tl">
                    <a:srgbClr val="000000"/>
                  </a:outerShdw>
                </a:effectLst>
              </a:endParaRPr>
            </a:p>
          </p:txBody>
        </p:sp>
        <p:cxnSp>
          <p:nvCxnSpPr>
            <p:cNvPr id="106517" name="Straight Connector 131"/>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18" name="Double Bracket 132"/>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8" name="Group 36"/>
          <p:cNvGrpSpPr>
            <a:grpSpLocks/>
          </p:cNvGrpSpPr>
          <p:nvPr/>
        </p:nvGrpSpPr>
        <p:grpSpPr bwMode="auto">
          <a:xfrm>
            <a:off x="7127875" y="2484438"/>
            <a:ext cx="544513" cy="954087"/>
            <a:chOff x="2771800" y="3122965"/>
            <a:chExt cx="522900" cy="954107"/>
          </a:xfrm>
        </p:grpSpPr>
        <p:sp>
          <p:nvSpPr>
            <p:cNvPr id="135" name="Rectangle 134"/>
            <p:cNvSpPr/>
            <p:nvPr/>
          </p:nvSpPr>
          <p:spPr>
            <a:xfrm>
              <a:off x="2858696" y="3122965"/>
              <a:ext cx="349107" cy="954107"/>
            </a:xfrm>
            <a:prstGeom prst="rect">
              <a:avLst/>
            </a:prstGeom>
          </p:spPr>
          <p:txBody>
            <a:bodyPr wrap="none">
              <a:spAutoFit/>
            </a:bodyPr>
            <a:lstStyle/>
            <a:p>
              <a:pPr>
                <a:defRPr/>
              </a:pPr>
              <a:r>
                <a:rPr lang="en-US" dirty="0">
                  <a:effectLst>
                    <a:outerShdw blurRad="38100" dist="38100" dir="2700000" algn="tl">
                      <a:srgbClr val="000000"/>
                    </a:outerShdw>
                  </a:effectLst>
                </a:rPr>
                <a:t>b</a:t>
              </a:r>
              <a:endParaRPr lang="en-US" dirty="0">
                <a:solidFill>
                  <a:srgbClr val="FF00FF"/>
                </a:solidFill>
                <a:effectLst>
                  <a:outerShdw blurRad="38100" dist="38100" dir="2700000" algn="tl">
                    <a:srgbClr val="000000"/>
                  </a:outerShdw>
                </a:effectLst>
              </a:endParaRPr>
            </a:p>
            <a:p>
              <a:pPr>
                <a:defRPr/>
              </a:pPr>
              <a:r>
                <a:rPr lang="en-US" dirty="0">
                  <a:effectLst>
                    <a:outerShdw blurRad="38100" dist="38100" dir="2700000" algn="tl">
                      <a:srgbClr val="000000"/>
                    </a:outerShdw>
                  </a:effectLst>
                  <a:sym typeface="Wingdings" pitchFamily="2" charset="2"/>
                </a:rPr>
                <a:t>b</a:t>
              </a:r>
              <a:endParaRPr lang="en-US" dirty="0">
                <a:effectLst>
                  <a:outerShdw blurRad="38100" dist="38100" dir="2700000" algn="tl">
                    <a:srgbClr val="000000"/>
                  </a:outerShdw>
                </a:effectLst>
              </a:endParaRPr>
            </a:p>
          </p:txBody>
        </p:sp>
        <p:cxnSp>
          <p:nvCxnSpPr>
            <p:cNvPr id="106514" name="Straight Connector 135"/>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15" name="Double Bracket 136"/>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grpSp>
        <p:nvGrpSpPr>
          <p:cNvPr id="106509" name="Group 36"/>
          <p:cNvGrpSpPr>
            <a:grpSpLocks/>
          </p:cNvGrpSpPr>
          <p:nvPr/>
        </p:nvGrpSpPr>
        <p:grpSpPr bwMode="auto">
          <a:xfrm>
            <a:off x="7700963" y="2476500"/>
            <a:ext cx="542925" cy="954088"/>
            <a:chOff x="2771800" y="3122965"/>
            <a:chExt cx="522900" cy="954107"/>
          </a:xfrm>
        </p:grpSpPr>
        <p:sp>
          <p:nvSpPr>
            <p:cNvPr id="139" name="Rectangle 138"/>
            <p:cNvSpPr/>
            <p:nvPr/>
          </p:nvSpPr>
          <p:spPr>
            <a:xfrm>
              <a:off x="2858950" y="3122965"/>
              <a:ext cx="348600" cy="954107"/>
            </a:xfrm>
            <a:prstGeom prst="rect">
              <a:avLst/>
            </a:prstGeom>
          </p:spPr>
          <p:txBody>
            <a:bodyPr wrap="none">
              <a:spAutoFit/>
            </a:bodyPr>
            <a:lstStyle/>
            <a:p>
              <a:pPr>
                <a:defRPr/>
              </a:pPr>
              <a:r>
                <a:rPr lang="en-US" dirty="0">
                  <a:solidFill>
                    <a:srgbClr val="FF00FF"/>
                  </a:solidFill>
                  <a:effectLst>
                    <a:outerShdw blurRad="38100" dist="38100" dir="2700000" algn="tl">
                      <a:srgbClr val="000000"/>
                    </a:outerShdw>
                  </a:effectLst>
                </a:rPr>
                <a:t>#</a:t>
              </a:r>
            </a:p>
            <a:p>
              <a:pPr>
                <a:defRPr/>
              </a:pPr>
              <a:r>
                <a:rPr lang="en-US" dirty="0">
                  <a:solidFill>
                    <a:srgbClr val="FF00FF"/>
                  </a:solidFill>
                  <a:effectLst>
                    <a:outerShdw blurRad="38100" dist="38100" dir="2700000" algn="tl">
                      <a:srgbClr val="000000"/>
                    </a:outerShdw>
                  </a:effectLst>
                </a:rPr>
                <a:t>#</a:t>
              </a:r>
              <a:endParaRPr lang="en-US" dirty="0">
                <a:effectLst>
                  <a:outerShdw blurRad="38100" dist="38100" dir="2700000" algn="tl">
                    <a:srgbClr val="000000"/>
                  </a:outerShdw>
                </a:effectLst>
              </a:endParaRPr>
            </a:p>
          </p:txBody>
        </p:sp>
        <p:cxnSp>
          <p:nvCxnSpPr>
            <p:cNvPr id="106511" name="Straight Connector 13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6512" name="Double Bracket 14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CA" altLang="en-US" sz="2400">
                <a:latin typeface="Arial Rounded MT Bold" pitchFamily="34" charset="0"/>
              </a:endParaRPr>
            </a:p>
          </p:txBody>
        </p:sp>
      </p:grpSp>
    </p:spTree>
    <p:extLst>
      <p:ext uri="{BB962C8B-B14F-4D97-AF65-F5344CB8AC3E}">
        <p14:creationId xmlns:p14="http://schemas.microsoft.com/office/powerpoint/2010/main" val="13876339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07543"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7544"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07541"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7542"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52975" y="5589588"/>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248150" y="506413"/>
            <a:ext cx="47148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{“P”  | dominos P has a solution}</a:t>
            </a:r>
          </a:p>
        </p:txBody>
      </p:sp>
      <p:grpSp>
        <p:nvGrpSpPr>
          <p:cNvPr id="6" name="Group 17"/>
          <p:cNvGrpSpPr>
            <a:grpSpLocks/>
          </p:cNvGrpSpPr>
          <p:nvPr/>
        </p:nvGrpSpPr>
        <p:grpSpPr bwMode="auto">
          <a:xfrm>
            <a:off x="1258888" y="1470025"/>
            <a:ext cx="2319337" cy="1385888"/>
            <a:chOff x="793" y="926"/>
            <a:chExt cx="1461" cy="873"/>
          </a:xfrm>
        </p:grpSpPr>
        <p:sp>
          <p:nvSpPr>
            <p:cNvPr id="107539"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07540" name="Rectangle 19"/>
            <p:cNvSpPr>
              <a:spLocks noChangeArrowheads="1"/>
            </p:cNvSpPr>
            <p:nvPr/>
          </p:nvSpPr>
          <p:spPr bwMode="auto">
            <a:xfrm>
              <a:off x="793" y="926"/>
              <a:ext cx="146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Yes M(I) halts</a:t>
              </a:r>
            </a:p>
          </p:txBody>
        </p:sp>
      </p:grpSp>
      <p:grpSp>
        <p:nvGrpSpPr>
          <p:cNvPr id="7" name="Group 24"/>
          <p:cNvGrpSpPr>
            <a:grpSpLocks/>
          </p:cNvGrpSpPr>
          <p:nvPr/>
        </p:nvGrpSpPr>
        <p:grpSpPr bwMode="auto">
          <a:xfrm>
            <a:off x="3670300" y="2606675"/>
            <a:ext cx="3349625" cy="1612900"/>
            <a:chOff x="3669803" y="3111351"/>
            <a:chExt cx="3350469" cy="1613793"/>
          </a:xfrm>
        </p:grpSpPr>
        <p:sp>
          <p:nvSpPr>
            <p:cNvPr id="107536" name="Text Box 35"/>
            <p:cNvSpPr txBox="1">
              <a:spLocks noChangeArrowheads="1"/>
            </p:cNvSpPr>
            <p:nvPr/>
          </p:nvSpPr>
          <p:spPr bwMode="auto">
            <a:xfrm>
              <a:off x="4730647" y="3111351"/>
              <a:ext cx="10717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“P” </a:t>
              </a:r>
            </a:p>
          </p:txBody>
        </p:sp>
        <p:sp>
          <p:nvSpPr>
            <p:cNvPr id="107537"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07538" name="Text Box 35"/>
            <p:cNvSpPr txBox="1">
              <a:spLocks noChangeArrowheads="1"/>
            </p:cNvSpPr>
            <p:nvPr/>
          </p:nvSpPr>
          <p:spPr bwMode="auto">
            <a:xfrm>
              <a:off x="3669803" y="3452807"/>
              <a:ext cx="33504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dominos in P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357563" cy="519113"/>
            <a:chOff x="3683000" y="4855319"/>
            <a:chExt cx="3358189" cy="519112"/>
          </a:xfrm>
        </p:grpSpPr>
        <p:sp>
          <p:nvSpPr>
            <p:cNvPr id="107534"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07535" name="Rectangle 23"/>
            <p:cNvSpPr>
              <a:spLocks noChangeArrowheads="1"/>
            </p:cNvSpPr>
            <p:nvPr/>
          </p:nvSpPr>
          <p:spPr bwMode="auto">
            <a:xfrm>
              <a:off x="3707904" y="4855319"/>
              <a:ext cx="3333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there is a solution</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The Post Correspondence Problem</a:t>
            </a:r>
          </a:p>
        </p:txBody>
      </p:sp>
    </p:spTree>
    <p:extLst>
      <p:ext uri="{BB962C8B-B14F-4D97-AF65-F5344CB8AC3E}">
        <p14:creationId xmlns:p14="http://schemas.microsoft.com/office/powerpoint/2010/main" val="6716252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grpSp>
        <p:nvGrpSpPr>
          <p:cNvPr id="2" name="Group 5"/>
          <p:cNvGrpSpPr>
            <a:grpSpLocks/>
          </p:cNvGrpSpPr>
          <p:nvPr/>
        </p:nvGrpSpPr>
        <p:grpSpPr bwMode="auto">
          <a:xfrm>
            <a:off x="7216775" y="2182813"/>
            <a:ext cx="1800225" cy="2698718"/>
            <a:chOff x="4194" y="1993"/>
            <a:chExt cx="1422" cy="2066"/>
          </a:xfrm>
        </p:grpSpPr>
        <p:pic>
          <p:nvPicPr>
            <p:cNvPr id="338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2" name="Text Box 4"/>
            <p:cNvSpPr txBox="1">
              <a:spLocks noChangeArrowheads="1"/>
            </p:cNvSpPr>
            <p:nvPr/>
          </p:nvSpPr>
          <p:spPr bwMode="auto">
            <a:xfrm>
              <a:off x="4194" y="3611"/>
              <a:ext cx="1422" cy="448"/>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GIVEN:</a:t>
              </a:r>
              <a:br>
                <a:rPr lang="en-US" altLang="en-US" sz="1600" dirty="0">
                  <a:solidFill>
                    <a:schemeClr val="tx2"/>
                  </a:solidFill>
                </a:rPr>
              </a:br>
              <a:r>
                <a:rPr lang="en-US" altLang="en-US" sz="1600" dirty="0"/>
                <a:t>Oracle for</a:t>
              </a:r>
              <a:r>
                <a:rPr lang="en-US" altLang="en-US" sz="1600" dirty="0">
                  <a:cs typeface="Times New Roman" panose="02020603050405020304" pitchFamily="18" charset="0"/>
                </a:rPr>
                <a:t> P</a:t>
              </a:r>
              <a:r>
                <a:rPr lang="en-US" altLang="en-US" sz="1600" baseline="-25000" dirty="0">
                  <a:cs typeface="Times New Roman" panose="02020603050405020304" pitchFamily="18" charset="0"/>
                </a:rPr>
                <a:t>hi</a:t>
              </a:r>
              <a:endParaRPr lang="en-US" altLang="en-US" sz="1600" dirty="0"/>
            </a:p>
          </p:txBody>
        </p:sp>
      </p:grpSp>
      <p:sp>
        <p:nvSpPr>
          <p:cNvPr id="37683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a:t>
            </a:r>
            <a:r>
              <a:rPr lang="en-US" altLang="en-US" sz="2400" dirty="0"/>
              <a:t>“M”,I</a:t>
            </a:r>
            <a:r>
              <a:rPr lang="en-US" altLang="en-US" sz="2400" dirty="0">
                <a:sym typeface="Symbol" pitchFamily="18" charset="2"/>
              </a:rPr>
              <a:t></a:t>
            </a:r>
            <a:endParaRPr lang="en-US" altLang="en-US" sz="2400" dirty="0"/>
          </a:p>
        </p:txBody>
      </p:sp>
      <p:grpSp>
        <p:nvGrpSpPr>
          <p:cNvPr id="3" name="Group 32"/>
          <p:cNvGrpSpPr>
            <a:grpSpLocks/>
          </p:cNvGrpSpPr>
          <p:nvPr/>
        </p:nvGrpSpPr>
        <p:grpSpPr bwMode="auto">
          <a:xfrm>
            <a:off x="1905000" y="2182813"/>
            <a:ext cx="1800225" cy="2719919"/>
            <a:chOff x="4194" y="1993"/>
            <a:chExt cx="1422" cy="2059"/>
          </a:xfrm>
        </p:grpSpPr>
        <p:pic>
          <p:nvPicPr>
            <p:cNvPr id="338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0"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BUILD:</a:t>
              </a:r>
              <a:br>
                <a:rPr lang="en-US" altLang="en-US" sz="1600" dirty="0">
                  <a:solidFill>
                    <a:schemeClr val="tx2"/>
                  </a:solidFill>
                </a:rPr>
              </a:br>
              <a:r>
                <a:rPr lang="en-US" altLang="en-US" sz="1600" dirty="0" err="1"/>
                <a:t>Alg</a:t>
              </a:r>
              <a:r>
                <a:rPr lang="en-US" altLang="en-US" sz="1600" dirty="0"/>
                <a:t> for </a:t>
              </a:r>
              <a:r>
                <a:rPr lang="en-US" altLang="en-US" sz="1600" dirty="0" err="1">
                  <a:cs typeface="Times New Roman" panose="02020603050405020304" pitchFamily="18" charset="0"/>
                </a:rPr>
                <a:t>P</a:t>
              </a:r>
              <a:r>
                <a:rPr lang="en-US" altLang="en-US" sz="1600" baseline="-25000" dirty="0" err="1">
                  <a:cs typeface="Times New Roman" panose="02020603050405020304" pitchFamily="18" charset="0"/>
                </a:rPr>
                <a:t>halting</a:t>
              </a:r>
              <a:endParaRPr lang="en-US" altLang="en-US" sz="1600" dirty="0"/>
            </a:p>
          </p:txBody>
        </p:sp>
      </p:grpSp>
      <p:sp>
        <p:nvSpPr>
          <p:cNvPr id="50186" name="Text Box 35"/>
          <p:cNvSpPr txBox="1">
            <a:spLocks noChangeArrowheads="1"/>
          </p:cNvSpPr>
          <p:nvPr/>
        </p:nvSpPr>
        <p:spPr bwMode="auto">
          <a:xfrm>
            <a:off x="4244582" y="2891036"/>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50187" name="Line 36"/>
          <p:cNvSpPr>
            <a:spLocks noChangeShapeType="1"/>
          </p:cNvSpPr>
          <p:nvPr/>
        </p:nvSpPr>
        <p:spPr bwMode="auto">
          <a:xfrm>
            <a:off x="4120480" y="3395067"/>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5" name="Group 17"/>
          <p:cNvGrpSpPr>
            <a:grpSpLocks/>
          </p:cNvGrpSpPr>
          <p:nvPr/>
        </p:nvGrpSpPr>
        <p:grpSpPr bwMode="auto">
          <a:xfrm>
            <a:off x="1258888" y="1497013"/>
            <a:ext cx="1463675" cy="1012825"/>
            <a:chOff x="793" y="1161"/>
            <a:chExt cx="922" cy="638"/>
          </a:xfrm>
        </p:grpSpPr>
        <p:sp>
          <p:nvSpPr>
            <p:cNvPr id="3381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3818"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6" name="Group 21"/>
          <p:cNvGrpSpPr>
            <a:grpSpLocks/>
          </p:cNvGrpSpPr>
          <p:nvPr/>
        </p:nvGrpSpPr>
        <p:grpSpPr bwMode="auto">
          <a:xfrm>
            <a:off x="3834730" y="3606204"/>
            <a:ext cx="3257550" cy="461963"/>
            <a:chOff x="2500" y="3336"/>
            <a:chExt cx="1872" cy="291"/>
          </a:xfrm>
        </p:grpSpPr>
        <p:sp>
          <p:nvSpPr>
            <p:cNvPr id="3381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3816" name="Rectangle 23"/>
            <p:cNvSpPr>
              <a:spLocks noChangeArrowheads="1"/>
            </p:cNvSpPr>
            <p:nvPr/>
          </p:nvSpPr>
          <p:spPr bwMode="auto">
            <a:xfrm>
              <a:off x="2773" y="3336"/>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Yes/No</a:t>
              </a:r>
            </a:p>
          </p:txBody>
        </p:sp>
      </p:grpSp>
      <p:sp>
        <p:nvSpPr>
          <p:cNvPr id="33811" name="Text Box 35"/>
          <p:cNvSpPr txBox="1">
            <a:spLocks noChangeArrowheads="1"/>
          </p:cNvSpPr>
          <p:nvPr/>
        </p:nvSpPr>
        <p:spPr bwMode="auto">
          <a:xfrm>
            <a:off x="3834572" y="2175247"/>
            <a:ext cx="2974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M - </a:t>
            </a:r>
            <a:r>
              <a:rPr lang="en-US" altLang="en-US" sz="2400" dirty="0" err="1">
                <a:sym typeface="Symbol" panose="05050102010706020507" pitchFamily="18" charset="2"/>
              </a:rPr>
              <a:t>q</a:t>
            </a:r>
            <a:r>
              <a:rPr lang="en-US" altLang="en-US" sz="2400" baseline="-25000" dirty="0" err="1">
                <a:sym typeface="Symbol" panose="05050102010706020507" pitchFamily="18" charset="2"/>
              </a:rPr>
              <a:t>halt</a:t>
            </a:r>
            <a:r>
              <a:rPr lang="en-US" altLang="en-US" sz="2400" baseline="-25000" dirty="0"/>
              <a:t> </a:t>
            </a:r>
            <a:r>
              <a:rPr lang="en-US" altLang="en-US" sz="2400" dirty="0"/>
              <a:t>+ </a:t>
            </a:r>
            <a:r>
              <a:rPr lang="en-US" altLang="en-US" sz="2400" dirty="0" err="1">
                <a:sym typeface="Symbol" panose="05050102010706020507" pitchFamily="18" charset="2"/>
              </a:rPr>
              <a:t>q</a:t>
            </a:r>
            <a:r>
              <a:rPr lang="en-US" altLang="en-US" sz="2400" baseline="-25000" dirty="0" err="1">
                <a:sym typeface="Symbol" panose="05050102010706020507" pitchFamily="18" charset="2"/>
              </a:rPr>
              <a:t>hi</a:t>
            </a:r>
            <a:r>
              <a:rPr lang="en-US" altLang="en-US" sz="2400" dirty="0"/>
              <a:t>  </a:t>
            </a:r>
          </a:p>
        </p:txBody>
      </p:sp>
      <p:grpSp>
        <p:nvGrpSpPr>
          <p:cNvPr id="60" name="Group 29">
            <a:extLst>
              <a:ext uri="{FF2B5EF4-FFF2-40B4-BE49-F238E27FC236}">
                <a16:creationId xmlns:a16="http://schemas.microsoft.com/office/drawing/2014/main" id="{9D8DF433-6DE1-4366-AFC6-1DF6FDA0D992}"/>
              </a:ext>
            </a:extLst>
          </p:cNvPr>
          <p:cNvGrpSpPr>
            <a:grpSpLocks/>
          </p:cNvGrpSpPr>
          <p:nvPr/>
        </p:nvGrpSpPr>
        <p:grpSpPr bwMode="auto">
          <a:xfrm>
            <a:off x="8588035" y="6290325"/>
            <a:ext cx="520469" cy="523051"/>
            <a:chOff x="2065" y="1551"/>
            <a:chExt cx="1628" cy="1988"/>
          </a:xfrm>
        </p:grpSpPr>
        <p:sp>
          <p:nvSpPr>
            <p:cNvPr id="61" name="Freeform 30">
              <a:extLst>
                <a:ext uri="{FF2B5EF4-FFF2-40B4-BE49-F238E27FC236}">
                  <a16:creationId xmlns:a16="http://schemas.microsoft.com/office/drawing/2014/main" id="{8DC0AD9C-7CB4-4F07-9D82-C56ED50833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1">
              <a:extLst>
                <a:ext uri="{FF2B5EF4-FFF2-40B4-BE49-F238E27FC236}">
                  <a16:creationId xmlns:a16="http://schemas.microsoft.com/office/drawing/2014/main" id="{72D61038-2ACA-4AF6-9582-2A0B7390925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2">
              <a:extLst>
                <a:ext uri="{FF2B5EF4-FFF2-40B4-BE49-F238E27FC236}">
                  <a16:creationId xmlns:a16="http://schemas.microsoft.com/office/drawing/2014/main" id="{0C766546-3197-4AB3-BECE-FAF51C39D15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3">
              <a:extLst>
                <a:ext uri="{FF2B5EF4-FFF2-40B4-BE49-F238E27FC236}">
                  <a16:creationId xmlns:a16="http://schemas.microsoft.com/office/drawing/2014/main" id="{BE00F850-61CD-4E67-9DE1-FEC6853DAE0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4">
              <a:extLst>
                <a:ext uri="{FF2B5EF4-FFF2-40B4-BE49-F238E27FC236}">
                  <a16:creationId xmlns:a16="http://schemas.microsoft.com/office/drawing/2014/main" id="{B474F354-48E1-40EF-B1A5-DFB5B748298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5">
              <a:extLst>
                <a:ext uri="{FF2B5EF4-FFF2-40B4-BE49-F238E27FC236}">
                  <a16:creationId xmlns:a16="http://schemas.microsoft.com/office/drawing/2014/main" id="{DD02717A-27B2-480E-950B-4A55812F46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6">
              <a:extLst>
                <a:ext uri="{FF2B5EF4-FFF2-40B4-BE49-F238E27FC236}">
                  <a16:creationId xmlns:a16="http://schemas.microsoft.com/office/drawing/2014/main" id="{D4F1A87B-4CDE-410D-A44C-2CED8DA26E5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7">
              <a:extLst>
                <a:ext uri="{FF2B5EF4-FFF2-40B4-BE49-F238E27FC236}">
                  <a16:creationId xmlns:a16="http://schemas.microsoft.com/office/drawing/2014/main" id="{9C99ADB6-8388-4D77-828B-A37E9B4F897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38">
              <a:extLst>
                <a:ext uri="{FF2B5EF4-FFF2-40B4-BE49-F238E27FC236}">
                  <a16:creationId xmlns:a16="http://schemas.microsoft.com/office/drawing/2014/main" id="{6A6259D3-5853-4B1D-902A-43D375DC12C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9">
              <a:extLst>
                <a:ext uri="{FF2B5EF4-FFF2-40B4-BE49-F238E27FC236}">
                  <a16:creationId xmlns:a16="http://schemas.microsoft.com/office/drawing/2014/main" id="{E876178C-05AC-4BA2-AE49-0A939C4EA50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0">
              <a:extLst>
                <a:ext uri="{FF2B5EF4-FFF2-40B4-BE49-F238E27FC236}">
                  <a16:creationId xmlns:a16="http://schemas.microsoft.com/office/drawing/2014/main" id="{8229A280-D37A-4C45-BF7A-74BD0C8B43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1">
              <a:extLst>
                <a:ext uri="{FF2B5EF4-FFF2-40B4-BE49-F238E27FC236}">
                  <a16:creationId xmlns:a16="http://schemas.microsoft.com/office/drawing/2014/main" id="{4B3919CC-1379-4C81-89A5-5183650EE5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2">
              <a:extLst>
                <a:ext uri="{FF2B5EF4-FFF2-40B4-BE49-F238E27FC236}">
                  <a16:creationId xmlns:a16="http://schemas.microsoft.com/office/drawing/2014/main" id="{73E28765-6A8B-411E-B959-66DB89C42A7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3">
              <a:extLst>
                <a:ext uri="{FF2B5EF4-FFF2-40B4-BE49-F238E27FC236}">
                  <a16:creationId xmlns:a16="http://schemas.microsoft.com/office/drawing/2014/main" id="{C6B0065F-71B3-417A-A9C5-E3455DF7081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44">
              <a:extLst>
                <a:ext uri="{FF2B5EF4-FFF2-40B4-BE49-F238E27FC236}">
                  <a16:creationId xmlns:a16="http://schemas.microsoft.com/office/drawing/2014/main" id="{94BF6D6E-1993-43A3-BEAD-6E58248091A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45">
              <a:extLst>
                <a:ext uri="{FF2B5EF4-FFF2-40B4-BE49-F238E27FC236}">
                  <a16:creationId xmlns:a16="http://schemas.microsoft.com/office/drawing/2014/main" id="{A6F31B8B-8207-411E-B86B-B714D6057CC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46">
              <a:extLst>
                <a:ext uri="{FF2B5EF4-FFF2-40B4-BE49-F238E27FC236}">
                  <a16:creationId xmlns:a16="http://schemas.microsoft.com/office/drawing/2014/main" id="{5748111E-FE0F-40E8-9D5F-E1D5A528ECD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8" name="AutoShape 35">
            <a:extLst>
              <a:ext uri="{FF2B5EF4-FFF2-40B4-BE49-F238E27FC236}">
                <a16:creationId xmlns:a16="http://schemas.microsoft.com/office/drawing/2014/main" id="{FB567672-50F3-4173-BF7C-9DDBAC0BD47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
        <p:nvSpPr>
          <p:cNvPr id="107" name="AutoShape 38">
            <a:extLst>
              <a:ext uri="{FF2B5EF4-FFF2-40B4-BE49-F238E27FC236}">
                <a16:creationId xmlns:a16="http://schemas.microsoft.com/office/drawing/2014/main" id="{599439F3-3F53-41A1-BED7-74B8BE18E1ED}"/>
              </a:ext>
            </a:extLst>
          </p:cNvPr>
          <p:cNvSpPr>
            <a:spLocks noChangeArrowheads="1"/>
          </p:cNvSpPr>
          <p:nvPr/>
        </p:nvSpPr>
        <p:spPr bwMode="auto">
          <a:xfrm>
            <a:off x="1905000" y="652165"/>
            <a:ext cx="4728735" cy="51726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4: Design algorithm for </a:t>
            </a:r>
            <a:r>
              <a:rPr lang="en-US" altLang="en-US" sz="2400" dirty="0" err="1">
                <a:latin typeface="Times New Roman" panose="02020603050405020304"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halting</a:t>
            </a:r>
            <a:r>
              <a:rPr lang="en-US" alt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640842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0-#ppt_w/2"/>
                                          </p:val>
                                        </p:tav>
                                        <p:tav tm="100000">
                                          <p:val>
                                            <p:strVal val="#ppt_x"/>
                                          </p:val>
                                        </p:tav>
                                      </p:tavLst>
                                    </p:anim>
                                    <p:anim calcmode="lin" valueType="num">
                                      <p:cBhvr additive="base">
                                        <p:cTn id="8" dur="500" fill="hold"/>
                                        <p:tgtEl>
                                          <p:spTgt spid="10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7">
                                            <p:txEl>
                                              <p:pRg st="0" end="0"/>
                                            </p:txEl>
                                          </p:spTgt>
                                        </p:tgtEl>
                                        <p:attrNameLst>
                                          <p:attrName>style.visibility</p:attrName>
                                        </p:attrNameLst>
                                      </p:cBhvr>
                                      <p:to>
                                        <p:strVal val="visible"/>
                                      </p:to>
                                    </p:set>
                                    <p:anim calcmode="lin" valueType="num">
                                      <p:cBhvr additive="base">
                                        <p:cTn id="11" dur="500" fill="hold"/>
                                        <p:tgtEl>
                                          <p:spTgt spid="10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9" fill="hold" grpId="0" nodeType="clickEffect">
                                  <p:stCondLst>
                                    <p:cond delay="0"/>
                                  </p:stCondLst>
                                  <p:childTnLst>
                                    <p:set>
                                      <p:cBhvr>
                                        <p:cTn id="22" dur="1" fill="hold">
                                          <p:stCondLst>
                                            <p:cond delay="0"/>
                                          </p:stCondLst>
                                        </p:cTn>
                                        <p:tgtEl>
                                          <p:spTgt spid="376838"/>
                                        </p:tgtEl>
                                        <p:attrNameLst>
                                          <p:attrName>style.visibility</p:attrName>
                                        </p:attrNameLst>
                                      </p:cBhvr>
                                      <p:to>
                                        <p:strVal val="visible"/>
                                      </p:to>
                                    </p:set>
                                    <p:anim calcmode="lin" valueType="num">
                                      <p:cBhvr additive="base">
                                        <p:cTn id="23" dur="500" fill="hold"/>
                                        <p:tgtEl>
                                          <p:spTgt spid="376838"/>
                                        </p:tgtEl>
                                        <p:attrNameLst>
                                          <p:attrName>ppt_x</p:attrName>
                                        </p:attrNameLst>
                                      </p:cBhvr>
                                      <p:tavLst>
                                        <p:tav tm="0">
                                          <p:val>
                                            <p:strVal val="0-#ppt_w/2"/>
                                          </p:val>
                                        </p:tav>
                                        <p:tav tm="100000">
                                          <p:val>
                                            <p:strVal val="#ppt_x"/>
                                          </p:val>
                                        </p:tav>
                                      </p:tavLst>
                                    </p:anim>
                                    <p:anim calcmode="lin" valueType="num">
                                      <p:cBhvr additive="base">
                                        <p:cTn id="24" dur="500" fill="hold"/>
                                        <p:tgtEl>
                                          <p:spTgt spid="376838"/>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stCondLst>
                                    <p:cond delay="0"/>
                                  </p:stCondLst>
                                  <p:childTnLst>
                                    <p:set>
                                      <p:cBhvr>
                                        <p:cTn id="26" dur="1" fill="hold">
                                          <p:stCondLst>
                                            <p:cond delay="0"/>
                                          </p:stCondLst>
                                        </p:cTn>
                                        <p:tgtEl>
                                          <p:spTgt spid="376871"/>
                                        </p:tgtEl>
                                        <p:attrNameLst>
                                          <p:attrName>style.visibility</p:attrName>
                                        </p:attrNameLst>
                                      </p:cBhvr>
                                      <p:to>
                                        <p:strVal val="visible"/>
                                      </p:to>
                                    </p:set>
                                    <p:anim calcmode="lin" valueType="num">
                                      <p:cBhvr additive="base">
                                        <p:cTn id="27" dur="500" fill="hold"/>
                                        <p:tgtEl>
                                          <p:spTgt spid="376871"/>
                                        </p:tgtEl>
                                        <p:attrNameLst>
                                          <p:attrName>ppt_x</p:attrName>
                                        </p:attrNameLst>
                                      </p:cBhvr>
                                      <p:tavLst>
                                        <p:tav tm="0">
                                          <p:val>
                                            <p:strVal val="0-#ppt_w/2"/>
                                          </p:val>
                                        </p:tav>
                                        <p:tav tm="100000">
                                          <p:val>
                                            <p:strVal val="#ppt_x"/>
                                          </p:val>
                                        </p:tav>
                                      </p:tavLst>
                                    </p:anim>
                                    <p:anim calcmode="lin" valueType="num">
                                      <p:cBhvr additive="base">
                                        <p:cTn id="28"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3811"/>
                                        </p:tgtEl>
                                        <p:attrNameLst>
                                          <p:attrName>style.visibility</p:attrName>
                                        </p:attrNameLst>
                                      </p:cBhvr>
                                      <p:to>
                                        <p:strVal val="visible"/>
                                      </p:to>
                                    </p:set>
                                    <p:anim calcmode="lin" valueType="num">
                                      <p:cBhvr additive="base">
                                        <p:cTn id="39" dur="500" fill="hold"/>
                                        <p:tgtEl>
                                          <p:spTgt spid="33811"/>
                                        </p:tgtEl>
                                        <p:attrNameLst>
                                          <p:attrName>ppt_x</p:attrName>
                                        </p:attrNameLst>
                                      </p:cBhvr>
                                      <p:tavLst>
                                        <p:tav tm="0">
                                          <p:val>
                                            <p:strVal val="0-#ppt_w/2"/>
                                          </p:val>
                                        </p:tav>
                                        <p:tav tm="100000">
                                          <p:val>
                                            <p:strVal val="#ppt_x"/>
                                          </p:val>
                                        </p:tav>
                                      </p:tavLst>
                                    </p:anim>
                                    <p:anim calcmode="lin" valueType="num">
                                      <p:cBhvr additive="base">
                                        <p:cTn id="40" dur="500" fill="hold"/>
                                        <p:tgtEl>
                                          <p:spTgt spid="33811"/>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0187"/>
                                        </p:tgtEl>
                                        <p:attrNameLst>
                                          <p:attrName>style.visibility</p:attrName>
                                        </p:attrNameLst>
                                      </p:cBhvr>
                                      <p:to>
                                        <p:strVal val="visible"/>
                                      </p:to>
                                    </p:set>
                                    <p:anim calcmode="lin" valueType="num">
                                      <p:cBhvr additive="base">
                                        <p:cTn id="45" dur="500" fill="hold"/>
                                        <p:tgtEl>
                                          <p:spTgt spid="50187"/>
                                        </p:tgtEl>
                                        <p:attrNameLst>
                                          <p:attrName>ppt_x</p:attrName>
                                        </p:attrNameLst>
                                      </p:cBhvr>
                                      <p:tavLst>
                                        <p:tav tm="0">
                                          <p:val>
                                            <p:strVal val="0-#ppt_w/2"/>
                                          </p:val>
                                        </p:tav>
                                        <p:tav tm="100000">
                                          <p:val>
                                            <p:strVal val="#ppt_x"/>
                                          </p:val>
                                        </p:tav>
                                      </p:tavLst>
                                    </p:anim>
                                    <p:anim calcmode="lin" valueType="num">
                                      <p:cBhvr additive="base">
                                        <p:cTn id="46" dur="500" fill="hold"/>
                                        <p:tgtEl>
                                          <p:spTgt spid="50187"/>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50186"/>
                                        </p:tgtEl>
                                        <p:attrNameLst>
                                          <p:attrName>style.visibility</p:attrName>
                                        </p:attrNameLst>
                                      </p:cBhvr>
                                      <p:to>
                                        <p:strVal val="visible"/>
                                      </p:to>
                                    </p:set>
                                    <p:anim calcmode="lin" valueType="num">
                                      <p:cBhvr additive="base">
                                        <p:cTn id="49" dur="500" fill="hold"/>
                                        <p:tgtEl>
                                          <p:spTgt spid="50186"/>
                                        </p:tgtEl>
                                        <p:attrNameLst>
                                          <p:attrName>ppt_x</p:attrName>
                                        </p:attrNameLst>
                                      </p:cBhvr>
                                      <p:tavLst>
                                        <p:tav tm="0">
                                          <p:val>
                                            <p:strVal val="0-#ppt_w/2"/>
                                          </p:val>
                                        </p:tav>
                                        <p:tav tm="100000">
                                          <p:val>
                                            <p:strVal val="#ppt_x"/>
                                          </p:val>
                                        </p:tav>
                                      </p:tavLst>
                                    </p:anim>
                                    <p:anim calcmode="lin" valueType="num">
                                      <p:cBhvr additive="base">
                                        <p:cTn id="50"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1+#ppt_w/2"/>
                                          </p:val>
                                        </p:tav>
                                        <p:tav tm="100000">
                                          <p:val>
                                            <p:strVal val="#ppt_x"/>
                                          </p:val>
                                        </p:tav>
                                      </p:tavLst>
                                    </p:anim>
                                    <p:anim calcmode="lin" valueType="num">
                                      <p:cBhvr additive="base">
                                        <p:cTn id="5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6" fill="hold" nodeType="clickEffect">
                                  <p:stCondLst>
                                    <p:cond delay="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500" fill="hold"/>
                                        <p:tgtEl>
                                          <p:spTgt spid="5"/>
                                        </p:tgtEl>
                                        <p:attrNameLst>
                                          <p:attrName>ppt_x</p:attrName>
                                        </p:attrNameLst>
                                      </p:cBhvr>
                                      <p:tavLst>
                                        <p:tav tm="0">
                                          <p:val>
                                            <p:strVal val="1+#ppt_w/2"/>
                                          </p:val>
                                        </p:tav>
                                        <p:tav tm="100000">
                                          <p:val>
                                            <p:strVal val="#ppt_x"/>
                                          </p:val>
                                        </p:tav>
                                      </p:tavLst>
                                    </p:anim>
                                    <p:anim calcmode="lin" valueType="num">
                                      <p:cBhvr additive="base">
                                        <p:cTn id="6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50186" grpId="0"/>
      <p:bldP spid="50187" grpId="0" animBg="1"/>
      <p:bldP spid="376871" grpId="0" animBg="1"/>
      <p:bldP spid="33811" grpId="0"/>
      <p:bldP spid="107" grpId="0" animBg="1"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sp>
        <p:nvSpPr>
          <p:cNvPr id="15" name="TextBox 14"/>
          <p:cNvSpPr txBox="1">
            <a:spLocks noChangeArrowheads="1"/>
          </p:cNvSpPr>
          <p:nvPr/>
        </p:nvSpPr>
        <p:spPr bwMode="auto">
          <a:xfrm>
            <a:off x="395288" y="476250"/>
            <a:ext cx="6913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input is a finite collection of tiles</a:t>
            </a:r>
          </a:p>
        </p:txBody>
      </p:sp>
      <p:sp>
        <p:nvSpPr>
          <p:cNvPr id="64" name="TextBox 63"/>
          <p:cNvSpPr txBox="1">
            <a:spLocks noChangeArrowheads="1"/>
          </p:cNvSpPr>
          <p:nvPr/>
        </p:nvSpPr>
        <p:spPr bwMode="auto">
          <a:xfrm>
            <a:off x="323850" y="2852738"/>
            <a:ext cx="80645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A solution is a tiling of a finite square with these tiles without rotating them.  (with repeats)</a:t>
            </a:r>
          </a:p>
        </p:txBody>
      </p:sp>
      <p:sp>
        <p:nvSpPr>
          <p:cNvPr id="169" name="TextBox 168"/>
          <p:cNvSpPr txBox="1">
            <a:spLocks noChangeArrowheads="1"/>
          </p:cNvSpPr>
          <p:nvPr/>
        </p:nvSpPr>
        <p:spPr bwMode="auto">
          <a:xfrm>
            <a:off x="323850" y="5695950"/>
            <a:ext cx="9001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Tiling = {“</a:t>
            </a:r>
            <a:r>
              <a:rPr lang="el-GR" altLang="en-US" sz="3200">
                <a:cs typeface="Times New Roman" pitchFamily="18" charset="0"/>
              </a:rPr>
              <a:t>τ</a:t>
            </a:r>
            <a:r>
              <a:rPr lang="en-CA" altLang="en-US"/>
              <a:t>” | </a:t>
            </a:r>
            <a:r>
              <a:rPr lang="el-GR" altLang="en-US" sz="3200"/>
              <a:t>τ</a:t>
            </a:r>
            <a:r>
              <a:rPr lang="en-CA" altLang="en-US"/>
              <a:t> is a collection tiles with a solution}</a:t>
            </a:r>
          </a:p>
        </p:txBody>
      </p:sp>
      <p:sp>
        <p:nvSpPr>
          <p:cNvPr id="171" name="TextBox 170"/>
          <p:cNvSpPr txBox="1">
            <a:spLocks noChangeArrowheads="1"/>
          </p:cNvSpPr>
          <p:nvPr/>
        </p:nvSpPr>
        <p:spPr bwMode="auto">
          <a:xfrm>
            <a:off x="323850" y="6146800"/>
            <a:ext cx="8604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Tiling is undecidable</a:t>
            </a:r>
          </a:p>
        </p:txBody>
      </p:sp>
      <p:pic>
        <p:nvPicPr>
          <p:cNvPr id="159809" name="Picture 6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1125538"/>
            <a:ext cx="4076700"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pic>
        <p:nvPicPr>
          <p:cNvPr id="159810" name="Picture 6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3860800"/>
            <a:ext cx="18288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spTree>
    <p:extLst>
      <p:ext uri="{BB962C8B-B14F-4D97-AF65-F5344CB8AC3E}">
        <p14:creationId xmlns:p14="http://schemas.microsoft.com/office/powerpoint/2010/main" val="24215848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9809"/>
                                        </p:tgtEl>
                                        <p:attrNameLst>
                                          <p:attrName>style.visibility</p:attrName>
                                        </p:attrNameLst>
                                      </p:cBhvr>
                                      <p:to>
                                        <p:strVal val="visible"/>
                                      </p:to>
                                    </p:set>
                                    <p:anim calcmode="lin" valueType="num">
                                      <p:cBhvr additive="base">
                                        <p:cTn id="11" dur="500" fill="hold"/>
                                        <p:tgtEl>
                                          <p:spTgt spid="159809"/>
                                        </p:tgtEl>
                                        <p:attrNameLst>
                                          <p:attrName>ppt_x</p:attrName>
                                        </p:attrNameLst>
                                      </p:cBhvr>
                                      <p:tavLst>
                                        <p:tav tm="0">
                                          <p:val>
                                            <p:strVal val="0-#ppt_w/2"/>
                                          </p:val>
                                        </p:tav>
                                        <p:tav tm="100000">
                                          <p:val>
                                            <p:strVal val="#ppt_x"/>
                                          </p:val>
                                        </p:tav>
                                      </p:tavLst>
                                    </p:anim>
                                    <p:anim calcmode="lin" valueType="num">
                                      <p:cBhvr additive="base">
                                        <p:cTn id="12" dur="500" fill="hold"/>
                                        <p:tgtEl>
                                          <p:spTgt spid="15980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59810"/>
                                        </p:tgtEl>
                                        <p:attrNameLst>
                                          <p:attrName>style.visibility</p:attrName>
                                        </p:attrNameLst>
                                      </p:cBhvr>
                                      <p:to>
                                        <p:strVal val="visible"/>
                                      </p:to>
                                    </p:set>
                                    <p:anim calcmode="lin" valueType="num">
                                      <p:cBhvr additive="base">
                                        <p:cTn id="21" dur="500" fill="hold"/>
                                        <p:tgtEl>
                                          <p:spTgt spid="159810"/>
                                        </p:tgtEl>
                                        <p:attrNameLst>
                                          <p:attrName>ppt_x</p:attrName>
                                        </p:attrNameLst>
                                      </p:cBhvr>
                                      <p:tavLst>
                                        <p:tav tm="0">
                                          <p:val>
                                            <p:strVal val="0-#ppt_w/2"/>
                                          </p:val>
                                        </p:tav>
                                        <p:tav tm="100000">
                                          <p:val>
                                            <p:strVal val="#ppt_x"/>
                                          </p:val>
                                        </p:tav>
                                      </p:tavLst>
                                    </p:anim>
                                    <p:anim calcmode="lin" valueType="num">
                                      <p:cBhvr additive="base">
                                        <p:cTn id="22" dur="500" fill="hold"/>
                                        <p:tgtEl>
                                          <p:spTgt spid="15981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69"/>
                                        </p:tgtEl>
                                        <p:attrNameLst>
                                          <p:attrName>style.visibility</p:attrName>
                                        </p:attrNameLst>
                                      </p:cBhvr>
                                      <p:to>
                                        <p:strVal val="visible"/>
                                      </p:to>
                                    </p:set>
                                    <p:anim calcmode="lin" valueType="num">
                                      <p:cBhvr additive="base">
                                        <p:cTn id="27" dur="500" fill="hold"/>
                                        <p:tgtEl>
                                          <p:spTgt spid="169"/>
                                        </p:tgtEl>
                                        <p:attrNameLst>
                                          <p:attrName>ppt_x</p:attrName>
                                        </p:attrNameLst>
                                      </p:cBhvr>
                                      <p:tavLst>
                                        <p:tav tm="0">
                                          <p:val>
                                            <p:strVal val="0-#ppt_w/2"/>
                                          </p:val>
                                        </p:tav>
                                        <p:tav tm="100000">
                                          <p:val>
                                            <p:strVal val="#ppt_x"/>
                                          </p:val>
                                        </p:tav>
                                      </p:tavLst>
                                    </p:anim>
                                    <p:anim calcmode="lin" valueType="num">
                                      <p:cBhvr additive="base">
                                        <p:cTn id="28"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71"/>
                                        </p:tgtEl>
                                        <p:attrNameLst>
                                          <p:attrName>style.visibility</p:attrName>
                                        </p:attrNameLst>
                                      </p:cBhvr>
                                      <p:to>
                                        <p:strVal val="visible"/>
                                      </p:to>
                                    </p:set>
                                    <p:anim calcmode="lin" valueType="num">
                                      <p:cBhvr additive="base">
                                        <p:cTn id="33" dur="500" fill="hold"/>
                                        <p:tgtEl>
                                          <p:spTgt spid="171"/>
                                        </p:tgtEl>
                                        <p:attrNameLst>
                                          <p:attrName>ppt_x</p:attrName>
                                        </p:attrNameLst>
                                      </p:cBhvr>
                                      <p:tavLst>
                                        <p:tav tm="0">
                                          <p:val>
                                            <p:strVal val="0-#ppt_w/2"/>
                                          </p:val>
                                        </p:tav>
                                        <p:tav tm="100000">
                                          <p:val>
                                            <p:strVal val="#ppt_x"/>
                                          </p:val>
                                        </p:tav>
                                      </p:tavLst>
                                    </p:anim>
                                    <p:anim calcmode="lin" valueType="num">
                                      <p:cBhvr additive="base">
                                        <p:cTn id="34" dur="500" fill="hold"/>
                                        <p:tgtEl>
                                          <p:spTgt spid="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169" grpId="0"/>
      <p:bldP spid="171"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3"/>
          <p:cNvSpPr txBox="1">
            <a:spLocks noChangeArrowheads="1"/>
          </p:cNvSpPr>
          <p:nvPr/>
        </p:nvSpPr>
        <p:spPr bwMode="auto">
          <a:xfrm>
            <a:off x="381000" y="2352675"/>
            <a:ext cx="8686800" cy="1373188"/>
          </a:xfrm>
          <a:prstGeom prst="rect">
            <a:avLst/>
          </a:prstGeom>
          <a:noFill/>
          <a:ln w="38100" cap="sq">
            <a:noFill/>
            <a:miter lim="800000"/>
            <a:headEnd/>
            <a:tailEnd/>
          </a:ln>
          <a:effectLst/>
        </p:spPr>
        <p:txBody>
          <a:bodyPr lIns="274320" rIns="274320">
            <a:spAutoFit/>
          </a:bodyPr>
          <a:lstStyle/>
          <a:p>
            <a:pPr algn="l">
              <a:buFontTx/>
              <a:buChar char="•"/>
              <a:defRPr/>
            </a:pPr>
            <a:r>
              <a:rPr lang="en-US">
                <a:effectLst>
                  <a:outerShdw blurRad="38100" dist="38100" dir="2700000" algn="tl">
                    <a:srgbClr val="000000"/>
                  </a:outerShdw>
                </a:effectLst>
              </a:rPr>
              <a:t>Encode the halting computation of M on I with time T </a:t>
            </a:r>
            <a:br>
              <a:rPr lang="en-US">
                <a:effectLst>
                  <a:outerShdw blurRad="38100" dist="38100" dir="2700000" algn="tl">
                    <a:srgbClr val="000000"/>
                  </a:outerShdw>
                </a:effectLst>
              </a:rPr>
            </a:br>
            <a:r>
              <a:rPr lang="en-US">
                <a:effectLst>
                  <a:outerShdw blurRad="38100" dist="38100" dir="2700000" algn="tl">
                    <a:srgbClr val="000000"/>
                  </a:outerShdw>
                </a:effectLst>
              </a:rPr>
              <a:t>  as a list configurations on separate lines</a:t>
            </a:r>
            <a:br>
              <a:rPr lang="en-US">
                <a:effectLst>
                  <a:outerShdw blurRad="38100" dist="38100" dir="2700000" algn="tl">
                    <a:srgbClr val="000000"/>
                  </a:outerShdw>
                </a:effectLst>
              </a:rPr>
            </a:br>
            <a:r>
              <a:rPr lang="en-US">
                <a:effectLst>
                  <a:outerShdw blurRad="38100" dist="38100" dir="2700000" algn="tl">
                    <a:srgbClr val="000000"/>
                  </a:outerShdw>
                </a:effectLst>
              </a:rPr>
              <a:t>  padded with blanks to form a square.</a:t>
            </a:r>
          </a:p>
        </p:txBody>
      </p:sp>
      <p:sp>
        <p:nvSpPr>
          <p:cNvPr id="28" name="Text Box 43"/>
          <p:cNvSpPr txBox="1">
            <a:spLocks noChangeArrowheads="1"/>
          </p:cNvSpPr>
          <p:nvPr/>
        </p:nvSpPr>
        <p:spPr bwMode="auto">
          <a:xfrm>
            <a:off x="228600" y="3792538"/>
            <a:ext cx="8686800" cy="3378200"/>
          </a:xfrm>
          <a:prstGeom prst="rect">
            <a:avLst/>
          </a:prstGeom>
          <a:noFill/>
          <a:ln w="38100" cap="sq">
            <a:noFill/>
            <a:miter lim="800000"/>
            <a:headEnd/>
            <a:tailEnd/>
          </a:ln>
          <a:effectLst/>
        </p:spPr>
        <p:txBody>
          <a:bodyPr lIns="274320" rIns="274320">
            <a:spAutoFit/>
          </a:bodyPr>
          <a:lstStyle/>
          <a:p>
            <a:pPr algn="l">
              <a:defRPr/>
            </a:pPr>
            <a:r>
              <a:rPr lang="en-US" sz="1400">
                <a:solidFill>
                  <a:srgbClr val="FF00FF"/>
                </a:solidFill>
                <a:effectLst>
                  <a:outerShdw blurRad="38100" dist="38100" dir="2700000" algn="tl">
                    <a:srgbClr val="000000"/>
                  </a:outerShdw>
                </a:effectLst>
              </a:rPr>
              <a:t> </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start </a:t>
            </a:r>
            <a:r>
              <a:rPr lang="en-US" sz="2400">
                <a:effectLst>
                  <a:outerShdw blurRad="38100" dist="38100" dir="2700000" algn="tl">
                    <a:srgbClr val="000000"/>
                  </a:outerShdw>
                </a:effectLst>
              </a:rPr>
              <a:t>0110010bbbbbbb</a:t>
            </a:r>
            <a:r>
              <a:rPr lang="en-US" sz="2400">
                <a:solidFill>
                  <a:srgbClr val="FF00FF"/>
                </a:solidFill>
                <a:effectLst>
                  <a:outerShdw blurRad="38100" dist="38100" dir="2700000" algn="tl">
                    <a:srgbClr val="000000"/>
                  </a:outerShdw>
                </a:effectLst>
              </a:rPr>
              <a:t>#</a:t>
            </a:r>
            <a:endParaRPr lang="en-US" sz="2400">
              <a:effectLst>
                <a:outerShdw blurRad="38100" dist="38100" dir="2700000" algn="tl">
                  <a:srgbClr val="000000"/>
                </a:outerShdw>
              </a:effectLst>
            </a:endParaRP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3</a:t>
            </a:r>
            <a:r>
              <a:rPr lang="en-US" sz="2400">
                <a:effectLst>
                  <a:outerShdw blurRad="38100" dist="38100" dir="2700000" algn="tl">
                    <a:srgbClr val="000000"/>
                  </a:outerShdw>
                </a:effectLst>
              </a:rPr>
              <a:t>010010bbbbbbbbb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7</a:t>
            </a:r>
            <a:r>
              <a:rPr lang="en-US" sz="2400">
                <a:effectLst>
                  <a:outerShdw blurRad="38100" dist="38100" dir="2700000" algn="tl">
                    <a:srgbClr val="000000"/>
                  </a:outerShdw>
                </a:effectLst>
              </a:rPr>
              <a:t>10010bbbbbbbbb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100</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6</a:t>
            </a:r>
            <a:r>
              <a:rPr lang="en-US" sz="2400">
                <a:effectLst>
                  <a:outerShdw blurRad="38100" dist="38100" dir="2700000" algn="tl">
                    <a:srgbClr val="000000"/>
                  </a:outerShdw>
                </a:effectLst>
              </a:rPr>
              <a:t>0010bbbbbbbbb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effectLst>
                  <a:outerShdw blurRad="38100" dist="38100" dir="2700000" algn="tl">
                    <a:srgbClr val="000000"/>
                  </a:outerShdw>
                </a:effectLst>
              </a:rPr>
              <a:t>10 …. bbbbbbbbbbbb</a:t>
            </a:r>
            <a:r>
              <a:rPr lang="en-US" sz="2400">
                <a:solidFill>
                  <a:srgbClr val="FF00FF"/>
                </a:solidFill>
                <a:effectLst>
                  <a:outerShdw blurRad="38100" dist="38100" dir="2700000" algn="tl">
                    <a:srgbClr val="000000"/>
                  </a:outerShdw>
                </a:effectLst>
              </a:rPr>
              <a:t>#</a:t>
            </a:r>
          </a:p>
          <a:p>
            <a:pPr algn="l">
              <a:defRPr/>
            </a:pPr>
            <a:r>
              <a:rPr lang="en-US" sz="2400">
                <a:solidFill>
                  <a:srgbClr val="FF00FF"/>
                </a:solidFill>
                <a:effectLst>
                  <a:outerShdw blurRad="38100" dist="38100" dir="2700000" algn="tl">
                    <a:srgbClr val="000000"/>
                  </a:outerShdw>
                </a:effectLst>
              </a:rPr>
              <a:t>#</a:t>
            </a:r>
            <a:r>
              <a:rPr lang="en-US" sz="2400">
                <a:solidFill>
                  <a:schemeClr val="accent2"/>
                </a:solidFill>
                <a:effectLst>
                  <a:outerShdw blurRad="38100" dist="38100" dir="2700000" algn="tl">
                    <a:srgbClr val="000000"/>
                  </a:outerShdw>
                </a:effectLst>
              </a:rPr>
              <a:t>q</a:t>
            </a:r>
            <a:r>
              <a:rPr lang="en-US" sz="2400" baseline="-25000">
                <a:solidFill>
                  <a:schemeClr val="accent2"/>
                </a:solidFill>
                <a:effectLst>
                  <a:outerShdw blurRad="38100" dist="38100" dir="2700000" algn="tl">
                    <a:srgbClr val="000000"/>
                  </a:outerShdw>
                </a:effectLst>
              </a:rPr>
              <a:t>accept</a:t>
            </a:r>
            <a:r>
              <a:rPr lang="en-US" sz="2400">
                <a:effectLst>
                  <a:outerShdw blurRad="38100" dist="38100" dir="2700000" algn="tl">
                    <a:srgbClr val="000000"/>
                  </a:outerShdw>
                </a:effectLst>
              </a:rPr>
              <a:t>bbbbbbbbbbbbb</a:t>
            </a:r>
            <a:r>
              <a:rPr lang="en-US" sz="2400">
                <a:solidFill>
                  <a:srgbClr val="FF00FF"/>
                </a:solidFill>
                <a:effectLst>
                  <a:outerShdw blurRad="38100" dist="38100" dir="2700000" algn="tl">
                    <a:srgbClr val="000000"/>
                  </a:outerShdw>
                </a:effectLst>
              </a:rPr>
              <a:t>#</a:t>
            </a:r>
          </a:p>
          <a:p>
            <a:pPr algn="l">
              <a:defRPr/>
            </a:pPr>
            <a:r>
              <a:rPr lang="en-US" sz="500">
                <a:solidFill>
                  <a:srgbClr val="FF00FF"/>
                </a:solidFill>
                <a:effectLst>
                  <a:outerShdw blurRad="38100" dist="38100" dir="2700000" algn="tl">
                    <a:srgbClr val="000000"/>
                  </a:outerShdw>
                </a:effectLst>
              </a:rPr>
              <a:t> </a:t>
            </a:r>
            <a:r>
              <a:rPr lang="en-US" sz="2400">
                <a:solidFill>
                  <a:srgbClr val="FF00FF"/>
                </a:solidFill>
                <a:effectLst>
                  <a:outerShdw blurRad="38100" dist="38100" dir="2700000" algn="tl">
                    <a:srgbClr val="000000"/>
                  </a:outerShdw>
                </a:effectLst>
              </a:rPr>
              <a:t>###################</a:t>
            </a:r>
          </a:p>
          <a:p>
            <a:pPr algn="l">
              <a:defRPr/>
            </a:pPr>
            <a:endParaRPr lang="en-US" sz="2400">
              <a:solidFill>
                <a:srgbClr val="FF00FF"/>
              </a:solidFill>
              <a:effectLst>
                <a:outerShdw blurRad="38100" dist="38100" dir="2700000" algn="tl">
                  <a:srgbClr val="000000"/>
                </a:outerShdw>
              </a:effectLst>
            </a:endParaRPr>
          </a:p>
        </p:txBody>
      </p:sp>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grpSp>
        <p:nvGrpSpPr>
          <p:cNvPr id="109573" name="Group 49"/>
          <p:cNvGrpSpPr>
            <a:grpSpLocks/>
          </p:cNvGrpSpPr>
          <p:nvPr/>
        </p:nvGrpSpPr>
        <p:grpSpPr bwMode="auto">
          <a:xfrm>
            <a:off x="284163" y="476250"/>
            <a:ext cx="6192837" cy="1828800"/>
            <a:chOff x="179" y="432"/>
            <a:chExt cx="3901" cy="1152"/>
          </a:xfrm>
        </p:grpSpPr>
        <p:sp>
          <p:nvSpPr>
            <p:cNvPr id="3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09588"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pic>
        <p:nvPicPr>
          <p:cNvPr id="162846" name="Picture 3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4163" y="5170488"/>
            <a:ext cx="1681162" cy="164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pic>
      <p:sp>
        <p:nvSpPr>
          <p:cNvPr id="2" name="Text Box 43"/>
          <p:cNvSpPr txBox="1">
            <a:spLocks noChangeArrowheads="1"/>
          </p:cNvSpPr>
          <p:nvPr/>
        </p:nvSpPr>
        <p:spPr bwMode="auto">
          <a:xfrm>
            <a:off x="3779838" y="3789363"/>
            <a:ext cx="5616575" cy="1373187"/>
          </a:xfrm>
          <a:prstGeom prst="rect">
            <a:avLst/>
          </a:prstGeom>
          <a:noFill/>
          <a:ln w="38100" cap="sq">
            <a:noFill/>
            <a:miter lim="800000"/>
            <a:headEnd/>
            <a:tailEnd/>
          </a:ln>
          <a:effectLst/>
        </p:spPr>
        <p:txBody>
          <a:bodyPr lIns="274320" rIns="274320">
            <a:spAutoFit/>
          </a:bodyPr>
          <a:lstStyle/>
          <a:p>
            <a:pPr algn="l">
              <a:buFontTx/>
              <a:buChar char="•"/>
              <a:defRPr/>
            </a:pPr>
            <a:r>
              <a:rPr lang="en-US">
                <a:effectLst>
                  <a:outerShdw blurRad="38100" dist="38100" dir="2700000" algn="tl">
                    <a:srgbClr val="000000"/>
                  </a:outerShdw>
                </a:effectLst>
              </a:rPr>
              <a:t>Form a collection of tiles to capture the ways that these characters can fit together.</a:t>
            </a:r>
          </a:p>
        </p:txBody>
      </p:sp>
    </p:spTree>
    <p:extLst>
      <p:ext uri="{BB962C8B-B14F-4D97-AF65-F5344CB8AC3E}">
        <p14:creationId xmlns:p14="http://schemas.microsoft.com/office/powerpoint/2010/main" val="6296745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additive="base">
                                        <p:cTn id="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xEl>
                                              <p:pRg st="1" end="1"/>
                                            </p:txEl>
                                          </p:spTgt>
                                        </p:tgtEl>
                                        <p:attrNameLst>
                                          <p:attrName>style.visibility</p:attrName>
                                        </p:attrNameLst>
                                      </p:cBhvr>
                                      <p:to>
                                        <p:strVal val="visible"/>
                                      </p:to>
                                    </p:set>
                                    <p:anim calcmode="lin" valueType="num">
                                      <p:cBhvr additive="base">
                                        <p:cTn id="11"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8">
                                            <p:txEl>
                                              <p:pRg st="0" end="0"/>
                                            </p:txEl>
                                          </p:spTgt>
                                        </p:tgtEl>
                                        <p:attrNameLst>
                                          <p:attrName>style.visibility</p:attrName>
                                        </p:attrNameLst>
                                      </p:cBhvr>
                                      <p:to>
                                        <p:strVal val="visible"/>
                                      </p:to>
                                    </p:set>
                                    <p:anim calcmode="lin" valueType="num">
                                      <p:cBhvr additive="base">
                                        <p:cTn id="15"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8">
                                            <p:txEl>
                                              <p:pRg st="2" end="2"/>
                                            </p:txEl>
                                          </p:spTgt>
                                        </p:tgtEl>
                                        <p:attrNameLst>
                                          <p:attrName>style.visibility</p:attrName>
                                        </p:attrNameLst>
                                      </p:cBhvr>
                                      <p:to>
                                        <p:strVal val="visible"/>
                                      </p:to>
                                    </p:set>
                                    <p:anim calcmode="lin" valueType="num">
                                      <p:cBhvr additive="base">
                                        <p:cTn id="19" dur="500" fill="hold"/>
                                        <p:tgtEl>
                                          <p:spTgt spid="2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8">
                                            <p:txEl>
                                              <p:pRg st="3" end="3"/>
                                            </p:txEl>
                                          </p:spTgt>
                                        </p:tgtEl>
                                        <p:attrNameLst>
                                          <p:attrName>style.visibility</p:attrName>
                                        </p:attrNameLst>
                                      </p:cBhvr>
                                      <p:to>
                                        <p:strVal val="visible"/>
                                      </p:to>
                                    </p:set>
                                    <p:anim calcmode="lin" valueType="num">
                                      <p:cBhvr additive="base">
                                        <p:cTn id="23" dur="500" fill="hold"/>
                                        <p:tgtEl>
                                          <p:spTgt spid="28">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8">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8">
                                            <p:txEl>
                                              <p:pRg st="4" end="4"/>
                                            </p:txEl>
                                          </p:spTgt>
                                        </p:tgtEl>
                                        <p:attrNameLst>
                                          <p:attrName>style.visibility</p:attrName>
                                        </p:attrNameLst>
                                      </p:cBhvr>
                                      <p:to>
                                        <p:strVal val="visible"/>
                                      </p:to>
                                    </p:set>
                                    <p:anim calcmode="lin" valueType="num">
                                      <p:cBhvr additive="base">
                                        <p:cTn id="27" dur="500" fill="hold"/>
                                        <p:tgtEl>
                                          <p:spTgt spid="28">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8">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8">
                                            <p:txEl>
                                              <p:pRg st="5" end="5"/>
                                            </p:txEl>
                                          </p:spTgt>
                                        </p:tgtEl>
                                        <p:attrNameLst>
                                          <p:attrName>style.visibility</p:attrName>
                                        </p:attrNameLst>
                                      </p:cBhvr>
                                      <p:to>
                                        <p:strVal val="visible"/>
                                      </p:to>
                                    </p:set>
                                    <p:anim calcmode="lin" valueType="num">
                                      <p:cBhvr additive="base">
                                        <p:cTn id="31" dur="500" fill="hold"/>
                                        <p:tgtEl>
                                          <p:spTgt spid="2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8">
                                            <p:txEl>
                                              <p:pRg st="6" end="6"/>
                                            </p:txEl>
                                          </p:spTgt>
                                        </p:tgtEl>
                                        <p:attrNameLst>
                                          <p:attrName>style.visibility</p:attrName>
                                        </p:attrNameLst>
                                      </p:cBhvr>
                                      <p:to>
                                        <p:strVal val="visible"/>
                                      </p:to>
                                    </p:set>
                                    <p:anim calcmode="lin" valueType="num">
                                      <p:cBhvr additive="base">
                                        <p:cTn id="35" dur="500" fill="hold"/>
                                        <p:tgtEl>
                                          <p:spTgt spid="2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8">
                                            <p:txEl>
                                              <p:pRg st="7" end="7"/>
                                            </p:txEl>
                                          </p:spTgt>
                                        </p:tgtEl>
                                        <p:attrNameLst>
                                          <p:attrName>style.visibility</p:attrName>
                                        </p:attrNameLst>
                                      </p:cBhvr>
                                      <p:to>
                                        <p:strVal val="visible"/>
                                      </p:to>
                                    </p:set>
                                    <p:anim calcmode="lin" valueType="num">
                                      <p:cBhvr additive="base">
                                        <p:cTn id="39" dur="500" fill="hold"/>
                                        <p:tgtEl>
                                          <p:spTgt spid="2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2">
                                            <p:txEl>
                                              <p:pRg st="0" end="0"/>
                                            </p:txEl>
                                          </p:spTgt>
                                        </p:tgtEl>
                                        <p:attrNameLst>
                                          <p:attrName>style.visibility</p:attrName>
                                        </p:attrNameLst>
                                      </p:cBhvr>
                                      <p:to>
                                        <p:strVal val="visible"/>
                                      </p:to>
                                    </p:set>
                                    <p:anim calcmode="lin" valueType="num">
                                      <p:cBhvr additive="base">
                                        <p:cTn id="45"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62846"/>
                                        </p:tgtEl>
                                        <p:attrNameLst>
                                          <p:attrName>style.visibility</p:attrName>
                                        </p:attrNameLst>
                                      </p:cBhvr>
                                      <p:to>
                                        <p:strVal val="visible"/>
                                      </p:to>
                                    </p:set>
                                    <p:anim calcmode="lin" valueType="num">
                                      <p:cBhvr additive="base">
                                        <p:cTn id="49" dur="500" fill="hold"/>
                                        <p:tgtEl>
                                          <p:spTgt spid="162846"/>
                                        </p:tgtEl>
                                        <p:attrNameLst>
                                          <p:attrName>ppt_x</p:attrName>
                                        </p:attrNameLst>
                                      </p:cBhvr>
                                      <p:tavLst>
                                        <p:tav tm="0">
                                          <p:val>
                                            <p:strVal val="#ppt_x"/>
                                          </p:val>
                                        </p:tav>
                                        <p:tav tm="100000">
                                          <p:val>
                                            <p:strVal val="#ppt_x"/>
                                          </p:val>
                                        </p:tav>
                                      </p:tavLst>
                                    </p:anim>
                                    <p:anim calcmode="lin" valueType="num">
                                      <p:cBhvr additive="base">
                                        <p:cTn id="50" dur="500" fill="hold"/>
                                        <p:tgtEl>
                                          <p:spTgt spid="1628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1061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061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1061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061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4752975" y="5589588"/>
            <a:ext cx="4184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a:t>
            </a:r>
            <a:r>
              <a:rPr lang="el-GR" altLang="en-US" sz="2400"/>
              <a:t>τ</a:t>
            </a:r>
            <a:r>
              <a:rPr lang="en-CA" altLang="en-US" sz="2400"/>
              <a:t>” | Tiles </a:t>
            </a:r>
            <a:r>
              <a:rPr lang="el-GR" altLang="en-US" sz="2400"/>
              <a:t>τ</a:t>
            </a:r>
            <a:r>
              <a:rPr lang="en-CA" altLang="en-US" sz="2400"/>
              <a:t> have a solution}</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248150" y="506413"/>
            <a:ext cx="4225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a:t>
            </a:r>
            <a:r>
              <a:rPr lang="el-GR" altLang="en-US"/>
              <a:t>τ</a:t>
            </a:r>
            <a:r>
              <a:rPr lang="en-CA" altLang="en-US" sz="2400"/>
              <a:t>” | Tiles </a:t>
            </a:r>
            <a:r>
              <a:rPr lang="el-GR" altLang="en-US"/>
              <a:t>τ</a:t>
            </a:r>
            <a:r>
              <a:rPr lang="en-CA" altLang="en-US" sz="2400"/>
              <a:t> have a solution}</a:t>
            </a:r>
          </a:p>
        </p:txBody>
      </p:sp>
      <p:grpSp>
        <p:nvGrpSpPr>
          <p:cNvPr id="6" name="Group 17"/>
          <p:cNvGrpSpPr>
            <a:grpSpLocks/>
          </p:cNvGrpSpPr>
          <p:nvPr/>
        </p:nvGrpSpPr>
        <p:grpSpPr bwMode="auto">
          <a:xfrm>
            <a:off x="1258888" y="1470025"/>
            <a:ext cx="2319337" cy="1385888"/>
            <a:chOff x="793" y="926"/>
            <a:chExt cx="1461" cy="873"/>
          </a:xfrm>
        </p:grpSpPr>
        <p:sp>
          <p:nvSpPr>
            <p:cNvPr id="110611"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10612" name="Rectangle 19"/>
            <p:cNvSpPr>
              <a:spLocks noChangeArrowheads="1"/>
            </p:cNvSpPr>
            <p:nvPr/>
          </p:nvSpPr>
          <p:spPr bwMode="auto">
            <a:xfrm>
              <a:off x="793" y="926"/>
              <a:ext cx="146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Yes M(I) halts</a:t>
              </a:r>
            </a:p>
          </p:txBody>
        </p:sp>
      </p:grpSp>
      <p:grpSp>
        <p:nvGrpSpPr>
          <p:cNvPr id="7" name="Group 24"/>
          <p:cNvGrpSpPr>
            <a:grpSpLocks/>
          </p:cNvGrpSpPr>
          <p:nvPr/>
        </p:nvGrpSpPr>
        <p:grpSpPr bwMode="auto">
          <a:xfrm>
            <a:off x="3670300" y="2606675"/>
            <a:ext cx="3349625" cy="1612900"/>
            <a:chOff x="3669382" y="3111351"/>
            <a:chExt cx="3351313" cy="1613793"/>
          </a:xfrm>
        </p:grpSpPr>
        <p:sp>
          <p:nvSpPr>
            <p:cNvPr id="110608" name="Text Box 35"/>
            <p:cNvSpPr txBox="1">
              <a:spLocks noChangeArrowheads="1"/>
            </p:cNvSpPr>
            <p:nvPr/>
          </p:nvSpPr>
          <p:spPr bwMode="auto">
            <a:xfrm>
              <a:off x="4747987" y="3111351"/>
              <a:ext cx="1035311" cy="5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&lt;</a:t>
              </a:r>
              <a:r>
                <a:rPr lang="el-GR" altLang="en-US"/>
                <a:t>τ</a:t>
              </a:r>
              <a:r>
                <a:rPr lang="en-US" altLang="en-US" sz="2400"/>
                <a:t>&gt;</a:t>
              </a:r>
            </a:p>
          </p:txBody>
        </p:sp>
        <p:sp>
          <p:nvSpPr>
            <p:cNvPr id="110609"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10610" name="Text Box 35"/>
            <p:cNvSpPr txBox="1">
              <a:spLocks noChangeArrowheads="1"/>
            </p:cNvSpPr>
            <p:nvPr/>
          </p:nvSpPr>
          <p:spPr bwMode="auto">
            <a:xfrm>
              <a:off x="3669382" y="3452852"/>
              <a:ext cx="3351313" cy="1262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Tiles in </a:t>
              </a:r>
              <a:r>
                <a:rPr lang="el-GR" altLang="en-US" dirty="0"/>
                <a:t>τ</a:t>
              </a:r>
              <a:r>
                <a:rPr lang="en-US" altLang="en-US" sz="2400" dirty="0"/>
                <a:t> mimic </a:t>
              </a:r>
              <a:br>
                <a:rPr lang="en-US" altLang="en-US" sz="2400" dirty="0"/>
              </a:br>
              <a:r>
                <a:rPr lang="en-US" altLang="en-US" sz="2400" dirty="0"/>
                <a:t>the rules of the TM M </a:t>
              </a:r>
              <a:br>
                <a:rPr lang="en-US" altLang="en-US" sz="2400" dirty="0"/>
              </a:br>
              <a:r>
                <a:rPr lang="en-US" altLang="en-US" sz="2400" dirty="0"/>
                <a:t>on input I</a:t>
              </a:r>
            </a:p>
          </p:txBody>
        </p:sp>
      </p:grpSp>
      <p:grpSp>
        <p:nvGrpSpPr>
          <p:cNvPr id="8" name="Group 23"/>
          <p:cNvGrpSpPr>
            <a:grpSpLocks/>
          </p:cNvGrpSpPr>
          <p:nvPr/>
        </p:nvGrpSpPr>
        <p:grpSpPr bwMode="auto">
          <a:xfrm>
            <a:off x="3683000" y="4349750"/>
            <a:ext cx="3357563" cy="519113"/>
            <a:chOff x="3683000" y="4855319"/>
            <a:chExt cx="3358189" cy="519112"/>
          </a:xfrm>
        </p:grpSpPr>
        <p:sp>
          <p:nvSpPr>
            <p:cNvPr id="110606"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10607" name="Rectangle 23"/>
            <p:cNvSpPr>
              <a:spLocks noChangeArrowheads="1"/>
            </p:cNvSpPr>
            <p:nvPr/>
          </p:nvSpPr>
          <p:spPr bwMode="auto">
            <a:xfrm>
              <a:off x="3707904" y="4855319"/>
              <a:ext cx="3333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 there is a solution</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a:solidFill>
                  <a:schemeClr val="tx2"/>
                </a:solidFill>
                <a:effectLst>
                  <a:outerShdw blurRad="38100" dist="38100" dir="2700000" algn="tl">
                    <a:srgbClr val="000000"/>
                  </a:outerShdw>
                </a:effectLst>
              </a:rPr>
              <a:t>Tiling Problem</a:t>
            </a:r>
          </a:p>
        </p:txBody>
      </p:sp>
    </p:spTree>
    <p:extLst>
      <p:ext uri="{BB962C8B-B14F-4D97-AF65-F5344CB8AC3E}">
        <p14:creationId xmlns:p14="http://schemas.microsoft.com/office/powerpoint/2010/main" val="34294776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6"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6"/>
          <p:cNvSpPr txBox="1">
            <a:spLocks noChangeArrowheads="1"/>
          </p:cNvSpPr>
          <p:nvPr/>
        </p:nvSpPr>
        <p:spPr bwMode="auto">
          <a:xfrm>
            <a:off x="144463" y="673100"/>
            <a:ext cx="867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Halting Problem =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is undecidable</a:t>
            </a:r>
          </a:p>
        </p:txBody>
      </p:sp>
      <p:sp>
        <p:nvSpPr>
          <p:cNvPr id="122883" name="Text Box 6"/>
          <p:cNvSpPr txBox="1">
            <a:spLocks noChangeArrowheads="1"/>
          </p:cNvSpPr>
          <p:nvPr/>
        </p:nvSpPr>
        <p:spPr bwMode="auto">
          <a:xfrm>
            <a:off x="481013" y="1844675"/>
            <a:ext cx="89868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US" altLang="en-US" sz="2400" dirty="0"/>
              <a:t>{</a:t>
            </a:r>
            <a:r>
              <a:rPr lang="en-US" altLang="en-US" sz="2400" dirty="0">
                <a:sym typeface="Symbol" pitchFamily="18" charset="2"/>
              </a:rPr>
              <a:t></a:t>
            </a:r>
            <a:r>
              <a:rPr lang="en-US" altLang="en-US" sz="2400" dirty="0"/>
              <a:t>“G”,I</a:t>
            </a:r>
            <a:r>
              <a:rPr lang="en-US" altLang="en-US" sz="2400" dirty="0">
                <a:sym typeface="Symbol" pitchFamily="18" charset="2"/>
              </a:rPr>
              <a:t></a:t>
            </a:r>
            <a:r>
              <a:rPr lang="en-US" altLang="en-US" sz="2400" dirty="0"/>
              <a:t> | CFG generates I}</a:t>
            </a:r>
          </a:p>
          <a:p>
            <a:pPr algn="l">
              <a:buFont typeface="Arial" pitchFamily="34" charset="0"/>
              <a:buChar char="•"/>
            </a:pPr>
            <a:r>
              <a:rPr lang="en-US" altLang="en-US" sz="2400" dirty="0"/>
              <a:t>{“G” | CFG G generates every string}</a:t>
            </a:r>
          </a:p>
          <a:p>
            <a:pPr algn="l">
              <a:buFont typeface="Arial" pitchFamily="34" charset="0"/>
              <a:buChar char="•"/>
            </a:pPr>
            <a:r>
              <a:rPr lang="en-US" altLang="en-US" sz="2400" dirty="0"/>
              <a:t>{“G” | CFG G generates no string}</a:t>
            </a:r>
          </a:p>
          <a:p>
            <a:pPr algn="l">
              <a:buFont typeface="Arial" pitchFamily="34" charset="0"/>
              <a:buChar char="•"/>
            </a:pPr>
            <a:r>
              <a:rPr lang="en-US" altLang="en-US" sz="2400" dirty="0"/>
              <a:t>{</a:t>
            </a:r>
            <a:r>
              <a:rPr lang="en-US" altLang="en-US" sz="2400" dirty="0">
                <a:sym typeface="Symbol" pitchFamily="18" charset="2"/>
              </a:rPr>
              <a:t></a:t>
            </a:r>
            <a:r>
              <a:rPr lang="en-US" altLang="en-US" sz="2400" dirty="0"/>
              <a:t>“G”,“G'”</a:t>
            </a:r>
            <a:r>
              <a:rPr lang="en-US" altLang="en-US" sz="2400" dirty="0">
                <a:sym typeface="Symbol" pitchFamily="18" charset="2"/>
              </a:rPr>
              <a:t></a:t>
            </a:r>
            <a:r>
              <a:rPr lang="en-US" altLang="en-US" sz="2400" dirty="0"/>
              <a:t> | L(G) = L(G')}</a:t>
            </a:r>
          </a:p>
        </p:txBody>
      </p:sp>
      <p:sp>
        <p:nvSpPr>
          <p:cNvPr id="122884" name="TextBox 8"/>
          <p:cNvSpPr txBox="1">
            <a:spLocks noChangeArrowheads="1"/>
          </p:cNvSpPr>
          <p:nvPr/>
        </p:nvSpPr>
        <p:spPr bwMode="auto">
          <a:xfrm>
            <a:off x="6084888" y="1844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O(n</a:t>
            </a:r>
            <a:r>
              <a:rPr lang="en-CA" altLang="en-US" sz="2400" baseline="30000"/>
              <a:t>3</a:t>
            </a:r>
            <a:r>
              <a:rPr lang="en-CA" altLang="en-US" sz="2400"/>
              <a:t>) time</a:t>
            </a:r>
          </a:p>
        </p:txBody>
      </p:sp>
      <p:sp>
        <p:nvSpPr>
          <p:cNvPr id="122885" name="TextBox 9"/>
          <p:cNvSpPr txBox="1">
            <a:spLocks noChangeArrowheads="1"/>
          </p:cNvSpPr>
          <p:nvPr/>
        </p:nvSpPr>
        <p:spPr bwMode="auto">
          <a:xfrm>
            <a:off x="6075363" y="2222500"/>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22886" name="TextBox 10"/>
          <p:cNvSpPr txBox="1">
            <a:spLocks noChangeArrowheads="1"/>
          </p:cNvSpPr>
          <p:nvPr/>
        </p:nvSpPr>
        <p:spPr bwMode="auto">
          <a:xfrm>
            <a:off x="6084888" y="2606675"/>
            <a:ext cx="1800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dirty="0"/>
              <a:t>O(n) time</a:t>
            </a:r>
          </a:p>
        </p:txBody>
      </p:sp>
      <p:sp>
        <p:nvSpPr>
          <p:cNvPr id="12" name="TextBox 11"/>
          <p:cNvSpPr txBox="1">
            <a:spLocks noChangeArrowheads="1"/>
          </p:cNvSpPr>
          <p:nvPr/>
        </p:nvSpPr>
        <p:spPr bwMode="auto">
          <a:xfrm>
            <a:off x="6046788" y="2976563"/>
            <a:ext cx="1800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CA" altLang="en-US" sz="2400"/>
              <a:t>Undecidable</a:t>
            </a:r>
          </a:p>
        </p:txBody>
      </p:sp>
      <p:sp>
        <p:nvSpPr>
          <p:cNvPr id="13"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L(G) = L(G')</a:t>
            </a:r>
          </a:p>
        </p:txBody>
      </p:sp>
    </p:spTree>
    <p:extLst>
      <p:ext uri="{BB962C8B-B14F-4D97-AF65-F5344CB8AC3E}">
        <p14:creationId xmlns:p14="http://schemas.microsoft.com/office/powerpoint/2010/main" val="37481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additive="base">
                                        <p:cTn id="7" dur="500" fill="hold"/>
                                        <p:tgtEl>
                                          <p:spTgt spid="122884"/>
                                        </p:tgtEl>
                                        <p:attrNameLst>
                                          <p:attrName>ppt_x</p:attrName>
                                        </p:attrNameLst>
                                      </p:cBhvr>
                                      <p:tavLst>
                                        <p:tav tm="0">
                                          <p:val>
                                            <p:strVal val="#ppt_x"/>
                                          </p:val>
                                        </p:tav>
                                        <p:tav tm="100000">
                                          <p:val>
                                            <p:strVal val="#ppt_x"/>
                                          </p:val>
                                        </p:tav>
                                      </p:tavLst>
                                    </p:anim>
                                    <p:anim calcmode="lin" valueType="num">
                                      <p:cBhvr additive="base">
                                        <p:cTn id="8" dur="500" fill="hold"/>
                                        <p:tgtEl>
                                          <p:spTgt spid="12288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885"/>
                                        </p:tgtEl>
                                        <p:attrNameLst>
                                          <p:attrName>style.visibility</p:attrName>
                                        </p:attrNameLst>
                                      </p:cBhvr>
                                      <p:to>
                                        <p:strVal val="visible"/>
                                      </p:to>
                                    </p:set>
                                    <p:anim calcmode="lin" valueType="num">
                                      <p:cBhvr additive="base">
                                        <p:cTn id="13" dur="500" fill="hold"/>
                                        <p:tgtEl>
                                          <p:spTgt spid="122885"/>
                                        </p:tgtEl>
                                        <p:attrNameLst>
                                          <p:attrName>ppt_x</p:attrName>
                                        </p:attrNameLst>
                                      </p:cBhvr>
                                      <p:tavLst>
                                        <p:tav tm="0">
                                          <p:val>
                                            <p:strVal val="#ppt_x"/>
                                          </p:val>
                                        </p:tav>
                                        <p:tav tm="100000">
                                          <p:val>
                                            <p:strVal val="#ppt_x"/>
                                          </p:val>
                                        </p:tav>
                                      </p:tavLst>
                                    </p:anim>
                                    <p:anim calcmode="lin" valueType="num">
                                      <p:cBhvr additive="base">
                                        <p:cTn id="14" dur="500" fill="hold"/>
                                        <p:tgtEl>
                                          <p:spTgt spid="12288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2886"/>
                                        </p:tgtEl>
                                        <p:attrNameLst>
                                          <p:attrName>style.visibility</p:attrName>
                                        </p:attrNameLst>
                                      </p:cBhvr>
                                      <p:to>
                                        <p:strVal val="visible"/>
                                      </p:to>
                                    </p:set>
                                    <p:anim calcmode="lin" valueType="num">
                                      <p:cBhvr additive="base">
                                        <p:cTn id="19" dur="500" fill="hold"/>
                                        <p:tgtEl>
                                          <p:spTgt spid="122886"/>
                                        </p:tgtEl>
                                        <p:attrNameLst>
                                          <p:attrName>ppt_x</p:attrName>
                                        </p:attrNameLst>
                                      </p:cBhvr>
                                      <p:tavLst>
                                        <p:tav tm="0">
                                          <p:val>
                                            <p:strVal val="#ppt_x"/>
                                          </p:val>
                                        </p:tav>
                                        <p:tav tm="100000">
                                          <p:val>
                                            <p:strVal val="#ppt_x"/>
                                          </p:val>
                                        </p:tav>
                                      </p:tavLst>
                                    </p:anim>
                                    <p:anim calcmode="lin" valueType="num">
                                      <p:cBhvr additive="base">
                                        <p:cTn id="20" dur="500" fill="hold"/>
                                        <p:tgtEl>
                                          <p:spTgt spid="12288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p:bldP spid="122885" grpId="0"/>
      <p:bldP spid="122886" grpId="0"/>
      <p:bldP spid="1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grpSp>
        <p:nvGrpSpPr>
          <p:cNvPr id="2" name="Group 16"/>
          <p:cNvGrpSpPr>
            <a:grpSpLocks/>
          </p:cNvGrpSpPr>
          <p:nvPr/>
        </p:nvGrpSpPr>
        <p:grpSpPr bwMode="auto">
          <a:xfrm>
            <a:off x="3124200" y="3016250"/>
            <a:ext cx="3014663" cy="2012950"/>
            <a:chOff x="3124200" y="3016249"/>
            <a:chExt cx="3014662" cy="2012951"/>
          </a:xfrm>
        </p:grpSpPr>
        <p:grpSp>
          <p:nvGrpSpPr>
            <p:cNvPr id="39943" name="Group 79"/>
            <p:cNvGrpSpPr>
              <a:grpSpLocks/>
            </p:cNvGrpSpPr>
            <p:nvPr/>
          </p:nvGrpSpPr>
          <p:grpSpPr bwMode="auto">
            <a:xfrm>
              <a:off x="3124200" y="3016249"/>
              <a:ext cx="1795462" cy="627064"/>
              <a:chOff x="3200400" y="889000"/>
              <a:chExt cx="1566863" cy="787401"/>
            </a:xfrm>
          </p:grpSpPr>
          <p:cxnSp>
            <p:nvCxnSpPr>
              <p:cNvPr id="3994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5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39945" name="Group 79"/>
            <p:cNvGrpSpPr>
              <a:grpSpLocks/>
            </p:cNvGrpSpPr>
            <p:nvPr/>
          </p:nvGrpSpPr>
          <p:grpSpPr bwMode="auto">
            <a:xfrm>
              <a:off x="4343400" y="3048000"/>
              <a:ext cx="1795462" cy="627064"/>
              <a:chOff x="3200400" y="889000"/>
              <a:chExt cx="1566863" cy="787401"/>
            </a:xfrm>
          </p:grpSpPr>
          <p:cxnSp>
            <p:nvCxnSpPr>
              <p:cNvPr id="3994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4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1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
        <p:nvSpPr>
          <p:cNvPr id="24" name="Rectangle 23"/>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Tree>
    <p:extLst>
      <p:ext uri="{BB962C8B-B14F-4D97-AF65-F5344CB8AC3E}">
        <p14:creationId xmlns:p14="http://schemas.microsoft.com/office/powerpoint/2010/main" val="11852850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4716016" y="2039942"/>
            <a:ext cx="3890809" cy="461665"/>
          </a:xfrm>
          <a:prstGeom prst="rect">
            <a:avLst/>
          </a:prstGeom>
        </p:spPr>
        <p:txBody>
          <a:bodyPr wrap="none">
            <a:spAutoFit/>
          </a:bodyPr>
          <a:lstStyle/>
          <a:p>
            <a:pPr algn="ctr" eaLnBrk="0" hangingPunct="0">
              <a:defRPr/>
            </a:pPr>
            <a:r>
              <a:rPr lang="en-US" sz="2400" dirty="0">
                <a:effectLst>
                  <a:outerShdw blurRad="38100" dist="38100" dir="2700000" algn="tl">
                    <a:srgbClr val="000000">
                      <a:alpha val="43137"/>
                    </a:srgbClr>
                  </a:outerShdw>
                </a:effectLst>
                <a:cs typeface="+mn-cs"/>
              </a:rPr>
              <a:t>See practice CFG assignment.</a:t>
            </a:r>
          </a:p>
        </p:txBody>
      </p:sp>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18"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sp>
        <p:nvSpPr>
          <p:cNvPr id="23" name="Rectangle 22"/>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19" name="Text Box 6"/>
          <p:cNvSpPr txBox="1">
            <a:spLocks noChangeArrowheads="1"/>
          </p:cNvSpPr>
          <p:nvPr/>
        </p:nvSpPr>
        <p:spPr bwMode="auto">
          <a:xfrm>
            <a:off x="950868" y="1454869"/>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1" name="Rectangle 20"/>
          <p:cNvSpPr/>
          <p:nvPr/>
        </p:nvSpPr>
        <p:spPr>
          <a:xfrm>
            <a:off x="4888152" y="1446188"/>
            <a:ext cx="3098925"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Tree>
    <p:extLst>
      <p:ext uri="{BB962C8B-B14F-4D97-AF65-F5344CB8AC3E}">
        <p14:creationId xmlns:p14="http://schemas.microsoft.com/office/powerpoint/2010/main" val="404292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2" name="Group 1"/>
          <p:cNvGrpSpPr/>
          <p:nvPr/>
        </p:nvGrpSpPr>
        <p:grpSpPr>
          <a:xfrm>
            <a:off x="284163" y="476251"/>
            <a:ext cx="7120263" cy="3158928"/>
            <a:chOff x="284163" y="476251"/>
            <a:chExt cx="7120263" cy="3158928"/>
          </a:xfrm>
        </p:grpSpPr>
        <p:grpSp>
          <p:nvGrpSpPr>
            <p:cNvPr id="116739" name="Group 49"/>
            <p:cNvGrpSpPr>
              <a:grpSpLocks/>
            </p:cNvGrpSpPr>
            <p:nvPr/>
          </p:nvGrpSpPr>
          <p:grpSpPr bwMode="auto">
            <a:xfrm>
              <a:off x="284163" y="476251"/>
              <a:ext cx="6994528" cy="1828802"/>
              <a:chOff x="179" y="432"/>
              <a:chExt cx="4406" cy="1152"/>
            </a:xfrm>
          </p:grpSpPr>
          <p:sp>
            <p:nvSpPr>
              <p:cNvPr id="33" name="Rectangle 3"/>
              <p:cNvSpPr>
                <a:spLocks noChangeArrowheads="1"/>
              </p:cNvSpPr>
              <p:nvPr/>
            </p:nvSpPr>
            <p:spPr bwMode="auto">
              <a:xfrm>
                <a:off x="179" y="432"/>
                <a:ext cx="4406" cy="33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computation </a:t>
                </a:r>
                <a:r>
                  <a:rPr lang="en-US" dirty="0">
                    <a:effectLst>
                      <a:outerShdw blurRad="38100" dist="38100" dir="2700000" algn="tl">
                        <a:srgbClr val="000000"/>
                      </a:outerShdw>
                    </a:effectLst>
                  </a:rPr>
                  <a:t>of a TM M on I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162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1677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51" name="Rectangle 50"/>
            <p:cNvSpPr/>
            <p:nvPr/>
          </p:nvSpPr>
          <p:spPr>
            <a:xfrm>
              <a:off x="531006" y="2380878"/>
              <a:ext cx="6873420" cy="461665"/>
            </a:xfrm>
            <a:prstGeom prst="rect">
              <a:avLst/>
            </a:prstGeom>
          </p:spPr>
          <p:txBody>
            <a:bodyPr wrap="none">
              <a:spAutoFit/>
            </a:bodyPr>
            <a:lstStyle/>
            <a:p>
              <a:pPr algn="l">
                <a:defRPr/>
              </a:pPr>
              <a:r>
                <a:rPr lang="en-US" altLang="en-US" sz="2400" dirty="0">
                  <a:solidFill>
                    <a:schemeClr val="accent2"/>
                  </a:solidFill>
                </a:rPr>
                <a:t>C</a:t>
              </a:r>
              <a:r>
                <a:rPr lang="el-GR" altLang="en-US" sz="2400" dirty="0">
                  <a:solidFill>
                    <a:schemeClr val="accent2"/>
                  </a:solidFill>
                </a:rPr>
                <a:t> </a:t>
              </a:r>
              <a:r>
                <a:rPr lang="en-US" altLang="en-US" sz="2400" dirty="0">
                  <a:solidFill>
                    <a:schemeClr val="accent2"/>
                  </a:solidFill>
                </a:rPr>
                <a:t> =  </a:t>
              </a:r>
              <a:r>
                <a:rPr lang="en-US" sz="2400" dirty="0">
                  <a:effectLst>
                    <a:outerShdw blurRad="38100" dist="38100" dir="2700000" algn="tl">
                      <a:srgbClr val="000000"/>
                    </a:outerShdw>
                  </a:effectLst>
                </a:rPr>
                <a:t>…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01001001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01011</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010010011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1011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t>
              </a:r>
              <a:endParaRPr lang="en-CA" sz="2400" dirty="0"/>
            </a:p>
          </p:txBody>
        </p:sp>
        <p:sp>
          <p:nvSpPr>
            <p:cNvPr id="52" name="Rectangle 3"/>
            <p:cNvSpPr>
              <a:spLocks noChangeArrowheads="1"/>
            </p:cNvSpPr>
            <p:nvPr/>
          </p:nvSpPr>
          <p:spPr bwMode="auto">
            <a:xfrm>
              <a:off x="1745459" y="2927293"/>
              <a:ext cx="2445541" cy="707886"/>
            </a:xfrm>
            <a:prstGeom prst="rect">
              <a:avLst/>
            </a:prstGeom>
            <a:noFill/>
            <a:ln w="38100" cap="sq">
              <a:noFill/>
              <a:miter lim="800000"/>
              <a:headEnd/>
              <a:tailEnd/>
            </a:ln>
            <a:effectLst/>
          </p:spPr>
          <p:txBody>
            <a:bodyPr wrap="none" lIns="274320" rIns="274320">
              <a:spAutoFit/>
            </a:bodyPr>
            <a:lstStyle/>
            <a:p>
              <a:pPr>
                <a:defRPr/>
              </a:pPr>
              <a:r>
                <a:rPr lang="en-US" sz="2000" dirty="0">
                  <a:effectLst>
                    <a:outerShdw blurRad="38100" dist="38100" dir="2700000" algn="tl">
                      <a:srgbClr val="000000"/>
                    </a:outerShdw>
                  </a:effectLst>
                </a:rPr>
                <a:t>TM configuration </a:t>
              </a:r>
            </a:p>
            <a:p>
              <a:pPr>
                <a:defRPr/>
              </a:pPr>
              <a:r>
                <a:rPr lang="en-US" sz="2000" dirty="0">
                  <a:effectLst>
                    <a:outerShdw blurRad="38100" dist="38100" dir="2700000" algn="tl">
                      <a:srgbClr val="000000"/>
                    </a:outerShdw>
                  </a:effectLst>
                </a:rPr>
                <a:t>at time t.</a:t>
              </a:r>
            </a:p>
          </p:txBody>
        </p:sp>
        <p:sp>
          <p:nvSpPr>
            <p:cNvPr id="55" name="Right Brace 54"/>
            <p:cNvSpPr/>
            <p:nvPr/>
          </p:nvSpPr>
          <p:spPr bwMode="auto">
            <a:xfrm rot="5400000">
              <a:off x="2906477" y="1782155"/>
              <a:ext cx="133350" cy="213089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sp>
          <p:nvSpPr>
            <p:cNvPr id="62" name="Rectangle 3"/>
            <p:cNvSpPr>
              <a:spLocks noChangeArrowheads="1"/>
            </p:cNvSpPr>
            <p:nvPr/>
          </p:nvSpPr>
          <p:spPr bwMode="auto">
            <a:xfrm>
              <a:off x="4214691" y="2927293"/>
              <a:ext cx="2445541" cy="707886"/>
            </a:xfrm>
            <a:prstGeom prst="rect">
              <a:avLst/>
            </a:prstGeom>
            <a:noFill/>
            <a:ln w="38100" cap="sq">
              <a:noFill/>
              <a:miter lim="800000"/>
              <a:headEnd/>
              <a:tailEnd/>
            </a:ln>
            <a:effectLst/>
          </p:spPr>
          <p:txBody>
            <a:bodyPr wrap="none" lIns="274320" rIns="274320">
              <a:spAutoFit/>
            </a:bodyPr>
            <a:lstStyle/>
            <a:p>
              <a:pPr>
                <a:defRPr/>
              </a:pPr>
              <a:r>
                <a:rPr lang="en-US" sz="2000" dirty="0">
                  <a:effectLst>
                    <a:outerShdw blurRad="38100" dist="38100" dir="2700000" algn="tl">
                      <a:srgbClr val="000000"/>
                    </a:outerShdw>
                  </a:effectLst>
                </a:rPr>
                <a:t>TM configuration </a:t>
              </a:r>
            </a:p>
            <a:p>
              <a:pPr>
                <a:defRPr/>
              </a:pPr>
              <a:r>
                <a:rPr lang="en-US" sz="2000" dirty="0">
                  <a:effectLst>
                    <a:outerShdw blurRad="38100" dist="38100" dir="2700000" algn="tl">
                      <a:srgbClr val="000000"/>
                    </a:outerShdw>
                  </a:effectLst>
                </a:rPr>
                <a:t>at time t+1.</a:t>
              </a:r>
            </a:p>
          </p:txBody>
        </p:sp>
        <p:sp>
          <p:nvSpPr>
            <p:cNvPr id="64" name="Right Brace 63"/>
            <p:cNvSpPr/>
            <p:nvPr/>
          </p:nvSpPr>
          <p:spPr bwMode="auto">
            <a:xfrm rot="5400000">
              <a:off x="5375709" y="1782155"/>
              <a:ext cx="133350" cy="213089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grpSp>
      <p:sp>
        <p:nvSpPr>
          <p:cNvPr id="70" name="Text Box 6"/>
          <p:cNvSpPr txBox="1">
            <a:spLocks noChangeArrowheads="1"/>
          </p:cNvSpPr>
          <p:nvPr/>
        </p:nvSpPr>
        <p:spPr bwMode="auto">
          <a:xfrm>
            <a:off x="1411904" y="5085184"/>
            <a:ext cx="640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C |  where C is a computation of M on I }</a:t>
            </a:r>
            <a:endParaRPr lang="en-US" altLang="en-US" sz="2400" dirty="0">
              <a:solidFill>
                <a:schemeClr val="accent2"/>
              </a:solidFill>
              <a:cs typeface="Times New Roman" pitchFamily="18" charset="0"/>
            </a:endParaRPr>
          </a:p>
        </p:txBody>
      </p:sp>
    </p:spTree>
    <p:extLst>
      <p:ext uri="{BB962C8B-B14F-4D97-AF65-F5344CB8AC3E}">
        <p14:creationId xmlns:p14="http://schemas.microsoft.com/office/powerpoint/2010/main" val="1609261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0"/>
                                        </p:tgtEl>
                                        <p:attrNameLst>
                                          <p:attrName>style.visibility</p:attrName>
                                        </p:attrNameLst>
                                      </p:cBhvr>
                                      <p:to>
                                        <p:strVal val="visible"/>
                                      </p:to>
                                    </p:set>
                                    <p:anim calcmode="lin" valueType="num">
                                      <p:cBhvr additive="base">
                                        <p:cTn id="13" dur="500" fill="hold"/>
                                        <p:tgtEl>
                                          <p:spTgt spid="70"/>
                                        </p:tgtEl>
                                        <p:attrNameLst>
                                          <p:attrName>ppt_x</p:attrName>
                                        </p:attrNameLst>
                                      </p:cBhvr>
                                      <p:tavLst>
                                        <p:tav tm="0">
                                          <p:val>
                                            <p:strVal val="#ppt_x"/>
                                          </p:val>
                                        </p:tav>
                                        <p:tav tm="100000">
                                          <p:val>
                                            <p:strVal val="#ppt_x"/>
                                          </p:val>
                                        </p:tav>
                                      </p:tavLst>
                                    </p:anim>
                                    <p:anim calcmode="lin" valueType="num">
                                      <p:cBhvr additive="base">
                                        <p:cTn id="14"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16739" name="Group 49"/>
          <p:cNvGrpSpPr>
            <a:grpSpLocks/>
          </p:cNvGrpSpPr>
          <p:nvPr/>
        </p:nvGrpSpPr>
        <p:grpSpPr bwMode="auto">
          <a:xfrm>
            <a:off x="284163" y="476251"/>
            <a:ext cx="6994528" cy="1828802"/>
            <a:chOff x="179" y="432"/>
            <a:chExt cx="4406" cy="1152"/>
          </a:xfrm>
        </p:grpSpPr>
        <p:sp>
          <p:nvSpPr>
            <p:cNvPr id="33" name="Rectangle 3"/>
            <p:cNvSpPr>
              <a:spLocks noChangeArrowheads="1"/>
            </p:cNvSpPr>
            <p:nvPr/>
          </p:nvSpPr>
          <p:spPr bwMode="auto">
            <a:xfrm>
              <a:off x="179" y="432"/>
              <a:ext cx="4406" cy="33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computation </a:t>
              </a:r>
              <a:r>
                <a:rPr lang="en-US" dirty="0">
                  <a:effectLst>
                    <a:outerShdw blurRad="38100" dist="38100" dir="2700000" algn="tl">
                      <a:srgbClr val="000000"/>
                    </a:outerShdw>
                  </a:effectLst>
                </a:rPr>
                <a:t>of a TM M on I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162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1677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51" name="Rectangle 50"/>
          <p:cNvSpPr/>
          <p:nvPr/>
        </p:nvSpPr>
        <p:spPr>
          <a:xfrm>
            <a:off x="531006" y="2380878"/>
            <a:ext cx="6873420" cy="461665"/>
          </a:xfrm>
          <a:prstGeom prst="rect">
            <a:avLst/>
          </a:prstGeom>
        </p:spPr>
        <p:txBody>
          <a:bodyPr wrap="none">
            <a:spAutoFit/>
          </a:bodyPr>
          <a:lstStyle/>
          <a:p>
            <a:pPr algn="l">
              <a:defRPr/>
            </a:pPr>
            <a:r>
              <a:rPr lang="en-US" altLang="en-US" sz="2400" dirty="0">
                <a:solidFill>
                  <a:schemeClr val="accent2"/>
                </a:solidFill>
              </a:rPr>
              <a:t>C</a:t>
            </a:r>
            <a:r>
              <a:rPr lang="el-GR" altLang="en-US" sz="2400" dirty="0">
                <a:solidFill>
                  <a:schemeClr val="accent2"/>
                </a:solidFill>
              </a:rPr>
              <a:t> </a:t>
            </a:r>
            <a:r>
              <a:rPr lang="en-US" altLang="en-US" sz="2400" dirty="0">
                <a:solidFill>
                  <a:schemeClr val="accent2"/>
                </a:solidFill>
              </a:rPr>
              <a:t> =  </a:t>
            </a:r>
            <a:r>
              <a:rPr lang="en-US" sz="2400" dirty="0">
                <a:effectLst>
                  <a:outerShdw blurRad="38100" dist="38100" dir="2700000" algn="tl">
                    <a:srgbClr val="000000"/>
                  </a:outerShdw>
                </a:effectLst>
              </a:rPr>
              <a:t>…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01001001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01011</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010010011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1011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t>
            </a:r>
            <a:endParaRPr lang="en-CA" sz="2400" dirty="0"/>
          </a:p>
        </p:txBody>
      </p:sp>
      <p:grpSp>
        <p:nvGrpSpPr>
          <p:cNvPr id="2" name="Group 1"/>
          <p:cNvGrpSpPr/>
          <p:nvPr/>
        </p:nvGrpSpPr>
        <p:grpSpPr>
          <a:xfrm>
            <a:off x="1259632" y="2780928"/>
            <a:ext cx="4938697" cy="1152128"/>
            <a:chOff x="1259632" y="2780928"/>
            <a:chExt cx="4938697" cy="1152128"/>
          </a:xfrm>
        </p:grpSpPr>
        <p:sp>
          <p:nvSpPr>
            <p:cNvPr id="52" name="Rectangle 3"/>
            <p:cNvSpPr>
              <a:spLocks noChangeArrowheads="1"/>
            </p:cNvSpPr>
            <p:nvPr/>
          </p:nvSpPr>
          <p:spPr bwMode="auto">
            <a:xfrm>
              <a:off x="1259632" y="2917393"/>
              <a:ext cx="2679580" cy="1015663"/>
            </a:xfrm>
            <a:prstGeom prst="rect">
              <a:avLst/>
            </a:prstGeom>
            <a:noFill/>
            <a:ln w="38100" cap="sq">
              <a:noFill/>
              <a:miter lim="800000"/>
              <a:headEnd/>
              <a:tailEnd/>
            </a:ln>
            <a:effectLst/>
          </p:spPr>
          <p:txBody>
            <a:bodyPr wrap="none" lIns="274320" rIns="274320">
              <a:spAutoFit/>
            </a:bodyPr>
            <a:lstStyle/>
            <a:p>
              <a:pPr>
                <a:defRPr/>
              </a:pPr>
              <a:r>
                <a:rPr lang="el-GR" altLang="en-US" sz="2000" dirty="0">
                  <a:solidFill>
                    <a:schemeClr val="accent2"/>
                  </a:solidFill>
                </a:rPr>
                <a:t>ω </a:t>
              </a:r>
              <a:r>
                <a:rPr lang="en-US" altLang="en-US" sz="2000" dirty="0">
                  <a:solidFill>
                    <a:schemeClr val="accent2"/>
                  </a:solidFill>
                </a:rPr>
                <a:t>=</a:t>
              </a:r>
              <a:r>
                <a:rPr lang="en-US" altLang="en-US" sz="2000" dirty="0">
                  <a:effectLst>
                    <a:outerShdw blurRad="38100" dist="38100" dir="2700000" algn="tl">
                      <a:srgbClr val="000000"/>
                    </a:outerShdw>
                  </a:effectLst>
                </a:rPr>
                <a:t> c</a:t>
              </a:r>
              <a:r>
                <a:rPr lang="en-US" sz="2000" dirty="0">
                  <a:effectLst>
                    <a:outerShdw blurRad="38100" dist="38100" dir="2700000" algn="tl">
                      <a:srgbClr val="000000"/>
                    </a:outerShdw>
                  </a:effectLst>
                </a:rPr>
                <a:t>ontents of tape </a:t>
              </a:r>
            </a:p>
            <a:p>
              <a:pPr>
                <a:defRPr/>
              </a:pPr>
              <a:r>
                <a:rPr lang="en-US" sz="2000" dirty="0">
                  <a:effectLst>
                    <a:outerShdw blurRad="38100" dist="38100" dir="2700000" algn="tl">
                      <a:srgbClr val="000000"/>
                    </a:outerShdw>
                  </a:effectLst>
                </a:rPr>
                <a:t>before head</a:t>
              </a:r>
            </a:p>
            <a:p>
              <a:pPr>
                <a:defRPr/>
              </a:pPr>
              <a:r>
                <a:rPr lang="en-US" sz="2000" dirty="0">
                  <a:effectLst>
                    <a:outerShdw blurRad="38100" dist="38100" dir="2700000" algn="tl">
                      <a:srgbClr val="000000"/>
                    </a:outerShdw>
                  </a:effectLst>
                </a:rPr>
                <a:t>at time t.</a:t>
              </a:r>
            </a:p>
          </p:txBody>
        </p:sp>
        <p:sp>
          <p:nvSpPr>
            <p:cNvPr id="55" name="Right Brace 54"/>
            <p:cNvSpPr/>
            <p:nvPr/>
          </p:nvSpPr>
          <p:spPr bwMode="auto">
            <a:xfrm rot="5400000">
              <a:off x="2442778" y="2245854"/>
              <a:ext cx="153988" cy="122413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sp>
          <p:nvSpPr>
            <p:cNvPr id="30" name="Rectangle 3"/>
            <p:cNvSpPr>
              <a:spLocks noChangeArrowheads="1"/>
            </p:cNvSpPr>
            <p:nvPr/>
          </p:nvSpPr>
          <p:spPr bwMode="auto">
            <a:xfrm>
              <a:off x="3897058" y="2917393"/>
              <a:ext cx="2301271" cy="1015663"/>
            </a:xfrm>
            <a:prstGeom prst="rect">
              <a:avLst/>
            </a:prstGeom>
            <a:noFill/>
            <a:ln w="38100" cap="sq">
              <a:noFill/>
              <a:miter lim="800000"/>
              <a:headEnd/>
              <a:tailEnd/>
            </a:ln>
            <a:effectLst/>
          </p:spPr>
          <p:txBody>
            <a:bodyPr wrap="none" lIns="274320" rIns="274320">
              <a:spAutoFit/>
            </a:bodyPr>
            <a:lstStyle/>
            <a:p>
              <a:pPr>
                <a:defRPr/>
              </a:pPr>
              <a:r>
                <a:rPr lang="el-GR" altLang="en-US" sz="2000" dirty="0">
                  <a:solidFill>
                    <a:schemeClr val="accent2"/>
                  </a:solidFill>
                </a:rPr>
                <a:t>ω</a:t>
              </a:r>
              <a:r>
                <a:rPr lang="en-US" altLang="en-US" sz="2000" dirty="0">
                  <a:solidFill>
                    <a:schemeClr val="accent2"/>
                  </a:solidFill>
                </a:rPr>
                <a:t>'</a:t>
              </a:r>
              <a:r>
                <a:rPr lang="el-GR" altLang="en-US" sz="2000" dirty="0">
                  <a:solidFill>
                    <a:schemeClr val="accent2"/>
                  </a:solidFill>
                </a:rPr>
                <a:t> </a:t>
              </a:r>
              <a:r>
                <a:rPr lang="en-US" altLang="en-US" sz="2000" dirty="0">
                  <a:solidFill>
                    <a:schemeClr val="accent2"/>
                  </a:solidFill>
                </a:rPr>
                <a:t>=</a:t>
              </a:r>
              <a:r>
                <a:rPr lang="en-US" altLang="en-US" sz="2000" dirty="0">
                  <a:effectLst>
                    <a:outerShdw blurRad="38100" dist="38100" dir="2700000" algn="tl">
                      <a:srgbClr val="000000"/>
                    </a:outerShdw>
                  </a:effectLst>
                </a:rPr>
                <a:t> c</a:t>
              </a:r>
              <a:r>
                <a:rPr lang="en-US" sz="2000" dirty="0">
                  <a:effectLst>
                    <a:outerShdw blurRad="38100" dist="38100" dir="2700000" algn="tl">
                      <a:srgbClr val="000000"/>
                    </a:outerShdw>
                  </a:effectLst>
                </a:rPr>
                <a:t>ontents of </a:t>
              </a:r>
              <a:br>
                <a:rPr lang="en-US" sz="2000" dirty="0">
                  <a:effectLst>
                    <a:outerShdw blurRad="38100" dist="38100" dir="2700000" algn="tl">
                      <a:srgbClr val="000000"/>
                    </a:outerShdw>
                  </a:effectLst>
                </a:rPr>
              </a:br>
              <a:r>
                <a:rPr lang="en-US" sz="2000" dirty="0">
                  <a:effectLst>
                    <a:outerShdw blurRad="38100" dist="38100" dir="2700000" algn="tl">
                      <a:srgbClr val="000000"/>
                    </a:outerShdw>
                  </a:effectLst>
                </a:rPr>
                <a:t>same tape </a:t>
              </a:r>
            </a:p>
            <a:p>
              <a:pPr>
                <a:defRPr/>
              </a:pPr>
              <a:r>
                <a:rPr lang="en-US" sz="2000" dirty="0">
                  <a:effectLst>
                    <a:outerShdw blurRad="38100" dist="38100" dir="2700000" algn="tl">
                      <a:srgbClr val="000000"/>
                    </a:outerShdw>
                  </a:effectLst>
                </a:rPr>
                <a:t>at time t+1.</a:t>
              </a:r>
            </a:p>
          </p:txBody>
        </p:sp>
        <p:sp>
          <p:nvSpPr>
            <p:cNvPr id="32" name="Right Brace 31"/>
            <p:cNvSpPr/>
            <p:nvPr/>
          </p:nvSpPr>
          <p:spPr bwMode="auto">
            <a:xfrm rot="5400000">
              <a:off x="4891050" y="2245854"/>
              <a:ext cx="153988" cy="122413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grpSp>
      <p:sp>
        <p:nvSpPr>
          <p:cNvPr id="45" name="Text Box 6"/>
          <p:cNvSpPr txBox="1">
            <a:spLocks noChangeArrowheads="1"/>
          </p:cNvSpPr>
          <p:nvPr/>
        </p:nvSpPr>
        <p:spPr bwMode="auto">
          <a:xfrm>
            <a:off x="1411904" y="5085184"/>
            <a:ext cx="640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C |  where C is a computation of M on I }</a:t>
            </a:r>
            <a:endParaRPr lang="en-US" altLang="en-US" sz="2400" dirty="0">
              <a:solidFill>
                <a:schemeClr val="accent2"/>
              </a:solidFill>
              <a:cs typeface="Times New Roman" pitchFamily="18" charset="0"/>
            </a:endParaRPr>
          </a:p>
        </p:txBody>
      </p:sp>
      <p:sp>
        <p:nvSpPr>
          <p:cNvPr id="53" name="Rectangle 52"/>
          <p:cNvSpPr/>
          <p:nvPr/>
        </p:nvSpPr>
        <p:spPr>
          <a:xfrm>
            <a:off x="2011182" y="5991671"/>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56" name="Text Box 6"/>
          <p:cNvSpPr txBox="1">
            <a:spLocks noChangeArrowheads="1"/>
          </p:cNvSpPr>
          <p:nvPr/>
        </p:nvSpPr>
        <p:spPr bwMode="auto">
          <a:xfrm>
            <a:off x="2275880" y="5373216"/>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        need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a:t>
            </a:r>
            <a:endParaRPr lang="en-US" altLang="en-US" sz="2400" dirty="0">
              <a:solidFill>
                <a:schemeClr val="accent2"/>
              </a:solidFill>
              <a:cs typeface="Times New Roman" pitchFamily="18" charset="0"/>
            </a:endParaRPr>
          </a:p>
        </p:txBody>
      </p:sp>
      <p:grpSp>
        <p:nvGrpSpPr>
          <p:cNvPr id="57" name="Group 16"/>
          <p:cNvGrpSpPr>
            <a:grpSpLocks/>
          </p:cNvGrpSpPr>
          <p:nvPr/>
        </p:nvGrpSpPr>
        <p:grpSpPr bwMode="auto">
          <a:xfrm>
            <a:off x="2061391" y="2977891"/>
            <a:ext cx="3230689" cy="1150282"/>
            <a:chOff x="3124200" y="3016249"/>
            <a:chExt cx="2421074" cy="1150283"/>
          </a:xfrm>
        </p:grpSpPr>
        <p:grpSp>
          <p:nvGrpSpPr>
            <p:cNvPr id="58" name="Group 79"/>
            <p:cNvGrpSpPr>
              <a:grpSpLocks/>
            </p:cNvGrpSpPr>
            <p:nvPr/>
          </p:nvGrpSpPr>
          <p:grpSpPr bwMode="auto">
            <a:xfrm>
              <a:off x="3124200" y="3016249"/>
              <a:ext cx="1810958" cy="634172"/>
              <a:chOff x="3200400" y="889000"/>
              <a:chExt cx="1580386" cy="796326"/>
            </a:xfrm>
          </p:grpSpPr>
          <p:cxnSp>
            <p:nvCxnSpPr>
              <p:cNvPr id="6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69" name="Straight Arrow Connector 49"/>
              <p:cNvCxnSpPr>
                <a:cxnSpLocks noChangeShapeType="1"/>
              </p:cNvCxnSpPr>
              <p:nvPr/>
            </p:nvCxnSpPr>
            <p:spPr bwMode="auto">
              <a:xfrm flipV="1">
                <a:off x="3990209" y="897925"/>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59" name="Rectangle 58"/>
            <p:cNvSpPr/>
            <p:nvPr/>
          </p:nvSpPr>
          <p:spPr>
            <a:xfrm>
              <a:off x="3656578" y="3643312"/>
              <a:ext cx="1290738" cy="52322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p:txBody>
        </p:sp>
        <p:grpSp>
          <p:nvGrpSpPr>
            <p:cNvPr id="60" name="Group 79"/>
            <p:cNvGrpSpPr>
              <a:grpSpLocks/>
            </p:cNvGrpSpPr>
            <p:nvPr/>
          </p:nvGrpSpPr>
          <p:grpSpPr bwMode="auto">
            <a:xfrm>
              <a:off x="3749810" y="3048000"/>
              <a:ext cx="1795464" cy="627064"/>
              <a:chOff x="2682387" y="889000"/>
              <a:chExt cx="1566864" cy="787401"/>
            </a:xfrm>
          </p:grpSpPr>
          <p:cxnSp>
            <p:nvCxnSpPr>
              <p:cNvPr id="63" name="Straight Arrow Connector 43"/>
              <p:cNvCxnSpPr>
                <a:cxnSpLocks noChangeShapeType="1"/>
              </p:cNvCxnSpPr>
              <p:nvPr/>
            </p:nvCxnSpPr>
            <p:spPr bwMode="auto">
              <a:xfrm rot="16200000" flipV="1">
                <a:off x="2676830" y="894558"/>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65" name="Straight Arrow Connector 49"/>
              <p:cNvCxnSpPr>
                <a:cxnSpLocks noChangeShapeType="1"/>
              </p:cNvCxnSpPr>
              <p:nvPr/>
            </p:nvCxnSpPr>
            <p:spPr bwMode="auto">
              <a:xfrm flipV="1">
                <a:off x="3458674"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spTree>
    <p:extLst>
      <p:ext uri="{BB962C8B-B14F-4D97-AF65-F5344CB8AC3E}">
        <p14:creationId xmlns:p14="http://schemas.microsoft.com/office/powerpoint/2010/main" val="895921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ppt_x"/>
                                          </p:val>
                                        </p:tav>
                                        <p:tav tm="100000">
                                          <p:val>
                                            <p:strVal val="#ppt_x"/>
                                          </p:val>
                                        </p:tav>
                                      </p:tavLst>
                                    </p:anim>
                                    <p:anim calcmode="lin" valueType="num">
                                      <p:cBhvr additive="base">
                                        <p:cTn id="20"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3"/>
                                        </p:tgtEl>
                                        <p:attrNameLst>
                                          <p:attrName>style.visibility</p:attrName>
                                        </p:attrNameLst>
                                      </p:cBhvr>
                                      <p:to>
                                        <p:strVal val="visible"/>
                                      </p:to>
                                    </p:set>
                                    <p:anim calcmode="lin" valueType="num">
                                      <p:cBhvr additive="base">
                                        <p:cTn id="25" dur="500" fill="hold"/>
                                        <p:tgtEl>
                                          <p:spTgt spid="53"/>
                                        </p:tgtEl>
                                        <p:attrNameLst>
                                          <p:attrName>ppt_x</p:attrName>
                                        </p:attrNameLst>
                                      </p:cBhvr>
                                      <p:tavLst>
                                        <p:tav tm="0">
                                          <p:val>
                                            <p:strVal val="#ppt_x"/>
                                          </p:val>
                                        </p:tav>
                                        <p:tav tm="100000">
                                          <p:val>
                                            <p:strVal val="#ppt_x"/>
                                          </p:val>
                                        </p:tav>
                                      </p:tavLst>
                                    </p:anim>
                                    <p:anim calcmode="lin" valueType="num">
                                      <p:cBhvr additive="base">
                                        <p:cTn id="2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116739" name="Group 49"/>
          <p:cNvGrpSpPr>
            <a:grpSpLocks/>
          </p:cNvGrpSpPr>
          <p:nvPr/>
        </p:nvGrpSpPr>
        <p:grpSpPr bwMode="auto">
          <a:xfrm>
            <a:off x="284163" y="476251"/>
            <a:ext cx="6994528" cy="1828802"/>
            <a:chOff x="179" y="432"/>
            <a:chExt cx="4406" cy="1152"/>
          </a:xfrm>
        </p:grpSpPr>
        <p:sp>
          <p:nvSpPr>
            <p:cNvPr id="33" name="Rectangle 3"/>
            <p:cNvSpPr>
              <a:spLocks noChangeArrowheads="1"/>
            </p:cNvSpPr>
            <p:nvPr/>
          </p:nvSpPr>
          <p:spPr bwMode="auto">
            <a:xfrm>
              <a:off x="179" y="432"/>
              <a:ext cx="4406" cy="330"/>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computation </a:t>
              </a:r>
              <a:r>
                <a:rPr lang="en-US" dirty="0">
                  <a:effectLst>
                    <a:outerShdw blurRad="38100" dist="38100" dir="2700000" algn="tl">
                      <a:srgbClr val="000000"/>
                    </a:outerShdw>
                  </a:effectLst>
                </a:rPr>
                <a:t>of a TM M on I </a:t>
              </a:r>
            </a:p>
          </p:txBody>
        </p:sp>
        <p:sp>
          <p:nvSpPr>
            <p:cNvPr id="34"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5"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36"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37"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8"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39"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0"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1"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2" name="AutoShape 20"/>
            <p:cNvSpPr>
              <a:spLocks noChangeArrowheads="1"/>
            </p:cNvSpPr>
            <p:nvPr/>
          </p:nvSpPr>
          <p:spPr bwMode="auto">
            <a:xfrm rot="162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43"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sp>
          <p:nvSpPr>
            <p:cNvPr id="44"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1677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47"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48"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49"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lgn="l">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0"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lgn="l">
                <a:defRPr/>
              </a:pPr>
              <a:r>
                <a:rPr lang="en-US">
                  <a:solidFill>
                    <a:schemeClr val="accent2"/>
                  </a:solidFill>
                  <a:effectLst>
                    <a:outerShdw blurRad="38100" dist="38100" dir="2700000" algn="tl">
                      <a:srgbClr val="000000"/>
                    </a:outerShdw>
                  </a:effectLst>
                </a:rPr>
                <a:t>q</a:t>
              </a:r>
            </a:p>
          </p:txBody>
        </p:sp>
      </p:grpSp>
      <p:sp>
        <p:nvSpPr>
          <p:cNvPr id="51" name="Rectangle 50"/>
          <p:cNvSpPr/>
          <p:nvPr/>
        </p:nvSpPr>
        <p:spPr>
          <a:xfrm>
            <a:off x="531006" y="2380878"/>
            <a:ext cx="6873420" cy="461665"/>
          </a:xfrm>
          <a:prstGeom prst="rect">
            <a:avLst/>
          </a:prstGeom>
        </p:spPr>
        <p:txBody>
          <a:bodyPr wrap="none">
            <a:spAutoFit/>
          </a:bodyPr>
          <a:lstStyle/>
          <a:p>
            <a:pPr algn="l">
              <a:defRPr/>
            </a:pPr>
            <a:r>
              <a:rPr lang="en-US" altLang="en-US" sz="2400" dirty="0">
                <a:solidFill>
                  <a:schemeClr val="accent2"/>
                </a:solidFill>
              </a:rPr>
              <a:t>C</a:t>
            </a:r>
            <a:r>
              <a:rPr lang="el-GR" altLang="en-US" sz="2400" dirty="0">
                <a:solidFill>
                  <a:schemeClr val="accent2"/>
                </a:solidFill>
              </a:rPr>
              <a:t> </a:t>
            </a:r>
            <a:r>
              <a:rPr lang="en-US" altLang="en-US" sz="2400" dirty="0">
                <a:solidFill>
                  <a:schemeClr val="accent2"/>
                </a:solidFill>
              </a:rPr>
              <a:t> =  </a:t>
            </a:r>
            <a:r>
              <a:rPr lang="en-US" sz="2400" dirty="0">
                <a:effectLst>
                  <a:outerShdw blurRad="38100" dist="38100" dir="2700000" algn="tl">
                    <a:srgbClr val="000000"/>
                  </a:outerShdw>
                </a:effectLst>
              </a:rPr>
              <a:t>…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01001001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01011</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010010011</a:t>
            </a: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j</a:t>
            </a:r>
            <a:r>
              <a:rPr lang="en-US" sz="2400" dirty="0">
                <a:effectLst>
                  <a:outerShdw blurRad="38100" dist="38100" dir="2700000" algn="tl">
                    <a:srgbClr val="000000"/>
                  </a:outerShdw>
                </a:effectLst>
              </a:rPr>
              <a:t>1011 </a:t>
            </a:r>
            <a:r>
              <a:rPr lang="en-US" sz="2400" dirty="0">
                <a:solidFill>
                  <a:srgbClr val="FF00FF"/>
                </a:solidFill>
                <a:effectLst>
                  <a:outerShdw blurRad="38100" dist="38100" dir="2700000" algn="tl">
                    <a:srgbClr val="000000"/>
                  </a:outerShdw>
                </a:effectLst>
              </a:rPr>
              <a:t># </a:t>
            </a:r>
            <a:r>
              <a:rPr lang="en-US" sz="2400" dirty="0">
                <a:effectLst>
                  <a:outerShdw blurRad="38100" dist="38100" dir="2700000" algn="tl">
                    <a:srgbClr val="000000"/>
                  </a:outerShdw>
                </a:effectLst>
              </a:rPr>
              <a:t>… </a:t>
            </a:r>
            <a:endParaRPr lang="en-CA" sz="2400" dirty="0"/>
          </a:p>
        </p:txBody>
      </p:sp>
      <p:grpSp>
        <p:nvGrpSpPr>
          <p:cNvPr id="2" name="Group 1"/>
          <p:cNvGrpSpPr/>
          <p:nvPr/>
        </p:nvGrpSpPr>
        <p:grpSpPr>
          <a:xfrm>
            <a:off x="1259632" y="2780928"/>
            <a:ext cx="4938697" cy="1152128"/>
            <a:chOff x="1259632" y="2780928"/>
            <a:chExt cx="4938697" cy="1152128"/>
          </a:xfrm>
        </p:grpSpPr>
        <p:sp>
          <p:nvSpPr>
            <p:cNvPr id="52" name="Rectangle 3"/>
            <p:cNvSpPr>
              <a:spLocks noChangeArrowheads="1"/>
            </p:cNvSpPr>
            <p:nvPr/>
          </p:nvSpPr>
          <p:spPr bwMode="auto">
            <a:xfrm>
              <a:off x="1259632" y="2917393"/>
              <a:ext cx="2679580" cy="1015663"/>
            </a:xfrm>
            <a:prstGeom prst="rect">
              <a:avLst/>
            </a:prstGeom>
            <a:noFill/>
            <a:ln w="38100" cap="sq">
              <a:noFill/>
              <a:miter lim="800000"/>
              <a:headEnd/>
              <a:tailEnd/>
            </a:ln>
            <a:effectLst/>
          </p:spPr>
          <p:txBody>
            <a:bodyPr wrap="none" lIns="274320" rIns="274320">
              <a:spAutoFit/>
            </a:bodyPr>
            <a:lstStyle/>
            <a:p>
              <a:pPr>
                <a:defRPr/>
              </a:pPr>
              <a:r>
                <a:rPr lang="el-GR" altLang="en-US" sz="2000" dirty="0">
                  <a:solidFill>
                    <a:schemeClr val="accent2"/>
                  </a:solidFill>
                </a:rPr>
                <a:t>ω </a:t>
              </a:r>
              <a:r>
                <a:rPr lang="en-US" altLang="en-US" sz="2000" dirty="0">
                  <a:solidFill>
                    <a:schemeClr val="accent2"/>
                  </a:solidFill>
                </a:rPr>
                <a:t>=</a:t>
              </a:r>
              <a:r>
                <a:rPr lang="en-US" altLang="en-US" sz="2000" dirty="0">
                  <a:effectLst>
                    <a:outerShdw blurRad="38100" dist="38100" dir="2700000" algn="tl">
                      <a:srgbClr val="000000"/>
                    </a:outerShdw>
                  </a:effectLst>
                </a:rPr>
                <a:t> c</a:t>
              </a:r>
              <a:r>
                <a:rPr lang="en-US" sz="2000" dirty="0">
                  <a:effectLst>
                    <a:outerShdw blurRad="38100" dist="38100" dir="2700000" algn="tl">
                      <a:srgbClr val="000000"/>
                    </a:outerShdw>
                  </a:effectLst>
                </a:rPr>
                <a:t>ontents of tape </a:t>
              </a:r>
            </a:p>
            <a:p>
              <a:pPr>
                <a:defRPr/>
              </a:pPr>
              <a:r>
                <a:rPr lang="en-US" sz="2000" dirty="0">
                  <a:effectLst>
                    <a:outerShdw blurRad="38100" dist="38100" dir="2700000" algn="tl">
                      <a:srgbClr val="000000"/>
                    </a:outerShdw>
                  </a:effectLst>
                </a:rPr>
                <a:t>before head</a:t>
              </a:r>
            </a:p>
            <a:p>
              <a:pPr>
                <a:defRPr/>
              </a:pPr>
              <a:r>
                <a:rPr lang="en-US" sz="2000" dirty="0">
                  <a:effectLst>
                    <a:outerShdw blurRad="38100" dist="38100" dir="2700000" algn="tl">
                      <a:srgbClr val="000000"/>
                    </a:outerShdw>
                  </a:effectLst>
                </a:rPr>
                <a:t>at time t.</a:t>
              </a:r>
            </a:p>
          </p:txBody>
        </p:sp>
        <p:sp>
          <p:nvSpPr>
            <p:cNvPr id="55" name="Right Brace 54"/>
            <p:cNvSpPr/>
            <p:nvPr/>
          </p:nvSpPr>
          <p:spPr bwMode="auto">
            <a:xfrm rot="5400000">
              <a:off x="2442778" y="2245854"/>
              <a:ext cx="153988" cy="122413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sp>
          <p:nvSpPr>
            <p:cNvPr id="30" name="Rectangle 3"/>
            <p:cNvSpPr>
              <a:spLocks noChangeArrowheads="1"/>
            </p:cNvSpPr>
            <p:nvPr/>
          </p:nvSpPr>
          <p:spPr bwMode="auto">
            <a:xfrm>
              <a:off x="3897058" y="2917393"/>
              <a:ext cx="2301271" cy="1015663"/>
            </a:xfrm>
            <a:prstGeom prst="rect">
              <a:avLst/>
            </a:prstGeom>
            <a:noFill/>
            <a:ln w="38100" cap="sq">
              <a:noFill/>
              <a:miter lim="800000"/>
              <a:headEnd/>
              <a:tailEnd/>
            </a:ln>
            <a:effectLst/>
          </p:spPr>
          <p:txBody>
            <a:bodyPr wrap="none" lIns="274320" rIns="274320">
              <a:spAutoFit/>
            </a:bodyPr>
            <a:lstStyle/>
            <a:p>
              <a:pPr>
                <a:defRPr/>
              </a:pPr>
              <a:r>
                <a:rPr lang="el-GR" altLang="en-US" sz="2000" dirty="0">
                  <a:solidFill>
                    <a:schemeClr val="accent2"/>
                  </a:solidFill>
                </a:rPr>
                <a:t>ω</a:t>
              </a:r>
              <a:r>
                <a:rPr lang="en-US" altLang="en-US" sz="2000" dirty="0">
                  <a:solidFill>
                    <a:schemeClr val="accent2"/>
                  </a:solidFill>
                </a:rPr>
                <a:t>'</a:t>
              </a:r>
              <a:r>
                <a:rPr lang="el-GR" altLang="en-US" sz="2000" dirty="0">
                  <a:solidFill>
                    <a:schemeClr val="accent2"/>
                  </a:solidFill>
                </a:rPr>
                <a:t> </a:t>
              </a:r>
              <a:r>
                <a:rPr lang="en-US" altLang="en-US" sz="2000" dirty="0">
                  <a:solidFill>
                    <a:schemeClr val="accent2"/>
                  </a:solidFill>
                </a:rPr>
                <a:t>=</a:t>
              </a:r>
              <a:r>
                <a:rPr lang="en-US" altLang="en-US" sz="2000" dirty="0">
                  <a:effectLst>
                    <a:outerShdw blurRad="38100" dist="38100" dir="2700000" algn="tl">
                      <a:srgbClr val="000000"/>
                    </a:outerShdw>
                  </a:effectLst>
                </a:rPr>
                <a:t> c</a:t>
              </a:r>
              <a:r>
                <a:rPr lang="en-US" sz="2000" dirty="0">
                  <a:effectLst>
                    <a:outerShdw blurRad="38100" dist="38100" dir="2700000" algn="tl">
                      <a:srgbClr val="000000"/>
                    </a:outerShdw>
                  </a:effectLst>
                </a:rPr>
                <a:t>ontents of </a:t>
              </a:r>
              <a:br>
                <a:rPr lang="en-US" sz="2000" dirty="0">
                  <a:effectLst>
                    <a:outerShdw blurRad="38100" dist="38100" dir="2700000" algn="tl">
                      <a:srgbClr val="000000"/>
                    </a:outerShdw>
                  </a:effectLst>
                </a:rPr>
              </a:br>
              <a:r>
                <a:rPr lang="en-US" sz="2000" dirty="0">
                  <a:effectLst>
                    <a:outerShdw blurRad="38100" dist="38100" dir="2700000" algn="tl">
                      <a:srgbClr val="000000"/>
                    </a:outerShdw>
                  </a:effectLst>
                </a:rPr>
                <a:t>same tape </a:t>
              </a:r>
            </a:p>
            <a:p>
              <a:pPr>
                <a:defRPr/>
              </a:pPr>
              <a:r>
                <a:rPr lang="en-US" sz="2000" dirty="0">
                  <a:effectLst>
                    <a:outerShdw blurRad="38100" dist="38100" dir="2700000" algn="tl">
                      <a:srgbClr val="000000"/>
                    </a:outerShdw>
                  </a:effectLst>
                </a:rPr>
                <a:t>at time t+1.</a:t>
              </a:r>
            </a:p>
          </p:txBody>
        </p:sp>
        <p:sp>
          <p:nvSpPr>
            <p:cNvPr id="32" name="Right Brace 31"/>
            <p:cNvSpPr/>
            <p:nvPr/>
          </p:nvSpPr>
          <p:spPr bwMode="auto">
            <a:xfrm rot="5400000">
              <a:off x="4891050" y="2245854"/>
              <a:ext cx="153988" cy="1224136"/>
            </a:xfrm>
            <a:prstGeom prst="rightBrace">
              <a:avLst/>
            </a:prstGeom>
            <a:noFill/>
            <a:ln w="25400" cap="sq" cmpd="sng" algn="ctr">
              <a:solidFill>
                <a:schemeClr val="tx1"/>
              </a:solidFill>
              <a:prstDash val="solid"/>
              <a:round/>
              <a:headEnd type="none" w="med" len="med"/>
              <a:tailEnd type="none" w="med" len="med"/>
            </a:ln>
            <a:effectLst/>
          </p:spPr>
          <p:txBody>
            <a:bodyPr wrap="square" lIns="274320" rIns="274320">
              <a:spAutoFit/>
            </a:bodyPr>
            <a:lstStyle/>
            <a:p>
              <a:pPr algn="l">
                <a:defRPr/>
              </a:pPr>
              <a:endParaRPr lang="en-CA">
                <a:effectLst>
                  <a:outerShdw blurRad="38100" dist="38100" dir="2700000" algn="tl">
                    <a:srgbClr val="000000">
                      <a:alpha val="43137"/>
                    </a:srgbClr>
                  </a:outerShdw>
                </a:effectLst>
              </a:endParaRPr>
            </a:p>
          </p:txBody>
        </p:sp>
      </p:grpSp>
      <p:sp>
        <p:nvSpPr>
          <p:cNvPr id="45" name="Text Box 6"/>
          <p:cNvSpPr txBox="1">
            <a:spLocks noChangeArrowheads="1"/>
          </p:cNvSpPr>
          <p:nvPr/>
        </p:nvSpPr>
        <p:spPr bwMode="auto">
          <a:xfrm>
            <a:off x="1411904" y="5085184"/>
            <a:ext cx="6976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C |  where C is </a:t>
            </a:r>
            <a:r>
              <a:rPr lang="en-US" altLang="en-US" sz="2400" dirty="0">
                <a:solidFill>
                  <a:srgbClr val="FF0000"/>
                </a:solidFill>
              </a:rPr>
              <a:t>not</a:t>
            </a:r>
            <a:r>
              <a:rPr lang="en-US" altLang="en-US" sz="2400" dirty="0">
                <a:solidFill>
                  <a:schemeClr val="accent2"/>
                </a:solidFill>
              </a:rPr>
              <a:t> a computation of M on I }</a:t>
            </a:r>
            <a:endParaRPr lang="en-US" altLang="en-US" sz="2400" dirty="0">
              <a:solidFill>
                <a:schemeClr val="accent2"/>
              </a:solidFill>
              <a:cs typeface="Times New Roman" pitchFamily="18" charset="0"/>
            </a:endParaRPr>
          </a:p>
        </p:txBody>
      </p:sp>
      <p:sp>
        <p:nvSpPr>
          <p:cNvPr id="53" name="Rectangle 52"/>
          <p:cNvSpPr/>
          <p:nvPr/>
        </p:nvSpPr>
        <p:spPr>
          <a:xfrm>
            <a:off x="2011182" y="5991671"/>
            <a:ext cx="3076099"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
        <p:nvSpPr>
          <p:cNvPr id="56" name="Text Box 6"/>
          <p:cNvSpPr txBox="1">
            <a:spLocks noChangeArrowheads="1"/>
          </p:cNvSpPr>
          <p:nvPr/>
        </p:nvSpPr>
        <p:spPr bwMode="auto">
          <a:xfrm>
            <a:off x="2275880" y="5373216"/>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        could have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a:t>
            </a:r>
            <a:endParaRPr lang="en-US" altLang="en-US" sz="2400" dirty="0">
              <a:solidFill>
                <a:schemeClr val="accent2"/>
              </a:solidFill>
              <a:cs typeface="Times New Roman" pitchFamily="18" charset="0"/>
            </a:endParaRPr>
          </a:p>
        </p:txBody>
      </p:sp>
    </p:spTree>
    <p:extLst>
      <p:ext uri="{BB962C8B-B14F-4D97-AF65-F5344CB8AC3E}">
        <p14:creationId xmlns:p14="http://schemas.microsoft.com/office/powerpoint/2010/main" val="285802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500" fill="hold"/>
                                        <p:tgtEl>
                                          <p:spTgt spid="53"/>
                                        </p:tgtEl>
                                        <p:attrNameLst>
                                          <p:attrName>ppt_x</p:attrName>
                                        </p:attrNameLst>
                                      </p:cBhvr>
                                      <p:tavLst>
                                        <p:tav tm="0">
                                          <p:val>
                                            <p:strVal val="#ppt_x"/>
                                          </p:val>
                                        </p:tav>
                                        <p:tav tm="100000">
                                          <p:val>
                                            <p:strVal val="#ppt_x"/>
                                          </p:val>
                                        </p:tav>
                                      </p:tavLst>
                                    </p:anim>
                                    <p:anim calcmode="lin" valueType="num">
                                      <p:cBhvr additive="base">
                                        <p:cTn id="2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216775" y="2513013"/>
            <a:ext cx="1800225" cy="2882900"/>
            <a:chOff x="4194" y="1993"/>
            <a:chExt cx="1422" cy="2207"/>
          </a:xfrm>
        </p:grpSpPr>
        <p:pic>
          <p:nvPicPr>
            <p:cNvPr id="11471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471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376838"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3" name="Group 32"/>
          <p:cNvGrpSpPr>
            <a:grpSpLocks/>
          </p:cNvGrpSpPr>
          <p:nvPr/>
        </p:nvGrpSpPr>
        <p:grpSpPr bwMode="auto">
          <a:xfrm>
            <a:off x="1905000" y="2513013"/>
            <a:ext cx="1800225" cy="2903537"/>
            <a:chOff x="4194" y="1993"/>
            <a:chExt cx="1422" cy="2198"/>
          </a:xfrm>
        </p:grpSpPr>
        <p:pic>
          <p:nvPicPr>
            <p:cNvPr id="11470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471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50190" name="Rectangle 14"/>
          <p:cNvSpPr>
            <a:spLocks noChangeArrowheads="1"/>
          </p:cNvSpPr>
          <p:nvPr/>
        </p:nvSpPr>
        <p:spPr bwMode="auto">
          <a:xfrm>
            <a:off x="5768975" y="5589588"/>
            <a:ext cx="3698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a:t>
            </a:r>
            <a:br>
              <a:rPr lang="en-US" altLang="en-US" sz="2400"/>
            </a:br>
            <a:r>
              <a:rPr lang="en-US" altLang="en-US" sz="2400"/>
              <a:t>            every string}</a:t>
            </a:r>
          </a:p>
        </p:txBody>
      </p:sp>
      <p:sp>
        <p:nvSpPr>
          <p:cNvPr id="5"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50192" name="Rectangle 16"/>
          <p:cNvSpPr>
            <a:spLocks noChangeArrowheads="1"/>
          </p:cNvSpPr>
          <p:nvPr/>
        </p:nvSpPr>
        <p:spPr bwMode="auto">
          <a:xfrm>
            <a:off x="4067175" y="506413"/>
            <a:ext cx="5414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p>
        </p:txBody>
      </p:sp>
      <p:grpSp>
        <p:nvGrpSpPr>
          <p:cNvPr id="7" name="Group 24"/>
          <p:cNvGrpSpPr>
            <a:grpSpLocks/>
          </p:cNvGrpSpPr>
          <p:nvPr/>
        </p:nvGrpSpPr>
        <p:grpSpPr bwMode="auto">
          <a:xfrm>
            <a:off x="3522663" y="2606675"/>
            <a:ext cx="3644900" cy="1612900"/>
            <a:chOff x="3522284" y="3111351"/>
            <a:chExt cx="3645506" cy="1613793"/>
          </a:xfrm>
        </p:grpSpPr>
        <p:sp>
          <p:nvSpPr>
            <p:cNvPr id="114704" name="Text Box 35"/>
            <p:cNvSpPr txBox="1">
              <a:spLocks noChangeArrowheads="1"/>
            </p:cNvSpPr>
            <p:nvPr/>
          </p:nvSpPr>
          <p:spPr bwMode="auto">
            <a:xfrm>
              <a:off x="4741782" y="3111351"/>
              <a:ext cx="1049500" cy="461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“G”</a:t>
              </a:r>
            </a:p>
          </p:txBody>
        </p:sp>
        <p:sp>
          <p:nvSpPr>
            <p:cNvPr id="114705"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14706" name="Text Box 35"/>
            <p:cNvSpPr txBox="1">
              <a:spLocks noChangeArrowheads="1"/>
            </p:cNvSpPr>
            <p:nvPr/>
          </p:nvSpPr>
          <p:spPr bwMode="auto">
            <a:xfrm>
              <a:off x="3522284" y="3452807"/>
              <a:ext cx="3645506" cy="1200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Grammar G rules mimic </a:t>
              </a:r>
              <a:br>
                <a:rPr lang="en-US" altLang="en-US" sz="2400" dirty="0"/>
              </a:br>
              <a:r>
                <a:rPr lang="en-US" altLang="en-US" sz="2400" dirty="0"/>
                <a:t>the rules of the TM M </a:t>
              </a:r>
              <a:br>
                <a:rPr lang="en-US" altLang="en-US" sz="2400" dirty="0"/>
              </a:br>
              <a:r>
                <a:rPr lang="en-US" altLang="en-US" sz="2400" dirty="0"/>
                <a:t>on input I</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25" name="Group 17"/>
          <p:cNvGrpSpPr>
            <a:grpSpLocks/>
          </p:cNvGrpSpPr>
          <p:nvPr/>
        </p:nvGrpSpPr>
        <p:grpSpPr bwMode="auto">
          <a:xfrm>
            <a:off x="1258888" y="1470025"/>
            <a:ext cx="2867025" cy="1385888"/>
            <a:chOff x="793" y="926"/>
            <a:chExt cx="1806" cy="873"/>
          </a:xfrm>
        </p:grpSpPr>
        <p:sp>
          <p:nvSpPr>
            <p:cNvPr id="2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28" name="Rectangle 19"/>
            <p:cNvSpPr>
              <a:spLocks noChangeArrowheads="1"/>
            </p:cNvSpPr>
            <p:nvPr/>
          </p:nvSpPr>
          <p:spPr bwMode="auto">
            <a:xfrm>
              <a:off x="793" y="926"/>
              <a:ext cx="1806"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Yes</a:t>
              </a:r>
              <a:r>
                <a:rPr lang="en-US" altLang="en-US" sz="2400"/>
                <a:t>, M(I) does halt</a:t>
              </a:r>
            </a:p>
          </p:txBody>
        </p:sp>
      </p:grpSp>
      <p:grpSp>
        <p:nvGrpSpPr>
          <p:cNvPr id="29" name="Group 23"/>
          <p:cNvGrpSpPr>
            <a:grpSpLocks/>
          </p:cNvGrpSpPr>
          <p:nvPr/>
        </p:nvGrpSpPr>
        <p:grpSpPr bwMode="auto">
          <a:xfrm>
            <a:off x="3683000" y="4349750"/>
            <a:ext cx="3949700" cy="1200150"/>
            <a:chOff x="3683000" y="4855319"/>
            <a:chExt cx="3950749" cy="1200326"/>
          </a:xfrm>
        </p:grpSpPr>
        <p:sp>
          <p:nvSpPr>
            <p:cNvPr id="30"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1" name="Rectangle 23"/>
            <p:cNvSpPr>
              <a:spLocks noChangeArrowheads="1"/>
            </p:cNvSpPr>
            <p:nvPr/>
          </p:nvSpPr>
          <p:spPr bwMode="auto">
            <a:xfrm>
              <a:off x="3707903" y="4855319"/>
              <a:ext cx="3925846" cy="1200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0000"/>
                  </a:solidFill>
                </a:rPr>
                <a:t>No</a:t>
              </a:r>
              <a:r>
                <a:rPr lang="en-US" altLang="en-US" sz="2400"/>
                <a:t>, the string </a:t>
              </a:r>
            </a:p>
            <a:p>
              <a:pPr algn="l"/>
              <a:r>
                <a:rPr lang="en-US" altLang="en-US" sz="2400"/>
                <a:t>corresponding to the </a:t>
              </a:r>
              <a:br>
                <a:rPr lang="en-US" altLang="en-US" sz="2400"/>
              </a:br>
              <a:r>
                <a:rPr lang="en-US" altLang="en-US" sz="2400"/>
                <a:t>computation cant be parsed</a:t>
              </a:r>
            </a:p>
          </p:txBody>
        </p:sp>
      </p:grpSp>
    </p:spTree>
    <p:extLst>
      <p:ext uri="{BB962C8B-B14F-4D97-AF65-F5344CB8AC3E}">
        <p14:creationId xmlns:p14="http://schemas.microsoft.com/office/powerpoint/2010/main" val="6690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0192"/>
                                        </p:tgtEl>
                                        <p:attrNameLst>
                                          <p:attrName>style.visibility</p:attrName>
                                        </p:attrNameLst>
                                      </p:cBhvr>
                                      <p:to>
                                        <p:strVal val="visible"/>
                                      </p:to>
                                    </p:set>
                                    <p:anim calcmode="lin" valueType="num">
                                      <p:cBhvr additive="base">
                                        <p:cTn id="11" dur="500" fill="hold"/>
                                        <p:tgtEl>
                                          <p:spTgt spid="50192"/>
                                        </p:tgtEl>
                                        <p:attrNameLst>
                                          <p:attrName>ppt_x</p:attrName>
                                        </p:attrNameLst>
                                      </p:cBhvr>
                                      <p:tavLst>
                                        <p:tav tm="0">
                                          <p:val>
                                            <p:strVal val="1+#ppt_w/2"/>
                                          </p:val>
                                        </p:tav>
                                        <p:tav tm="100000">
                                          <p:val>
                                            <p:strVal val="#ppt_x"/>
                                          </p:val>
                                        </p:tav>
                                      </p:tavLst>
                                    </p:anim>
                                    <p:anim calcmode="lin" valueType="num">
                                      <p:cBhvr additive="base">
                                        <p:cTn id="12" dur="500" fill="hold"/>
                                        <p:tgtEl>
                                          <p:spTgt spid="501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0190"/>
                                        </p:tgtEl>
                                        <p:attrNameLst>
                                          <p:attrName>style.visibility</p:attrName>
                                        </p:attrNameLst>
                                      </p:cBhvr>
                                      <p:to>
                                        <p:strVal val="visible"/>
                                      </p:to>
                                    </p:set>
                                    <p:anim calcmode="lin" valueType="num">
                                      <p:cBhvr additive="base">
                                        <p:cTn id="21" dur="500" fill="hold"/>
                                        <p:tgtEl>
                                          <p:spTgt spid="50190"/>
                                        </p:tgtEl>
                                        <p:attrNameLst>
                                          <p:attrName>ppt_x</p:attrName>
                                        </p:attrNameLst>
                                      </p:cBhvr>
                                      <p:tavLst>
                                        <p:tav tm="0">
                                          <p:val>
                                            <p:strVal val="#ppt_x"/>
                                          </p:val>
                                        </p:tav>
                                        <p:tav tm="100000">
                                          <p:val>
                                            <p:strVal val="#ppt_x"/>
                                          </p:val>
                                        </p:tav>
                                      </p:tavLst>
                                    </p:anim>
                                    <p:anim calcmode="lin" valueType="num">
                                      <p:cBhvr additive="base">
                                        <p:cTn id="22" dur="500" fill="hold"/>
                                        <p:tgtEl>
                                          <p:spTgt spid="50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376838"/>
                                        </p:tgtEl>
                                        <p:attrNameLst>
                                          <p:attrName>style.visibility</p:attrName>
                                        </p:attrNameLst>
                                      </p:cBhvr>
                                      <p:to>
                                        <p:strVal val="visible"/>
                                      </p:to>
                                    </p:set>
                                    <p:anim calcmode="lin" valueType="num">
                                      <p:cBhvr additive="base">
                                        <p:cTn id="37" dur="500" fill="hold"/>
                                        <p:tgtEl>
                                          <p:spTgt spid="376838"/>
                                        </p:tgtEl>
                                        <p:attrNameLst>
                                          <p:attrName>ppt_x</p:attrName>
                                        </p:attrNameLst>
                                      </p:cBhvr>
                                      <p:tavLst>
                                        <p:tav tm="0">
                                          <p:val>
                                            <p:strVal val="0-#ppt_w/2"/>
                                          </p:val>
                                        </p:tav>
                                        <p:tav tm="100000">
                                          <p:val>
                                            <p:strVal val="#ppt_x"/>
                                          </p:val>
                                        </p:tav>
                                      </p:tavLst>
                                    </p:anim>
                                    <p:anim calcmode="lin" valueType="num">
                                      <p:cBhvr additive="base">
                                        <p:cTn id="38" dur="500" fill="hold"/>
                                        <p:tgtEl>
                                          <p:spTgt spid="376838"/>
                                        </p:tgtEl>
                                        <p:attrNameLst>
                                          <p:attrName>ppt_y</p:attrName>
                                        </p:attrNameLst>
                                      </p:cBhvr>
                                      <p:tavLst>
                                        <p:tav tm="0">
                                          <p:val>
                                            <p:strVal val="0-#ppt_h/2"/>
                                          </p:val>
                                        </p:tav>
                                        <p:tav tm="100000">
                                          <p:val>
                                            <p:strVal val="#ppt_y"/>
                                          </p:val>
                                        </p:tav>
                                      </p:tavLst>
                                    </p:anim>
                                  </p:childTnLst>
                                </p:cTn>
                              </p:par>
                              <p:par>
                                <p:cTn id="39" presetID="2" presetClass="entr" presetSubtype="9" fill="hold" grpId="0" nodeType="withEffect">
                                  <p:stCondLst>
                                    <p:cond delay="0"/>
                                  </p:stCondLst>
                                  <p:childTnLst>
                                    <p:set>
                                      <p:cBhvr>
                                        <p:cTn id="40" dur="1" fill="hold">
                                          <p:stCondLst>
                                            <p:cond delay="0"/>
                                          </p:stCondLst>
                                        </p:cTn>
                                        <p:tgtEl>
                                          <p:spTgt spid="376871"/>
                                        </p:tgtEl>
                                        <p:attrNameLst>
                                          <p:attrName>style.visibility</p:attrName>
                                        </p:attrNameLst>
                                      </p:cBhvr>
                                      <p:to>
                                        <p:strVal val="visible"/>
                                      </p:to>
                                    </p:set>
                                    <p:anim calcmode="lin" valueType="num">
                                      <p:cBhvr additive="base">
                                        <p:cTn id="41" dur="500" fill="hold"/>
                                        <p:tgtEl>
                                          <p:spTgt spid="376871"/>
                                        </p:tgtEl>
                                        <p:attrNameLst>
                                          <p:attrName>ppt_x</p:attrName>
                                        </p:attrNameLst>
                                      </p:cBhvr>
                                      <p:tavLst>
                                        <p:tav tm="0">
                                          <p:val>
                                            <p:strVal val="0-#ppt_w/2"/>
                                          </p:val>
                                        </p:tav>
                                        <p:tav tm="100000">
                                          <p:val>
                                            <p:strVal val="#ppt_x"/>
                                          </p:val>
                                        </p:tav>
                                      </p:tavLst>
                                    </p:anim>
                                    <p:anim calcmode="lin" valueType="num">
                                      <p:cBhvr additive="base">
                                        <p:cTn id="42"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additive="base">
                                        <p:cTn id="53" dur="500" fill="hold"/>
                                        <p:tgtEl>
                                          <p:spTgt spid="29"/>
                                        </p:tgtEl>
                                        <p:attrNameLst>
                                          <p:attrName>ppt_x</p:attrName>
                                        </p:attrNameLst>
                                      </p:cBhvr>
                                      <p:tavLst>
                                        <p:tav tm="0">
                                          <p:val>
                                            <p:strVal val="1+#ppt_w/2"/>
                                          </p:val>
                                        </p:tav>
                                        <p:tav tm="100000">
                                          <p:val>
                                            <p:strVal val="#ppt_x"/>
                                          </p:val>
                                        </p:tav>
                                      </p:tavLst>
                                    </p:anim>
                                    <p:anim calcmode="lin" valueType="num">
                                      <p:cBhvr additive="base">
                                        <p:cTn id="5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6" fill="hold" nodeType="click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376871" grpId="0" animBg="1"/>
      <p:bldP spid="4" grpId="0" autoUpdateAnimBg="0"/>
      <p:bldP spid="50190" grpId="0"/>
      <p:bldP spid="5" grpId="0"/>
      <p:bldP spid="5019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tx2"/>
                </a:solidFill>
              </a:rPr>
              <a:t>A Quick Reduction</a:t>
            </a:r>
          </a:p>
        </p:txBody>
      </p:sp>
      <p:sp>
        <p:nvSpPr>
          <p:cNvPr id="376838" name="Text Box 6"/>
          <p:cNvSpPr txBox="1">
            <a:spLocks noChangeArrowheads="1"/>
          </p:cNvSpPr>
          <p:nvPr/>
        </p:nvSpPr>
        <p:spPr bwMode="auto">
          <a:xfrm>
            <a:off x="155575" y="14843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a:t>
            </a:r>
            <a:r>
              <a:rPr lang="en-US" altLang="en-US" sz="2400" dirty="0"/>
              <a:t>“M”,I</a:t>
            </a:r>
            <a:r>
              <a:rPr lang="en-US" altLang="en-US" sz="2400" dirty="0">
                <a:sym typeface="Symbol" pitchFamily="18" charset="2"/>
              </a:rPr>
              <a:t></a:t>
            </a:r>
            <a:endParaRPr lang="en-US" altLang="en-US" sz="2400" dirty="0"/>
          </a:p>
        </p:txBody>
      </p:sp>
      <p:sp>
        <p:nvSpPr>
          <p:cNvPr id="50186" name="Text Box 35"/>
          <p:cNvSpPr txBox="1">
            <a:spLocks noChangeArrowheads="1"/>
          </p:cNvSpPr>
          <p:nvPr/>
        </p:nvSpPr>
        <p:spPr bwMode="auto">
          <a:xfrm>
            <a:off x="4244582" y="2891036"/>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ym typeface="Symbol" pitchFamily="18" charset="2"/>
              </a:rPr>
              <a:t></a:t>
            </a:r>
            <a:r>
              <a:rPr lang="en-US" altLang="en-US" sz="2400" dirty="0"/>
              <a:t>“M'”,I</a:t>
            </a:r>
            <a:r>
              <a:rPr lang="en-US" altLang="en-US" sz="2400" dirty="0">
                <a:sym typeface="Symbol" pitchFamily="18" charset="2"/>
              </a:rPr>
              <a:t></a:t>
            </a:r>
          </a:p>
        </p:txBody>
      </p:sp>
      <p:sp>
        <p:nvSpPr>
          <p:cNvPr id="50187" name="Line 36"/>
          <p:cNvSpPr>
            <a:spLocks noChangeShapeType="1"/>
          </p:cNvSpPr>
          <p:nvPr/>
        </p:nvSpPr>
        <p:spPr bwMode="auto">
          <a:xfrm>
            <a:off x="4120480" y="3395067"/>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2209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grpSp>
        <p:nvGrpSpPr>
          <p:cNvPr id="5" name="Group 17"/>
          <p:cNvGrpSpPr>
            <a:grpSpLocks/>
          </p:cNvGrpSpPr>
          <p:nvPr/>
        </p:nvGrpSpPr>
        <p:grpSpPr bwMode="auto">
          <a:xfrm>
            <a:off x="1258888" y="1497013"/>
            <a:ext cx="1463675" cy="1012825"/>
            <a:chOff x="793" y="1161"/>
            <a:chExt cx="922" cy="638"/>
          </a:xfrm>
        </p:grpSpPr>
        <p:sp>
          <p:nvSpPr>
            <p:cNvPr id="3381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33818" name="Rectangle 19"/>
            <p:cNvSpPr>
              <a:spLocks noChangeArrowheads="1"/>
            </p:cNvSpPr>
            <p:nvPr/>
          </p:nvSpPr>
          <p:spPr bwMode="auto">
            <a:xfrm>
              <a:off x="793" y="116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Yes/No</a:t>
              </a:r>
            </a:p>
          </p:txBody>
        </p:sp>
      </p:grpSp>
      <p:grpSp>
        <p:nvGrpSpPr>
          <p:cNvPr id="6" name="Group 21"/>
          <p:cNvGrpSpPr>
            <a:grpSpLocks/>
          </p:cNvGrpSpPr>
          <p:nvPr/>
        </p:nvGrpSpPr>
        <p:grpSpPr bwMode="auto">
          <a:xfrm>
            <a:off x="3834730" y="3606204"/>
            <a:ext cx="3257550" cy="461963"/>
            <a:chOff x="2500" y="3336"/>
            <a:chExt cx="1872" cy="291"/>
          </a:xfrm>
        </p:grpSpPr>
        <p:sp>
          <p:nvSpPr>
            <p:cNvPr id="3381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3816" name="Rectangle 23"/>
            <p:cNvSpPr>
              <a:spLocks noChangeArrowheads="1"/>
            </p:cNvSpPr>
            <p:nvPr/>
          </p:nvSpPr>
          <p:spPr bwMode="auto">
            <a:xfrm>
              <a:off x="2773" y="3336"/>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Yes/No</a:t>
              </a:r>
            </a:p>
          </p:txBody>
        </p:sp>
      </p:grpSp>
      <p:sp>
        <p:nvSpPr>
          <p:cNvPr id="33811" name="Text Box 35"/>
          <p:cNvSpPr txBox="1">
            <a:spLocks noChangeArrowheads="1"/>
          </p:cNvSpPr>
          <p:nvPr/>
        </p:nvSpPr>
        <p:spPr bwMode="auto">
          <a:xfrm>
            <a:off x="3834572" y="2175247"/>
            <a:ext cx="2974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M' = M - </a:t>
            </a:r>
            <a:r>
              <a:rPr lang="en-US" altLang="en-US" sz="2400" dirty="0" err="1">
                <a:sym typeface="Symbol" panose="05050102010706020507" pitchFamily="18" charset="2"/>
              </a:rPr>
              <a:t>q</a:t>
            </a:r>
            <a:r>
              <a:rPr lang="en-US" altLang="en-US" sz="2400" baseline="-25000" dirty="0" err="1">
                <a:sym typeface="Symbol" panose="05050102010706020507" pitchFamily="18" charset="2"/>
              </a:rPr>
              <a:t>halt</a:t>
            </a:r>
            <a:r>
              <a:rPr lang="en-US" altLang="en-US" sz="2400" baseline="-25000" dirty="0"/>
              <a:t> </a:t>
            </a:r>
            <a:r>
              <a:rPr lang="en-US" altLang="en-US" sz="2400" dirty="0"/>
              <a:t>+ </a:t>
            </a:r>
            <a:r>
              <a:rPr lang="en-US" altLang="en-US" sz="2400" dirty="0" err="1">
                <a:sym typeface="Symbol" panose="05050102010706020507" pitchFamily="18" charset="2"/>
              </a:rPr>
              <a:t>q</a:t>
            </a:r>
            <a:r>
              <a:rPr lang="en-US" altLang="en-US" sz="2400" baseline="-25000" dirty="0" err="1">
                <a:sym typeface="Symbol" panose="05050102010706020507" pitchFamily="18" charset="2"/>
              </a:rPr>
              <a:t>hi</a:t>
            </a:r>
            <a:r>
              <a:rPr lang="en-US" altLang="en-US" sz="2400" dirty="0"/>
              <a:t>  </a:t>
            </a:r>
          </a:p>
        </p:txBody>
      </p:sp>
      <p:grpSp>
        <p:nvGrpSpPr>
          <p:cNvPr id="60" name="Group 29">
            <a:extLst>
              <a:ext uri="{FF2B5EF4-FFF2-40B4-BE49-F238E27FC236}">
                <a16:creationId xmlns:a16="http://schemas.microsoft.com/office/drawing/2014/main" id="{9D8DF433-6DE1-4366-AFC6-1DF6FDA0D992}"/>
              </a:ext>
            </a:extLst>
          </p:cNvPr>
          <p:cNvGrpSpPr>
            <a:grpSpLocks/>
          </p:cNvGrpSpPr>
          <p:nvPr/>
        </p:nvGrpSpPr>
        <p:grpSpPr bwMode="auto">
          <a:xfrm>
            <a:off x="8588035" y="6290325"/>
            <a:ext cx="520469" cy="523051"/>
            <a:chOff x="2065" y="1551"/>
            <a:chExt cx="1628" cy="1988"/>
          </a:xfrm>
        </p:grpSpPr>
        <p:sp>
          <p:nvSpPr>
            <p:cNvPr id="61" name="Freeform 30">
              <a:extLst>
                <a:ext uri="{FF2B5EF4-FFF2-40B4-BE49-F238E27FC236}">
                  <a16:creationId xmlns:a16="http://schemas.microsoft.com/office/drawing/2014/main" id="{8DC0AD9C-7CB4-4F07-9D82-C56ED50833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1">
              <a:extLst>
                <a:ext uri="{FF2B5EF4-FFF2-40B4-BE49-F238E27FC236}">
                  <a16:creationId xmlns:a16="http://schemas.microsoft.com/office/drawing/2014/main" id="{72D61038-2ACA-4AF6-9582-2A0B7390925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2">
              <a:extLst>
                <a:ext uri="{FF2B5EF4-FFF2-40B4-BE49-F238E27FC236}">
                  <a16:creationId xmlns:a16="http://schemas.microsoft.com/office/drawing/2014/main" id="{0C766546-3197-4AB3-BECE-FAF51C39D15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3">
              <a:extLst>
                <a:ext uri="{FF2B5EF4-FFF2-40B4-BE49-F238E27FC236}">
                  <a16:creationId xmlns:a16="http://schemas.microsoft.com/office/drawing/2014/main" id="{BE00F850-61CD-4E67-9DE1-FEC6853DAE0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4">
              <a:extLst>
                <a:ext uri="{FF2B5EF4-FFF2-40B4-BE49-F238E27FC236}">
                  <a16:creationId xmlns:a16="http://schemas.microsoft.com/office/drawing/2014/main" id="{B474F354-48E1-40EF-B1A5-DFB5B748298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5">
              <a:extLst>
                <a:ext uri="{FF2B5EF4-FFF2-40B4-BE49-F238E27FC236}">
                  <a16:creationId xmlns:a16="http://schemas.microsoft.com/office/drawing/2014/main" id="{DD02717A-27B2-480E-950B-4A55812F46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6">
              <a:extLst>
                <a:ext uri="{FF2B5EF4-FFF2-40B4-BE49-F238E27FC236}">
                  <a16:creationId xmlns:a16="http://schemas.microsoft.com/office/drawing/2014/main" id="{D4F1A87B-4CDE-410D-A44C-2CED8DA26E5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7">
              <a:extLst>
                <a:ext uri="{FF2B5EF4-FFF2-40B4-BE49-F238E27FC236}">
                  <a16:creationId xmlns:a16="http://schemas.microsoft.com/office/drawing/2014/main" id="{9C99ADB6-8388-4D77-828B-A37E9B4F897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38">
              <a:extLst>
                <a:ext uri="{FF2B5EF4-FFF2-40B4-BE49-F238E27FC236}">
                  <a16:creationId xmlns:a16="http://schemas.microsoft.com/office/drawing/2014/main" id="{6A6259D3-5853-4B1D-902A-43D375DC12C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9">
              <a:extLst>
                <a:ext uri="{FF2B5EF4-FFF2-40B4-BE49-F238E27FC236}">
                  <a16:creationId xmlns:a16="http://schemas.microsoft.com/office/drawing/2014/main" id="{E876178C-05AC-4BA2-AE49-0A939C4EA50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0">
              <a:extLst>
                <a:ext uri="{FF2B5EF4-FFF2-40B4-BE49-F238E27FC236}">
                  <a16:creationId xmlns:a16="http://schemas.microsoft.com/office/drawing/2014/main" id="{8229A280-D37A-4C45-BF7A-74BD0C8B43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1">
              <a:extLst>
                <a:ext uri="{FF2B5EF4-FFF2-40B4-BE49-F238E27FC236}">
                  <a16:creationId xmlns:a16="http://schemas.microsoft.com/office/drawing/2014/main" id="{4B3919CC-1379-4C81-89A5-5183650EE5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2">
              <a:extLst>
                <a:ext uri="{FF2B5EF4-FFF2-40B4-BE49-F238E27FC236}">
                  <a16:creationId xmlns:a16="http://schemas.microsoft.com/office/drawing/2014/main" id="{73E28765-6A8B-411E-B959-66DB89C42A7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3">
              <a:extLst>
                <a:ext uri="{FF2B5EF4-FFF2-40B4-BE49-F238E27FC236}">
                  <a16:creationId xmlns:a16="http://schemas.microsoft.com/office/drawing/2014/main" id="{C6B0065F-71B3-417A-A9C5-E3455DF7081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44">
              <a:extLst>
                <a:ext uri="{FF2B5EF4-FFF2-40B4-BE49-F238E27FC236}">
                  <a16:creationId xmlns:a16="http://schemas.microsoft.com/office/drawing/2014/main" id="{94BF6D6E-1993-43A3-BEAD-6E58248091A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45">
              <a:extLst>
                <a:ext uri="{FF2B5EF4-FFF2-40B4-BE49-F238E27FC236}">
                  <a16:creationId xmlns:a16="http://schemas.microsoft.com/office/drawing/2014/main" id="{A6F31B8B-8207-411E-B86B-B714D6057CC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46">
              <a:extLst>
                <a:ext uri="{FF2B5EF4-FFF2-40B4-BE49-F238E27FC236}">
                  <a16:creationId xmlns:a16="http://schemas.microsoft.com/office/drawing/2014/main" id="{5748111E-FE0F-40E8-9D5F-E1D5A528ECD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8" name="AutoShape 35">
            <a:extLst>
              <a:ext uri="{FF2B5EF4-FFF2-40B4-BE49-F238E27FC236}">
                <a16:creationId xmlns:a16="http://schemas.microsoft.com/office/drawing/2014/main" id="{FB567672-50F3-4173-BF7C-9DDBAC0BD47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Worry about </a:t>
            </a:r>
          </a:p>
          <a:p>
            <a:pPr eaLnBrk="1" hangingPunct="1">
              <a:spcBef>
                <a:spcPct val="0"/>
              </a:spcBef>
              <a:buNone/>
            </a:pPr>
            <a:r>
              <a:rPr lang="en-US" altLang="en-US" sz="1800" dirty="0"/>
              <a:t>nothing else.</a:t>
            </a:r>
          </a:p>
        </p:txBody>
      </p:sp>
      <p:sp>
        <p:nvSpPr>
          <p:cNvPr id="107" name="AutoShape 38">
            <a:extLst>
              <a:ext uri="{FF2B5EF4-FFF2-40B4-BE49-F238E27FC236}">
                <a16:creationId xmlns:a16="http://schemas.microsoft.com/office/drawing/2014/main" id="{599439F3-3F53-41A1-BED7-74B8BE18E1ED}"/>
              </a:ext>
            </a:extLst>
          </p:cNvPr>
          <p:cNvSpPr>
            <a:spLocks noChangeArrowheads="1"/>
          </p:cNvSpPr>
          <p:nvPr/>
        </p:nvSpPr>
        <p:spPr bwMode="auto">
          <a:xfrm>
            <a:off x="1905000" y="652165"/>
            <a:ext cx="5311775" cy="51726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ts val="0"/>
              </a:spcBef>
            </a:pPr>
            <a:r>
              <a:rPr lang="en-US" altLang="en-US" sz="2400" dirty="0">
                <a:latin typeface="Times New Roman" panose="02020603050405020304" pitchFamily="18" charset="0"/>
                <a:cs typeface="Times New Roman" panose="02020603050405020304" pitchFamily="18" charset="0"/>
              </a:rPr>
              <a:t>Step 5: Prove algorithm for </a:t>
            </a:r>
            <a:r>
              <a:rPr lang="en-US" altLang="en-US" sz="2400" dirty="0" err="1">
                <a:latin typeface="Times New Roman" panose="02020603050405020304"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halting</a:t>
            </a:r>
            <a:r>
              <a:rPr lang="en-US" altLang="en-US" sz="2400" dirty="0">
                <a:latin typeface="Times New Roman" panose="02020603050405020304" pitchFamily="18" charset="0"/>
                <a:cs typeface="Times New Roman" panose="02020603050405020304" pitchFamily="18" charset="0"/>
              </a:rPr>
              <a:t> works.</a:t>
            </a:r>
          </a:p>
        </p:txBody>
      </p:sp>
      <p:grpSp>
        <p:nvGrpSpPr>
          <p:cNvPr id="42" name="Group 5">
            <a:extLst>
              <a:ext uri="{FF2B5EF4-FFF2-40B4-BE49-F238E27FC236}">
                <a16:creationId xmlns:a16="http://schemas.microsoft.com/office/drawing/2014/main" id="{9A8C0DDE-3943-4010-8D05-DC2FA6F91767}"/>
              </a:ext>
            </a:extLst>
          </p:cNvPr>
          <p:cNvGrpSpPr>
            <a:grpSpLocks/>
          </p:cNvGrpSpPr>
          <p:nvPr/>
        </p:nvGrpSpPr>
        <p:grpSpPr bwMode="auto">
          <a:xfrm>
            <a:off x="7216775" y="2182813"/>
            <a:ext cx="1800225" cy="2698718"/>
            <a:chOff x="4194" y="1993"/>
            <a:chExt cx="1422" cy="2066"/>
          </a:xfrm>
        </p:grpSpPr>
        <p:pic>
          <p:nvPicPr>
            <p:cNvPr id="43" name="Picture 2" descr="C:\15299\lecture14\Z313.gif">
              <a:extLst>
                <a:ext uri="{FF2B5EF4-FFF2-40B4-BE49-F238E27FC236}">
                  <a16:creationId xmlns:a16="http://schemas.microsoft.com/office/drawing/2014/main" id="{441B71C7-E872-4CF4-AAD3-D5F6B3D3A16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4" name="Text Box 4">
              <a:extLst>
                <a:ext uri="{FF2B5EF4-FFF2-40B4-BE49-F238E27FC236}">
                  <a16:creationId xmlns:a16="http://schemas.microsoft.com/office/drawing/2014/main" id="{A33887A4-70F9-44F8-8EC7-4ED00127666B}"/>
                </a:ext>
              </a:extLst>
            </p:cNvPr>
            <p:cNvSpPr txBox="1">
              <a:spLocks noChangeArrowheads="1"/>
            </p:cNvSpPr>
            <p:nvPr/>
          </p:nvSpPr>
          <p:spPr bwMode="auto">
            <a:xfrm>
              <a:off x="4194" y="3611"/>
              <a:ext cx="1422" cy="448"/>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GIVEN:</a:t>
              </a:r>
              <a:br>
                <a:rPr lang="en-US" altLang="en-US" sz="1600" dirty="0">
                  <a:solidFill>
                    <a:schemeClr val="tx2"/>
                  </a:solidFill>
                </a:rPr>
              </a:br>
              <a:r>
                <a:rPr lang="en-US" altLang="en-US" sz="1600" dirty="0"/>
                <a:t>Oracle for</a:t>
              </a:r>
              <a:r>
                <a:rPr lang="en-US" altLang="en-US" sz="1600" dirty="0">
                  <a:cs typeface="Times New Roman" panose="02020603050405020304" pitchFamily="18" charset="0"/>
                </a:rPr>
                <a:t> P</a:t>
              </a:r>
              <a:r>
                <a:rPr lang="en-US" altLang="en-US" sz="1600" baseline="-25000" dirty="0">
                  <a:cs typeface="Times New Roman" panose="02020603050405020304" pitchFamily="18" charset="0"/>
                </a:rPr>
                <a:t>hi</a:t>
              </a:r>
              <a:endParaRPr lang="en-US" altLang="en-US" sz="1600" dirty="0"/>
            </a:p>
          </p:txBody>
        </p:sp>
      </p:grpSp>
      <p:grpSp>
        <p:nvGrpSpPr>
          <p:cNvPr id="45" name="Group 32">
            <a:extLst>
              <a:ext uri="{FF2B5EF4-FFF2-40B4-BE49-F238E27FC236}">
                <a16:creationId xmlns:a16="http://schemas.microsoft.com/office/drawing/2014/main" id="{5A53B5F1-5FEA-4B30-95B9-238684DF47FF}"/>
              </a:ext>
            </a:extLst>
          </p:cNvPr>
          <p:cNvGrpSpPr>
            <a:grpSpLocks/>
          </p:cNvGrpSpPr>
          <p:nvPr/>
        </p:nvGrpSpPr>
        <p:grpSpPr bwMode="auto">
          <a:xfrm>
            <a:off x="1905000" y="2182813"/>
            <a:ext cx="1800225" cy="2719919"/>
            <a:chOff x="4194" y="1993"/>
            <a:chExt cx="1422" cy="2059"/>
          </a:xfrm>
        </p:grpSpPr>
        <p:pic>
          <p:nvPicPr>
            <p:cNvPr id="46" name="Picture 33" descr="C:\15299\lecture14\Z313.gif">
              <a:extLst>
                <a:ext uri="{FF2B5EF4-FFF2-40B4-BE49-F238E27FC236}">
                  <a16:creationId xmlns:a16="http://schemas.microsoft.com/office/drawing/2014/main" id="{E4599F83-D752-4806-ADBF-5FF587369E2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7" name="Text Box 34">
              <a:extLst>
                <a:ext uri="{FF2B5EF4-FFF2-40B4-BE49-F238E27FC236}">
                  <a16:creationId xmlns:a16="http://schemas.microsoft.com/office/drawing/2014/main" id="{DF9BE986-1F04-4A50-9B1D-B41E1CD6C911}"/>
                </a:ext>
              </a:extLst>
            </p:cNvPr>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BUILD:</a:t>
              </a:r>
              <a:br>
                <a:rPr lang="en-US" altLang="en-US" sz="1600" dirty="0">
                  <a:solidFill>
                    <a:schemeClr val="tx2"/>
                  </a:solidFill>
                </a:rPr>
              </a:br>
              <a:r>
                <a:rPr lang="en-US" altLang="en-US" sz="1600" dirty="0" err="1"/>
                <a:t>Alg</a:t>
              </a:r>
              <a:r>
                <a:rPr lang="en-US" altLang="en-US" sz="1600" dirty="0"/>
                <a:t> for </a:t>
              </a:r>
              <a:r>
                <a:rPr lang="en-US" altLang="en-US" sz="1600" dirty="0" err="1">
                  <a:cs typeface="Times New Roman" panose="02020603050405020304" pitchFamily="18" charset="0"/>
                </a:rPr>
                <a:t>P</a:t>
              </a:r>
              <a:r>
                <a:rPr lang="en-US" altLang="en-US" sz="1600" baseline="-25000" dirty="0" err="1">
                  <a:cs typeface="Times New Roman" panose="02020603050405020304" pitchFamily="18" charset="0"/>
                </a:rPr>
                <a:t>halting</a:t>
              </a:r>
              <a:endParaRPr lang="en-US" altLang="en-US" sz="1600" dirty="0"/>
            </a:p>
          </p:txBody>
        </p:sp>
      </p:grpSp>
      <p:sp>
        <p:nvSpPr>
          <p:cNvPr id="48" name="Text Box 6">
            <a:extLst>
              <a:ext uri="{FF2B5EF4-FFF2-40B4-BE49-F238E27FC236}">
                <a16:creationId xmlns:a16="http://schemas.microsoft.com/office/drawing/2014/main" id="{9648916A-7951-41B8-B264-8137AB51C544}"/>
              </a:ext>
            </a:extLst>
          </p:cNvPr>
          <p:cNvSpPr txBox="1">
            <a:spLocks noChangeArrowheads="1"/>
          </p:cNvSpPr>
          <p:nvPr/>
        </p:nvSpPr>
        <p:spPr bwMode="auto">
          <a:xfrm>
            <a:off x="2200010" y="5119732"/>
            <a:ext cx="345211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a:t>
            </a:r>
            <a:r>
              <a:rPr lang="en-US" altLang="en-US" sz="2400" dirty="0"/>
              <a:t>'</a:t>
            </a:r>
            <a:r>
              <a:rPr lang="en-US" altLang="en-US" sz="2400" dirty="0">
                <a:sym typeface="Symbol" panose="05050102010706020507" pitchFamily="18" charset="2"/>
              </a:rPr>
              <a:t>(I) says hi</a:t>
            </a:r>
          </a:p>
          <a:p>
            <a:pPr algn="l"/>
            <a:r>
              <a:rPr lang="en-US" altLang="en-US" sz="2400" dirty="0"/>
              <a:t>Oracle for</a:t>
            </a:r>
            <a:r>
              <a:rPr lang="en-US" altLang="en-US" sz="2400" dirty="0">
                <a:cs typeface="Times New Roman" panose="02020603050405020304" pitchFamily="18" charset="0"/>
              </a:rPr>
              <a:t> P</a:t>
            </a:r>
            <a:r>
              <a:rPr lang="en-US" altLang="en-US" sz="2400" baseline="-25000" dirty="0">
                <a:cs typeface="Times New Roman" panose="02020603050405020304" pitchFamily="18" charset="0"/>
              </a:rPr>
              <a:t>hi</a:t>
            </a:r>
            <a:r>
              <a:rPr lang="en-US" altLang="en-US" sz="2400" dirty="0">
                <a:cs typeface="Times New Roman" panose="02020603050405020304" pitchFamily="18" charset="0"/>
              </a:rPr>
              <a:t> says yes</a:t>
            </a:r>
          </a:p>
          <a:p>
            <a:pPr algn="l"/>
            <a:r>
              <a:rPr lang="en-US" altLang="en-US" sz="2400" dirty="0" err="1"/>
              <a:t>Alg</a:t>
            </a:r>
            <a:r>
              <a:rPr lang="en-US" altLang="en-US" sz="2400" dirty="0"/>
              <a:t> for</a:t>
            </a:r>
            <a:r>
              <a:rPr lang="en-US" altLang="en-US" sz="2400" dirty="0">
                <a:cs typeface="Times New Roman" panose="02020603050405020304" pitchFamily="18" charset="0"/>
              </a:rPr>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dirty="0">
                <a:cs typeface="Times New Roman" panose="02020603050405020304" pitchFamily="18" charset="0"/>
              </a:rPr>
              <a:t> says yes</a:t>
            </a:r>
            <a:endParaRPr lang="en-US" altLang="en-US" sz="2400" dirty="0">
              <a:sym typeface="Symbol" panose="05050102010706020507" pitchFamily="18" charset="2"/>
            </a:endParaRPr>
          </a:p>
        </p:txBody>
      </p:sp>
      <p:sp>
        <p:nvSpPr>
          <p:cNvPr id="49" name="Text Box 6">
            <a:extLst>
              <a:ext uri="{FF2B5EF4-FFF2-40B4-BE49-F238E27FC236}">
                <a16:creationId xmlns:a16="http://schemas.microsoft.com/office/drawing/2014/main" id="{E580F6C3-C62E-4097-8952-4597EF0E86D0}"/>
              </a:ext>
            </a:extLst>
          </p:cNvPr>
          <p:cNvSpPr txBox="1">
            <a:spLocks noChangeArrowheads="1"/>
          </p:cNvSpPr>
          <p:nvPr/>
        </p:nvSpPr>
        <p:spPr bwMode="auto">
          <a:xfrm>
            <a:off x="107504" y="5127575"/>
            <a:ext cx="2213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M(I) halts</a:t>
            </a:r>
          </a:p>
        </p:txBody>
      </p:sp>
      <p:sp>
        <p:nvSpPr>
          <p:cNvPr id="50" name="Arrow: Left-Right 49">
            <a:extLst>
              <a:ext uri="{FF2B5EF4-FFF2-40B4-BE49-F238E27FC236}">
                <a16:creationId xmlns:a16="http://schemas.microsoft.com/office/drawing/2014/main" id="{5A83C184-30C8-4DD7-A532-BB34F1B48045}"/>
              </a:ext>
            </a:extLst>
          </p:cNvPr>
          <p:cNvSpPr/>
          <p:nvPr/>
        </p:nvSpPr>
        <p:spPr bwMode="auto">
          <a:xfrm>
            <a:off x="1727214" y="5244516"/>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51" name="Arrow: Left-Right 50">
            <a:extLst>
              <a:ext uri="{FF2B5EF4-FFF2-40B4-BE49-F238E27FC236}">
                <a16:creationId xmlns:a16="http://schemas.microsoft.com/office/drawing/2014/main" id="{E5313B50-873B-4CCE-903B-A52EB16196DB}"/>
              </a:ext>
            </a:extLst>
          </p:cNvPr>
          <p:cNvSpPr/>
          <p:nvPr/>
        </p:nvSpPr>
        <p:spPr bwMode="auto">
          <a:xfrm>
            <a:off x="1725588" y="5612190"/>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58" name="Arrow: Left-Right 57">
            <a:extLst>
              <a:ext uri="{FF2B5EF4-FFF2-40B4-BE49-F238E27FC236}">
                <a16:creationId xmlns:a16="http://schemas.microsoft.com/office/drawing/2014/main" id="{20B5BFF4-06D2-4FEB-8C6A-FAC55A20D6F8}"/>
              </a:ext>
            </a:extLst>
          </p:cNvPr>
          <p:cNvSpPr/>
          <p:nvPr/>
        </p:nvSpPr>
        <p:spPr bwMode="auto">
          <a:xfrm>
            <a:off x="1750988" y="6035730"/>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59" name="Text Box 6">
            <a:extLst>
              <a:ext uri="{FF2B5EF4-FFF2-40B4-BE49-F238E27FC236}">
                <a16:creationId xmlns:a16="http://schemas.microsoft.com/office/drawing/2014/main" id="{989063D0-0C59-42B4-B6E3-66E4E8A6FE1E}"/>
              </a:ext>
            </a:extLst>
          </p:cNvPr>
          <p:cNvSpPr txBox="1">
            <a:spLocks noChangeArrowheads="1"/>
          </p:cNvSpPr>
          <p:nvPr/>
        </p:nvSpPr>
        <p:spPr bwMode="auto">
          <a:xfrm>
            <a:off x="116012" y="6326311"/>
            <a:ext cx="61206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anose="05050102010706020507" pitchFamily="18" charset="2"/>
              </a:rPr>
              <a:t>This is what </a:t>
            </a:r>
            <a:r>
              <a:rPr lang="en-US" altLang="en-US" sz="2400" dirty="0" err="1"/>
              <a:t>Alg</a:t>
            </a:r>
            <a:r>
              <a:rPr lang="en-US" altLang="en-US" sz="2400" dirty="0"/>
              <a:t> for</a:t>
            </a:r>
            <a:r>
              <a:rPr lang="en-US" altLang="en-US" sz="2400" dirty="0">
                <a:cs typeface="Times New Roman" panose="02020603050405020304" pitchFamily="18" charset="0"/>
              </a:rPr>
              <a:t> </a:t>
            </a:r>
            <a:r>
              <a:rPr lang="en-US" altLang="en-US" sz="2400" dirty="0" err="1">
                <a:cs typeface="Times New Roman" panose="02020603050405020304" pitchFamily="18" charset="0"/>
              </a:rPr>
              <a:t>P</a:t>
            </a:r>
            <a:r>
              <a:rPr lang="en-US" altLang="en-US" sz="2400" baseline="-25000" dirty="0" err="1">
                <a:cs typeface="Times New Roman" panose="02020603050405020304" pitchFamily="18" charset="0"/>
              </a:rPr>
              <a:t>halting</a:t>
            </a:r>
            <a:r>
              <a:rPr lang="en-US" altLang="en-US" sz="2400" dirty="0">
                <a:cs typeface="Times New Roman" panose="02020603050405020304" pitchFamily="18" charset="0"/>
              </a:rPr>
              <a:t> is supposed to do.</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2602893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0-#ppt_w/2"/>
                                          </p:val>
                                        </p:tav>
                                        <p:tav tm="100000">
                                          <p:val>
                                            <p:strVal val="#ppt_x"/>
                                          </p:val>
                                        </p:tav>
                                      </p:tavLst>
                                    </p:anim>
                                    <p:anim calcmode="lin" valueType="num">
                                      <p:cBhvr additive="base">
                                        <p:cTn id="8" dur="500" fill="hold"/>
                                        <p:tgtEl>
                                          <p:spTgt spid="10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7">
                                            <p:txEl>
                                              <p:pRg st="0" end="0"/>
                                            </p:txEl>
                                          </p:spTgt>
                                        </p:tgtEl>
                                        <p:attrNameLst>
                                          <p:attrName>style.visibility</p:attrName>
                                        </p:attrNameLst>
                                      </p:cBhvr>
                                      <p:to>
                                        <p:strVal val="visible"/>
                                      </p:to>
                                    </p:set>
                                    <p:anim calcmode="lin" valueType="num">
                                      <p:cBhvr additive="base">
                                        <p:cTn id="11" dur="500" fill="hold"/>
                                        <p:tgtEl>
                                          <p:spTgt spid="10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9">
                                            <p:txEl>
                                              <p:pRg st="0" end="0"/>
                                            </p:txEl>
                                          </p:spTgt>
                                        </p:tgtEl>
                                        <p:attrNameLst>
                                          <p:attrName>style.visibility</p:attrName>
                                        </p:attrNameLst>
                                      </p:cBhvr>
                                      <p:to>
                                        <p:strVal val="visible"/>
                                      </p:to>
                                    </p:set>
                                    <p:anim calcmode="lin" valueType="num">
                                      <p:cBhvr additive="base">
                                        <p:cTn id="17"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8">
                                            <p:txEl>
                                              <p:pRg st="0" end="0"/>
                                            </p:txEl>
                                          </p:spTgt>
                                        </p:tgtEl>
                                        <p:attrNameLst>
                                          <p:attrName>style.visibility</p:attrName>
                                        </p:attrNameLst>
                                      </p:cBhvr>
                                      <p:to>
                                        <p:strVal val="visible"/>
                                      </p:to>
                                    </p:set>
                                    <p:anim calcmode="lin" valueType="num">
                                      <p:cBhvr additive="base">
                                        <p:cTn id="29"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0-#ppt_w/2"/>
                                          </p:val>
                                        </p:tav>
                                        <p:tav tm="100000">
                                          <p:val>
                                            <p:strVal val="#ppt_x"/>
                                          </p:val>
                                        </p:tav>
                                      </p:tavLst>
                                    </p:anim>
                                    <p:anim calcmode="lin" valueType="num">
                                      <p:cBhvr additive="base">
                                        <p:cTn id="3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8">
                                            <p:txEl>
                                              <p:pRg st="1" end="1"/>
                                            </p:txEl>
                                          </p:spTgt>
                                        </p:tgtEl>
                                        <p:attrNameLst>
                                          <p:attrName>style.visibility</p:attrName>
                                        </p:attrNameLst>
                                      </p:cBhvr>
                                      <p:to>
                                        <p:strVal val="visible"/>
                                      </p:to>
                                    </p:set>
                                    <p:anim calcmode="lin" valueType="num">
                                      <p:cBhvr additive="base">
                                        <p:cTn id="41"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anim calcmode="lin" valueType="num">
                                      <p:cBhvr additive="base">
                                        <p:cTn id="47" dur="500" fill="hold"/>
                                        <p:tgtEl>
                                          <p:spTgt spid="58"/>
                                        </p:tgtEl>
                                        <p:attrNameLst>
                                          <p:attrName>ppt_x</p:attrName>
                                        </p:attrNameLst>
                                      </p:cBhvr>
                                      <p:tavLst>
                                        <p:tav tm="0">
                                          <p:val>
                                            <p:strVal val="0-#ppt_w/2"/>
                                          </p:val>
                                        </p:tav>
                                        <p:tav tm="100000">
                                          <p:val>
                                            <p:strVal val="#ppt_x"/>
                                          </p:val>
                                        </p:tav>
                                      </p:tavLst>
                                    </p:anim>
                                    <p:anim calcmode="lin" valueType="num">
                                      <p:cBhvr additive="base">
                                        <p:cTn id="4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8">
                                            <p:txEl>
                                              <p:pRg st="2" end="2"/>
                                            </p:txEl>
                                          </p:spTgt>
                                        </p:tgtEl>
                                        <p:attrNameLst>
                                          <p:attrName>style.visibility</p:attrName>
                                        </p:attrNameLst>
                                      </p:cBhvr>
                                      <p:to>
                                        <p:strVal val="visible"/>
                                      </p:to>
                                    </p:set>
                                    <p:anim calcmode="lin" valueType="num">
                                      <p:cBhvr additive="base">
                                        <p:cTn id="53" dur="500" fill="hold"/>
                                        <p:tgtEl>
                                          <p:spTgt spid="48">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9">
                                            <p:txEl>
                                              <p:pRg st="0" end="0"/>
                                            </p:txEl>
                                          </p:spTgt>
                                        </p:tgtEl>
                                        <p:attrNameLst>
                                          <p:attrName>style.visibility</p:attrName>
                                        </p:attrNameLst>
                                      </p:cBhvr>
                                      <p:to>
                                        <p:strVal val="visible"/>
                                      </p:to>
                                    </p:set>
                                    <p:anim calcmode="lin" valueType="num">
                                      <p:cBhvr additive="base">
                                        <p:cTn id="59"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autoUpdateAnimBg="0"/>
      <p:bldP spid="50" grpId="0" animBg="1"/>
      <p:bldP spid="51" grpId="0" animBg="1"/>
      <p:bldP spid="5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5"/>
          <p:cNvGrpSpPr>
            <a:grpSpLocks/>
          </p:cNvGrpSpPr>
          <p:nvPr/>
        </p:nvGrpSpPr>
        <p:grpSpPr bwMode="auto">
          <a:xfrm>
            <a:off x="7216775" y="2513013"/>
            <a:ext cx="1800225" cy="2882900"/>
            <a:chOff x="4194" y="1993"/>
            <a:chExt cx="1422" cy="2207"/>
          </a:xfrm>
        </p:grpSpPr>
        <p:pic>
          <p:nvPicPr>
            <p:cNvPr id="115735"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5736"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115715"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115716" name="Group 32"/>
          <p:cNvGrpSpPr>
            <a:grpSpLocks/>
          </p:cNvGrpSpPr>
          <p:nvPr/>
        </p:nvGrpSpPr>
        <p:grpSpPr bwMode="auto">
          <a:xfrm>
            <a:off x="1905000" y="2513013"/>
            <a:ext cx="1800225" cy="2903537"/>
            <a:chOff x="4194" y="1993"/>
            <a:chExt cx="1422" cy="2198"/>
          </a:xfrm>
        </p:grpSpPr>
        <p:pic>
          <p:nvPicPr>
            <p:cNvPr id="115733"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15734"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115717"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115718" name="Text Box 6"/>
          <p:cNvSpPr txBox="1">
            <a:spLocks noChangeArrowheads="1"/>
          </p:cNvSpPr>
          <p:nvPr/>
        </p:nvSpPr>
        <p:spPr bwMode="auto">
          <a:xfrm>
            <a:off x="1116013" y="5616575"/>
            <a:ext cx="3600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115719" name="Rectangle 14"/>
          <p:cNvSpPr>
            <a:spLocks noChangeArrowheads="1"/>
          </p:cNvSpPr>
          <p:nvPr/>
        </p:nvSpPr>
        <p:spPr bwMode="auto">
          <a:xfrm>
            <a:off x="5768975" y="5589588"/>
            <a:ext cx="3698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a:t>
            </a:r>
            <a:br>
              <a:rPr lang="en-US" altLang="en-US" sz="2400"/>
            </a:br>
            <a:r>
              <a:rPr lang="en-US" altLang="en-US" sz="2400"/>
              <a:t>            every string}</a:t>
            </a:r>
          </a:p>
        </p:txBody>
      </p:sp>
      <p:sp>
        <p:nvSpPr>
          <p:cNvPr id="115720" name="Text Box 6"/>
          <p:cNvSpPr txBox="1">
            <a:spLocks noChangeArrowheads="1"/>
          </p:cNvSpPr>
          <p:nvPr/>
        </p:nvSpPr>
        <p:spPr bwMode="auto">
          <a:xfrm>
            <a:off x="827088" y="5334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 </a:t>
            </a:r>
            <a:r>
              <a:rPr lang="en-US" altLang="en-US" sz="2400">
                <a:cs typeface="Times New Roman" pitchFamily="18" charset="0"/>
              </a:rPr>
              <a:t>≤</a:t>
            </a:r>
          </a:p>
        </p:txBody>
      </p:sp>
      <p:sp>
        <p:nvSpPr>
          <p:cNvPr id="115721" name="Rectangle 16"/>
          <p:cNvSpPr>
            <a:spLocks noChangeArrowheads="1"/>
          </p:cNvSpPr>
          <p:nvPr/>
        </p:nvSpPr>
        <p:spPr bwMode="auto">
          <a:xfrm>
            <a:off x="4067175" y="506413"/>
            <a:ext cx="5414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{“G” | CFG G generates every string}</a:t>
            </a:r>
          </a:p>
        </p:txBody>
      </p:sp>
      <p:grpSp>
        <p:nvGrpSpPr>
          <p:cNvPr id="115723" name="Group 24"/>
          <p:cNvGrpSpPr>
            <a:grpSpLocks/>
          </p:cNvGrpSpPr>
          <p:nvPr/>
        </p:nvGrpSpPr>
        <p:grpSpPr bwMode="auto">
          <a:xfrm>
            <a:off x="3522663" y="2606675"/>
            <a:ext cx="3644900" cy="1612900"/>
            <a:chOff x="3522284" y="3111351"/>
            <a:chExt cx="3645506" cy="1613793"/>
          </a:xfrm>
        </p:grpSpPr>
        <p:sp>
          <p:nvSpPr>
            <p:cNvPr id="115728" name="Text Box 35"/>
            <p:cNvSpPr txBox="1">
              <a:spLocks noChangeArrowheads="1"/>
            </p:cNvSpPr>
            <p:nvPr/>
          </p:nvSpPr>
          <p:spPr bwMode="auto">
            <a:xfrm>
              <a:off x="4741782" y="3111351"/>
              <a:ext cx="1049500" cy="461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t>“G”</a:t>
              </a:r>
            </a:p>
          </p:txBody>
        </p:sp>
        <p:sp>
          <p:nvSpPr>
            <p:cNvPr id="115729" name="Line 36"/>
            <p:cNvSpPr>
              <a:spLocks noChangeShapeType="1"/>
            </p:cNvSpPr>
            <p:nvPr/>
          </p:nvSpPr>
          <p:spPr bwMode="auto">
            <a:xfrm>
              <a:off x="3968750" y="4725144"/>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15730" name="Text Box 35"/>
            <p:cNvSpPr txBox="1">
              <a:spLocks noChangeArrowheads="1"/>
            </p:cNvSpPr>
            <p:nvPr/>
          </p:nvSpPr>
          <p:spPr bwMode="auto">
            <a:xfrm>
              <a:off x="3522284" y="3452807"/>
              <a:ext cx="3645506" cy="1200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t>Grammar G rules mimic </a:t>
              </a:r>
              <a:br>
                <a:rPr lang="en-US" altLang="en-US" sz="2400" dirty="0"/>
              </a:br>
              <a:r>
                <a:rPr lang="en-US" altLang="en-US" sz="2400" dirty="0"/>
                <a:t>the rules of the TM M </a:t>
              </a:r>
              <a:br>
                <a:rPr lang="en-US" altLang="en-US" sz="2400" dirty="0"/>
              </a:br>
              <a:r>
                <a:rPr lang="en-US" altLang="en-US" sz="2400" dirty="0"/>
                <a:t>on input I</a:t>
              </a:r>
            </a:p>
          </p:txBody>
        </p:sp>
      </p:grpSp>
      <p:sp>
        <p:nvSpPr>
          <p:cNvPr id="26" name="Rectangle 9"/>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CFG Generates Everything</a:t>
            </a:r>
          </a:p>
        </p:txBody>
      </p:sp>
      <p:grpSp>
        <p:nvGrpSpPr>
          <p:cNvPr id="25" name="Group 17"/>
          <p:cNvGrpSpPr>
            <a:grpSpLocks/>
          </p:cNvGrpSpPr>
          <p:nvPr/>
        </p:nvGrpSpPr>
        <p:grpSpPr bwMode="auto">
          <a:xfrm>
            <a:off x="1258888" y="1470025"/>
            <a:ext cx="3297237" cy="1385888"/>
            <a:chOff x="793" y="926"/>
            <a:chExt cx="2077" cy="873"/>
          </a:xfrm>
        </p:grpSpPr>
        <p:sp>
          <p:nvSpPr>
            <p:cNvPr id="2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28" name="Rectangle 19"/>
            <p:cNvSpPr>
              <a:spLocks noChangeArrowheads="1"/>
            </p:cNvSpPr>
            <p:nvPr/>
          </p:nvSpPr>
          <p:spPr bwMode="auto">
            <a:xfrm>
              <a:off x="793" y="926"/>
              <a:ext cx="2077"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i="1">
                  <a:solidFill>
                    <a:srgbClr val="FF0000"/>
                  </a:solidFill>
                </a:rPr>
                <a:t>No</a:t>
              </a:r>
              <a:r>
                <a:rPr lang="en-US" altLang="en-US" sz="2400"/>
                <a:t>, M(I) does not halt</a:t>
              </a:r>
            </a:p>
          </p:txBody>
        </p:sp>
      </p:grpSp>
      <p:grpSp>
        <p:nvGrpSpPr>
          <p:cNvPr id="29" name="Group 23"/>
          <p:cNvGrpSpPr>
            <a:grpSpLocks/>
          </p:cNvGrpSpPr>
          <p:nvPr/>
        </p:nvGrpSpPr>
        <p:grpSpPr bwMode="auto">
          <a:xfrm>
            <a:off x="3683000" y="4349750"/>
            <a:ext cx="3273425" cy="830263"/>
            <a:chOff x="3683000" y="4855319"/>
            <a:chExt cx="3273834" cy="830995"/>
          </a:xfrm>
        </p:grpSpPr>
        <p:sp>
          <p:nvSpPr>
            <p:cNvPr id="30" name="Line 41"/>
            <p:cNvSpPr>
              <a:spLocks noChangeShapeType="1"/>
            </p:cNvSpPr>
            <p:nvPr/>
          </p:nvSpPr>
          <p:spPr bwMode="auto">
            <a:xfrm flipH="1">
              <a:off x="3683000" y="5374431"/>
              <a:ext cx="3257815"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1" name="Rectangle 23"/>
            <p:cNvSpPr>
              <a:spLocks noChangeArrowheads="1"/>
            </p:cNvSpPr>
            <p:nvPr/>
          </p:nvSpPr>
          <p:spPr bwMode="auto">
            <a:xfrm>
              <a:off x="3707904" y="4855319"/>
              <a:ext cx="3248930" cy="83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rgbClr val="FF0000"/>
                  </a:solidFill>
                </a:rPr>
                <a:t>Yes</a:t>
              </a:r>
              <a:r>
                <a:rPr lang="en-US" altLang="en-US" sz="2400"/>
                <a:t>, there is a parsing</a:t>
              </a:r>
              <a:br>
                <a:rPr lang="en-US" altLang="en-US" sz="2400"/>
              </a:br>
              <a:r>
                <a:rPr lang="en-US" altLang="en-US" sz="2400"/>
                <a:t>      of everything</a:t>
              </a:r>
            </a:p>
          </p:txBody>
        </p:sp>
      </p:grpSp>
    </p:spTree>
    <p:extLst>
      <p:ext uri="{BB962C8B-B14F-4D97-AF65-F5344CB8AC3E}">
        <p14:creationId xmlns:p14="http://schemas.microsoft.com/office/powerpoint/2010/main" val="692115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1+#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1+#ppt_w/2"/>
                                          </p:val>
                                        </p:tav>
                                        <p:tav tm="100000">
                                          <p:val>
                                            <p:strVal val="#ppt_x"/>
                                          </p:val>
                                        </p:tav>
                                      </p:tavLst>
                                    </p:anim>
                                    <p:anim calcmode="lin" valueType="num">
                                      <p:cBhvr additive="base">
                                        <p:cTn id="1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nvSpPr>
        <p:spPr bwMode="auto">
          <a:xfrm>
            <a:off x="3338513" y="115888"/>
            <a:ext cx="2487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Game of Life</a:t>
            </a:r>
          </a:p>
        </p:txBody>
      </p:sp>
      <p:sp>
        <p:nvSpPr>
          <p:cNvPr id="124931" name="Rectangle 9"/>
          <p:cNvSpPr>
            <a:spLocks noChangeArrowheads="1"/>
          </p:cNvSpPr>
          <p:nvPr/>
        </p:nvSpPr>
        <p:spPr bwMode="auto">
          <a:xfrm>
            <a:off x="468313" y="620713"/>
            <a:ext cx="8675687"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Game of Life:</a:t>
            </a:r>
          </a:p>
          <a:p>
            <a:pPr lvl="1" algn="l">
              <a:buFont typeface="Arial" pitchFamily="34" charset="0"/>
              <a:buChar char="•"/>
            </a:pPr>
            <a:r>
              <a:rPr lang="en-CA" altLang="en-US"/>
              <a:t>Grid of square </a:t>
            </a:r>
            <a:r>
              <a:rPr lang="en-CA" altLang="en-US" i="1"/>
              <a:t>cells</a:t>
            </a:r>
            <a:r>
              <a:rPr lang="en-CA" altLang="en-US"/>
              <a:t>, each </a:t>
            </a:r>
            <a:r>
              <a:rPr lang="en-CA" altLang="en-US" i="1"/>
              <a:t>live</a:t>
            </a:r>
            <a:r>
              <a:rPr lang="en-CA" altLang="en-US"/>
              <a:t> or </a:t>
            </a:r>
            <a:r>
              <a:rPr lang="en-CA" altLang="en-US" i="1"/>
              <a:t>dead</a:t>
            </a:r>
            <a:r>
              <a:rPr lang="en-CA" altLang="en-US"/>
              <a:t>. </a:t>
            </a:r>
          </a:p>
          <a:p>
            <a:pPr lvl="1" algn="l">
              <a:buFont typeface="Arial" pitchFamily="34" charset="0"/>
              <a:buChar char="•"/>
            </a:pPr>
            <a:r>
              <a:rPr lang="en-CA" altLang="en-US"/>
              <a:t>The initial pattern is the </a:t>
            </a:r>
            <a:r>
              <a:rPr lang="en-CA" altLang="en-US" i="1"/>
              <a:t>seed</a:t>
            </a:r>
            <a:r>
              <a:rPr lang="en-CA" altLang="en-US"/>
              <a:t> of the system. </a:t>
            </a:r>
          </a:p>
          <a:p>
            <a:pPr lvl="1" algn="l">
              <a:buFont typeface="Arial" pitchFamily="34" charset="0"/>
              <a:buChar char="•"/>
            </a:pPr>
            <a:r>
              <a:rPr lang="en-CA" altLang="en-US"/>
              <a:t>At each step in time, </a:t>
            </a:r>
          </a:p>
          <a:p>
            <a:pPr lvl="2" algn="l">
              <a:buFont typeface="Arial" pitchFamily="34" charset="0"/>
              <a:buChar char="•"/>
            </a:pPr>
            <a:r>
              <a:rPr lang="en-CA" altLang="en-US"/>
              <a:t>every live cell</a:t>
            </a:r>
          </a:p>
          <a:p>
            <a:pPr lvl="3" algn="l">
              <a:buFont typeface="Arial" pitchFamily="34" charset="0"/>
              <a:buChar char="•"/>
            </a:pPr>
            <a:r>
              <a:rPr lang="en-CA" altLang="en-US"/>
              <a:t># live neighbours </a:t>
            </a:r>
            <a:r>
              <a:rPr lang="el-GR" altLang="en-US"/>
              <a:t>ϵ</a:t>
            </a:r>
            <a:r>
              <a:rPr lang="en-CA" altLang="en-US"/>
              <a:t> {2,3}   </a:t>
            </a:r>
            <a:r>
              <a:rPr lang="en-CA" altLang="en-US">
                <a:sym typeface="Wingdings" pitchFamily="2" charset="2"/>
              </a:rPr>
              <a:t>   dies</a:t>
            </a:r>
          </a:p>
          <a:p>
            <a:pPr lvl="2" algn="l">
              <a:buFont typeface="Arial" pitchFamily="34" charset="0"/>
              <a:buChar char="•"/>
            </a:pPr>
            <a:r>
              <a:rPr lang="en-CA" altLang="en-US"/>
              <a:t>every dead cell</a:t>
            </a:r>
          </a:p>
          <a:p>
            <a:pPr lvl="3" algn="l">
              <a:buFont typeface="Arial" pitchFamily="34" charset="0"/>
              <a:buChar char="•"/>
            </a:pPr>
            <a:r>
              <a:rPr lang="en-CA" altLang="en-US"/>
              <a:t># live neighbours = 3          </a:t>
            </a:r>
            <a:r>
              <a:rPr lang="en-CA" altLang="en-US">
                <a:sym typeface="Wingdings" pitchFamily="2" charset="2"/>
              </a:rPr>
              <a:t>   comes alive</a:t>
            </a:r>
          </a:p>
        </p:txBody>
      </p:sp>
      <p:cxnSp>
        <p:nvCxnSpPr>
          <p:cNvPr id="124932" name="Straight Connector 11"/>
          <p:cNvCxnSpPr>
            <a:cxnSpLocks noChangeShapeType="1"/>
          </p:cNvCxnSpPr>
          <p:nvPr/>
        </p:nvCxnSpPr>
        <p:spPr bwMode="auto">
          <a:xfrm rot="5400000" flipH="1" flipV="1">
            <a:off x="4565651" y="3008312"/>
            <a:ext cx="215900" cy="142875"/>
          </a:xfrm>
          <a:prstGeom prst="line">
            <a:avLst/>
          </a:prstGeom>
          <a:noFill/>
          <a:ln w="254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pic>
        <p:nvPicPr>
          <p:cNvPr id="16" name="Picture 2" descr="C:\Users\Jeff\Documents\jeff\4111\Conways_game_of_life_breeder_animation.gif"/>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211638" y="4329113"/>
            <a:ext cx="4762500" cy="241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5" descr="Game of life beehive.svg">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88" y="4398963"/>
            <a:ext cx="93345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8" descr="Game of life blinker.gif">
            <a:hlinkClick r:id="rId5"/>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192338" y="4418013"/>
            <a:ext cx="78105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9" descr="Game of life toad.gif">
            <a:hlinkClick r:id="rId7"/>
          </p:cNvPr>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179388" y="5300663"/>
            <a:ext cx="93345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0" descr="Game of life beacon.gif">
            <a:hlinkClick r:id="rId9"/>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1258888" y="5300663"/>
            <a:ext cx="93345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11" descr="Game of life pulsar.gif">
            <a:hlinkClick r:id="rId11"/>
          </p:cNvPr>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320925" y="5300663"/>
            <a:ext cx="1458913" cy="145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12" descr="Game of life animated glider.gif">
            <a:hlinkClick r:id="rId13"/>
          </p:cNvPr>
          <p:cNvPicPr>
            <a:picLocks noChangeAspect="1" noChangeArrowheads="1" noCrop="1"/>
          </p:cNvPicPr>
          <p:nvPr/>
        </p:nvPicPr>
        <p:blipFill>
          <a:blip r:embed="rId14">
            <a:extLst>
              <a:ext uri="{28A0092B-C50C-407E-A947-70E740481C1C}">
                <a14:useLocalDpi xmlns:a14="http://schemas.microsoft.com/office/drawing/2010/main" val="0"/>
              </a:ext>
            </a:extLst>
          </a:blip>
          <a:srcRect/>
          <a:stretch>
            <a:fillRect/>
          </a:stretch>
        </p:blipFill>
        <p:spPr bwMode="auto">
          <a:xfrm>
            <a:off x="1258888" y="4398963"/>
            <a:ext cx="8001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6113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Box 3"/>
          <p:cNvSpPr txBox="1">
            <a:spLocks noChangeArrowheads="1"/>
          </p:cNvSpPr>
          <p:nvPr/>
        </p:nvSpPr>
        <p:spPr bwMode="auto">
          <a:xfrm>
            <a:off x="3338513" y="115888"/>
            <a:ext cx="2487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Game of Life</a:t>
            </a:r>
          </a:p>
        </p:txBody>
      </p:sp>
      <p:sp>
        <p:nvSpPr>
          <p:cNvPr id="125955" name="Rectangle 9"/>
          <p:cNvSpPr>
            <a:spLocks noChangeArrowheads="1"/>
          </p:cNvSpPr>
          <p:nvPr/>
        </p:nvSpPr>
        <p:spPr bwMode="auto">
          <a:xfrm>
            <a:off x="468313" y="620713"/>
            <a:ext cx="8675687"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 typeface="Arial" pitchFamily="34" charset="0"/>
              <a:buChar char="•"/>
            </a:pPr>
            <a:r>
              <a:rPr lang="en-CA" altLang="en-US"/>
              <a:t>The Game of Life:</a:t>
            </a:r>
          </a:p>
          <a:p>
            <a:pPr lvl="1" algn="l">
              <a:buFont typeface="Arial" pitchFamily="34" charset="0"/>
              <a:buChar char="•"/>
            </a:pPr>
            <a:r>
              <a:rPr lang="en-CA" altLang="en-US"/>
              <a:t>Grid of square </a:t>
            </a:r>
            <a:r>
              <a:rPr lang="en-CA" altLang="en-US" i="1"/>
              <a:t>cells</a:t>
            </a:r>
            <a:r>
              <a:rPr lang="en-CA" altLang="en-US"/>
              <a:t>, each </a:t>
            </a:r>
            <a:r>
              <a:rPr lang="en-CA" altLang="en-US" i="1"/>
              <a:t>live</a:t>
            </a:r>
            <a:r>
              <a:rPr lang="en-CA" altLang="en-US"/>
              <a:t> or </a:t>
            </a:r>
            <a:r>
              <a:rPr lang="en-CA" altLang="en-US" i="1"/>
              <a:t>dead</a:t>
            </a:r>
            <a:r>
              <a:rPr lang="en-CA" altLang="en-US"/>
              <a:t>. </a:t>
            </a:r>
          </a:p>
          <a:p>
            <a:pPr lvl="1" algn="l">
              <a:buFont typeface="Arial" pitchFamily="34" charset="0"/>
              <a:buChar char="•"/>
            </a:pPr>
            <a:r>
              <a:rPr lang="en-CA" altLang="en-US"/>
              <a:t>The initial pattern is the </a:t>
            </a:r>
            <a:r>
              <a:rPr lang="en-CA" altLang="en-US" i="1"/>
              <a:t>seed</a:t>
            </a:r>
            <a:r>
              <a:rPr lang="en-CA" altLang="en-US"/>
              <a:t> of the system. </a:t>
            </a:r>
          </a:p>
          <a:p>
            <a:pPr lvl="1" algn="l">
              <a:buFont typeface="Arial" pitchFamily="34" charset="0"/>
              <a:buChar char="•"/>
            </a:pPr>
            <a:r>
              <a:rPr lang="en-CA" altLang="en-US"/>
              <a:t>At each step in time, </a:t>
            </a:r>
          </a:p>
          <a:p>
            <a:pPr lvl="2" algn="l">
              <a:buFont typeface="Arial" pitchFamily="34" charset="0"/>
              <a:buChar char="•"/>
            </a:pPr>
            <a:r>
              <a:rPr lang="en-CA" altLang="en-US"/>
              <a:t>every live cell</a:t>
            </a:r>
          </a:p>
          <a:p>
            <a:pPr lvl="3" algn="l">
              <a:buFont typeface="Arial" pitchFamily="34" charset="0"/>
              <a:buChar char="•"/>
            </a:pPr>
            <a:r>
              <a:rPr lang="en-CA" altLang="en-US"/>
              <a:t># live neighbours </a:t>
            </a:r>
            <a:r>
              <a:rPr lang="el-GR" altLang="en-US"/>
              <a:t>ϵ</a:t>
            </a:r>
            <a:r>
              <a:rPr lang="en-CA" altLang="en-US"/>
              <a:t> {2,3}   </a:t>
            </a:r>
            <a:r>
              <a:rPr lang="en-CA" altLang="en-US">
                <a:sym typeface="Wingdings" pitchFamily="2" charset="2"/>
              </a:rPr>
              <a:t>   dies</a:t>
            </a:r>
          </a:p>
          <a:p>
            <a:pPr lvl="2" algn="l">
              <a:buFont typeface="Arial" pitchFamily="34" charset="0"/>
              <a:buChar char="•"/>
            </a:pPr>
            <a:r>
              <a:rPr lang="en-CA" altLang="en-US"/>
              <a:t>every dead cell</a:t>
            </a:r>
          </a:p>
          <a:p>
            <a:pPr lvl="3" algn="l">
              <a:buFont typeface="Arial" pitchFamily="34" charset="0"/>
              <a:buChar char="•"/>
            </a:pPr>
            <a:r>
              <a:rPr lang="en-CA" altLang="en-US"/>
              <a:t># live neighbours = 3          </a:t>
            </a:r>
            <a:r>
              <a:rPr lang="en-CA" altLang="en-US">
                <a:sym typeface="Wingdings" pitchFamily="2" charset="2"/>
              </a:rPr>
              <a:t>   comes alive</a:t>
            </a:r>
          </a:p>
        </p:txBody>
      </p:sp>
      <p:cxnSp>
        <p:nvCxnSpPr>
          <p:cNvPr id="125956" name="Straight Connector 11"/>
          <p:cNvCxnSpPr>
            <a:cxnSpLocks noChangeShapeType="1"/>
          </p:cNvCxnSpPr>
          <p:nvPr/>
        </p:nvCxnSpPr>
        <p:spPr bwMode="auto">
          <a:xfrm rot="5400000" flipH="1" flipV="1">
            <a:off x="4565651" y="3008312"/>
            <a:ext cx="215900" cy="142875"/>
          </a:xfrm>
          <a:prstGeom prst="line">
            <a:avLst/>
          </a:prstGeom>
          <a:noFill/>
          <a:ln w="254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 name="Rectangle 12"/>
          <p:cNvSpPr>
            <a:spLocks noChangeArrowheads="1"/>
          </p:cNvSpPr>
          <p:nvPr/>
        </p:nvSpPr>
        <p:spPr bwMode="auto">
          <a:xfrm>
            <a:off x="468313" y="4292600"/>
            <a:ext cx="532765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Life Problem:</a:t>
            </a:r>
          </a:p>
          <a:p>
            <a:pPr lvl="1" algn="l">
              <a:buFontTx/>
              <a:buChar char="•"/>
            </a:pPr>
            <a:r>
              <a:rPr lang="en-US" altLang="en-US">
                <a:cs typeface="Times New Roman" pitchFamily="18" charset="0"/>
              </a:rPr>
              <a:t>Input: An initial configuration </a:t>
            </a:r>
          </a:p>
          <a:p>
            <a:pPr lvl="1" algn="l">
              <a:buFontTx/>
              <a:buChar char="•"/>
            </a:pPr>
            <a:r>
              <a:rPr lang="en-US" altLang="en-US">
                <a:cs typeface="Times New Roman" pitchFamily="18" charset="0"/>
              </a:rPr>
              <a:t>Output: Does it go on forever?</a:t>
            </a:r>
          </a:p>
        </p:txBody>
      </p:sp>
      <p:sp>
        <p:nvSpPr>
          <p:cNvPr id="14" name="Rectangle 13"/>
          <p:cNvSpPr>
            <a:spLocks noChangeArrowheads="1"/>
          </p:cNvSpPr>
          <p:nvPr/>
        </p:nvSpPr>
        <p:spPr bwMode="auto">
          <a:xfrm>
            <a:off x="395288" y="5713413"/>
            <a:ext cx="5329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Undecidable!</a:t>
            </a:r>
          </a:p>
        </p:txBody>
      </p:sp>
      <p:sp>
        <p:nvSpPr>
          <p:cNvPr id="15" name="Rectangle 14"/>
          <p:cNvSpPr>
            <a:spLocks noChangeArrowheads="1"/>
          </p:cNvSpPr>
          <p:nvPr/>
        </p:nvSpPr>
        <p:spPr bwMode="auto">
          <a:xfrm>
            <a:off x="395288" y="6165850"/>
            <a:ext cx="53292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cs typeface="Times New Roman" pitchFamily="18" charset="0"/>
              </a:rPr>
              <a:t>I would love to see the proof.</a:t>
            </a:r>
          </a:p>
        </p:txBody>
      </p:sp>
    </p:spTree>
    <p:extLst>
      <p:ext uri="{BB962C8B-B14F-4D97-AF65-F5344CB8AC3E}">
        <p14:creationId xmlns:p14="http://schemas.microsoft.com/office/powerpoint/2010/main" val="774357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nvSpPr>
        <p:spPr bwMode="auto">
          <a:xfrm>
            <a:off x="2935233" y="84530"/>
            <a:ext cx="32941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dirty="0">
                <a:solidFill>
                  <a:schemeClr val="tx2"/>
                </a:solidFill>
              </a:rPr>
              <a:t>Hilbert’s 10</a:t>
            </a:r>
            <a:r>
              <a:rPr lang="en-US" altLang="en-US" sz="2400" baseline="30000" dirty="0">
                <a:solidFill>
                  <a:schemeClr val="tx2"/>
                </a:solidFill>
              </a:rPr>
              <a:t>th</a:t>
            </a:r>
            <a:r>
              <a:rPr lang="en-US" altLang="en-US" sz="2400" dirty="0">
                <a:solidFill>
                  <a:schemeClr val="tx2"/>
                </a:solidFill>
              </a:rPr>
              <a:t> Problem</a:t>
            </a:r>
          </a:p>
        </p:txBody>
      </p:sp>
      <p:sp>
        <p:nvSpPr>
          <p:cNvPr id="8" name="Rectangle 7"/>
          <p:cNvSpPr>
            <a:spLocks noChangeArrowheads="1"/>
          </p:cNvSpPr>
          <p:nvPr/>
        </p:nvSpPr>
        <p:spPr bwMode="auto">
          <a:xfrm>
            <a:off x="611188" y="733346"/>
            <a:ext cx="756126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dirty="0">
                <a:cs typeface="Times New Roman" pitchFamily="18" charset="0"/>
              </a:rPr>
              <a:t>Input: a multi-variate polynomial </a:t>
            </a:r>
          </a:p>
          <a:p>
            <a:pPr lvl="1" algn="l">
              <a:buFontTx/>
              <a:buChar char="•"/>
            </a:pPr>
            <a:r>
              <a:rPr lang="en-US" altLang="en-US" sz="2400" i="1" dirty="0">
                <a:solidFill>
                  <a:schemeClr val="accent2"/>
                </a:solidFill>
                <a:cs typeface="Times New Roman" pitchFamily="18" charset="0"/>
              </a:rPr>
              <a:t>2x</a:t>
            </a:r>
            <a:r>
              <a:rPr lang="en-US" altLang="en-US" sz="2400" i="1" baseline="30000" dirty="0">
                <a:solidFill>
                  <a:schemeClr val="accent2"/>
                </a:solidFill>
                <a:cs typeface="Times New Roman" pitchFamily="18" charset="0"/>
              </a:rPr>
              <a:t>2</a:t>
            </a:r>
            <a:r>
              <a:rPr lang="en-US" altLang="en-US" sz="2400" i="1" dirty="0">
                <a:solidFill>
                  <a:schemeClr val="accent2"/>
                </a:solidFill>
                <a:cs typeface="Times New Roman" pitchFamily="18" charset="0"/>
              </a:rPr>
              <a:t>y</a:t>
            </a:r>
            <a:r>
              <a:rPr lang="en-US" altLang="en-US" sz="2400" i="1" baseline="30000" dirty="0">
                <a:solidFill>
                  <a:schemeClr val="accent2"/>
                </a:solidFill>
                <a:cs typeface="Times New Roman" pitchFamily="18" charset="0"/>
              </a:rPr>
              <a:t>8</a:t>
            </a:r>
            <a:r>
              <a:rPr lang="en-US" altLang="en-US" sz="2400" i="1" dirty="0">
                <a:solidFill>
                  <a:schemeClr val="accent2"/>
                </a:solidFill>
                <a:cs typeface="Times New Roman" pitchFamily="18" charset="0"/>
              </a:rPr>
              <a:t>z</a:t>
            </a:r>
            <a:r>
              <a:rPr lang="en-US" altLang="en-US" sz="2400" i="1" baseline="30000" dirty="0">
                <a:solidFill>
                  <a:schemeClr val="accent2"/>
                </a:solidFill>
                <a:cs typeface="Times New Roman" pitchFamily="18" charset="0"/>
              </a:rPr>
              <a:t>3</a:t>
            </a:r>
            <a:r>
              <a:rPr lang="en-US" altLang="en-US" sz="2400" i="1" dirty="0">
                <a:solidFill>
                  <a:schemeClr val="accent2"/>
                </a:solidFill>
                <a:cs typeface="Times New Roman" pitchFamily="18" charset="0"/>
              </a:rPr>
              <a:t>  + 7x</a:t>
            </a:r>
            <a:r>
              <a:rPr lang="en-US" altLang="en-US" sz="2400" i="1" baseline="30000" dirty="0">
                <a:solidFill>
                  <a:schemeClr val="accent2"/>
                </a:solidFill>
                <a:cs typeface="Times New Roman" pitchFamily="18" charset="0"/>
              </a:rPr>
              <a:t>3</a:t>
            </a:r>
            <a:r>
              <a:rPr lang="en-US" altLang="en-US" sz="2400" i="1" dirty="0">
                <a:solidFill>
                  <a:schemeClr val="accent2"/>
                </a:solidFill>
                <a:cs typeface="Times New Roman" pitchFamily="18" charset="0"/>
              </a:rPr>
              <a:t>y</a:t>
            </a:r>
            <a:r>
              <a:rPr lang="en-US" altLang="en-US" sz="2400" i="1" baseline="30000" dirty="0">
                <a:solidFill>
                  <a:schemeClr val="accent2"/>
                </a:solidFill>
                <a:cs typeface="Times New Roman" pitchFamily="18" charset="0"/>
              </a:rPr>
              <a:t>2</a:t>
            </a:r>
            <a:r>
              <a:rPr lang="en-US" altLang="en-US" sz="2400" i="1" dirty="0">
                <a:solidFill>
                  <a:schemeClr val="accent2"/>
                </a:solidFill>
                <a:cs typeface="Times New Roman" pitchFamily="18" charset="0"/>
              </a:rPr>
              <a:t> - 8x</a:t>
            </a:r>
            <a:r>
              <a:rPr lang="en-US" altLang="en-US" sz="2400" i="1" baseline="30000" dirty="0">
                <a:solidFill>
                  <a:schemeClr val="accent2"/>
                </a:solidFill>
                <a:cs typeface="Times New Roman" pitchFamily="18" charset="0"/>
              </a:rPr>
              <a:t>4</a:t>
            </a:r>
            <a:r>
              <a:rPr lang="en-US" altLang="en-US" sz="2400" i="1" dirty="0">
                <a:solidFill>
                  <a:schemeClr val="accent2"/>
                </a:solidFill>
                <a:cs typeface="Times New Roman" pitchFamily="18" charset="0"/>
              </a:rPr>
              <a:t>y</a:t>
            </a:r>
            <a:r>
              <a:rPr lang="en-US" altLang="en-US" sz="2400" i="1" baseline="30000" dirty="0">
                <a:solidFill>
                  <a:schemeClr val="accent2"/>
                </a:solidFill>
                <a:cs typeface="Times New Roman" pitchFamily="18" charset="0"/>
              </a:rPr>
              <a:t>2</a:t>
            </a:r>
            <a:r>
              <a:rPr lang="en-US" altLang="en-US" sz="2400" i="1" dirty="0">
                <a:solidFill>
                  <a:schemeClr val="accent2"/>
                </a:solidFill>
                <a:cs typeface="Times New Roman" pitchFamily="18" charset="0"/>
              </a:rPr>
              <a:t>z</a:t>
            </a:r>
            <a:r>
              <a:rPr lang="en-US" altLang="en-US" sz="2400" i="1" baseline="30000" dirty="0">
                <a:solidFill>
                  <a:schemeClr val="accent2"/>
                </a:solidFill>
                <a:cs typeface="Times New Roman" pitchFamily="18" charset="0"/>
              </a:rPr>
              <a:t>5</a:t>
            </a:r>
            <a:r>
              <a:rPr lang="en-US" altLang="en-US" sz="2400" i="1" dirty="0">
                <a:solidFill>
                  <a:schemeClr val="accent2"/>
                </a:solidFill>
                <a:cs typeface="Times New Roman" pitchFamily="18" charset="0"/>
              </a:rPr>
              <a:t>  - 89= 0</a:t>
            </a:r>
            <a:endParaRPr lang="en-US" altLang="en-US" sz="2400" i="1" baseline="30000" dirty="0">
              <a:solidFill>
                <a:schemeClr val="accent2"/>
              </a:solidFill>
              <a:cs typeface="Times New Roman" pitchFamily="18" charset="0"/>
            </a:endParaRPr>
          </a:p>
          <a:p>
            <a:pPr algn="l">
              <a:buFontTx/>
              <a:buChar char="•"/>
            </a:pPr>
            <a:r>
              <a:rPr lang="en-US" altLang="en-US" sz="2400" dirty="0">
                <a:cs typeface="Times New Roman" pitchFamily="18" charset="0"/>
              </a:rPr>
              <a:t>Output: Does it have integer values giving zero?</a:t>
            </a:r>
          </a:p>
        </p:txBody>
      </p:sp>
      <p:sp>
        <p:nvSpPr>
          <p:cNvPr id="9" name="Rectangle 8"/>
          <p:cNvSpPr>
            <a:spLocks noChangeArrowheads="1"/>
          </p:cNvSpPr>
          <p:nvPr/>
        </p:nvSpPr>
        <p:spPr bwMode="auto">
          <a:xfrm>
            <a:off x="611188" y="5018181"/>
            <a:ext cx="53292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a:cs typeface="Times New Roman" pitchFamily="18" charset="0"/>
              </a:rPr>
              <a:t>Undecidable!</a:t>
            </a:r>
          </a:p>
        </p:txBody>
      </p:sp>
      <p:sp>
        <p:nvSpPr>
          <p:cNvPr id="10" name="Rectangle 9"/>
          <p:cNvSpPr>
            <a:spLocks noChangeArrowheads="1"/>
          </p:cNvSpPr>
          <p:nvPr/>
        </p:nvSpPr>
        <p:spPr bwMode="auto">
          <a:xfrm>
            <a:off x="611188" y="5469031"/>
            <a:ext cx="72009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dirty="0">
                <a:cs typeface="Times New Roman" pitchFamily="18" charset="0"/>
              </a:rPr>
              <a:t>Proof took many years for people to fine.</a:t>
            </a:r>
          </a:p>
          <a:p>
            <a:pPr algn="l"/>
            <a:r>
              <a:rPr lang="en-US" altLang="en-US" sz="2400" dirty="0">
                <a:cs typeface="Times New Roman" pitchFamily="18" charset="0"/>
              </a:rPr>
              <a:t>   Its something that Jeff managed to </a:t>
            </a:r>
            <a:br>
              <a:rPr lang="en-US" altLang="en-US" sz="2400" dirty="0">
                <a:cs typeface="Times New Roman" pitchFamily="18" charset="0"/>
              </a:rPr>
            </a:br>
            <a:r>
              <a:rPr lang="en-US" altLang="en-US" sz="2400" dirty="0">
                <a:cs typeface="Times New Roman" pitchFamily="18" charset="0"/>
              </a:rPr>
              <a:t>    understand in about an hour. </a:t>
            </a:r>
          </a:p>
        </p:txBody>
      </p:sp>
      <p:sp>
        <p:nvSpPr>
          <p:cNvPr id="6" name="Rectangle 5"/>
          <p:cNvSpPr>
            <a:spLocks noChangeArrowheads="1"/>
          </p:cNvSpPr>
          <p:nvPr/>
        </p:nvSpPr>
        <p:spPr bwMode="auto">
          <a:xfrm>
            <a:off x="611560" y="3299500"/>
            <a:ext cx="784887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dirty="0">
                <a:cs typeface="Times New Roman" pitchFamily="18" charset="0"/>
              </a:rPr>
              <a:t>You could just try different integer values.</a:t>
            </a:r>
          </a:p>
          <a:p>
            <a:pPr algn="l"/>
            <a:r>
              <a:rPr lang="en-US" altLang="en-US" sz="2400" dirty="0">
                <a:cs typeface="Times New Roman" pitchFamily="18" charset="0"/>
              </a:rPr>
              <a:t>  If you found a solution great.</a:t>
            </a:r>
          </a:p>
          <a:p>
            <a:pPr algn="l"/>
            <a:r>
              <a:rPr lang="en-US" altLang="en-US" sz="2400" dirty="0">
                <a:cs typeface="Times New Roman" pitchFamily="18" charset="0"/>
              </a:rPr>
              <a:t>  But if you have not yet, how do you know </a:t>
            </a:r>
            <a:br>
              <a:rPr lang="en-US" altLang="en-US" sz="2400" dirty="0">
                <a:cs typeface="Times New Roman" pitchFamily="18" charset="0"/>
              </a:rPr>
            </a:br>
            <a:r>
              <a:rPr lang="en-US" altLang="en-US" sz="2400" dirty="0">
                <a:cs typeface="Times New Roman" pitchFamily="18" charset="0"/>
              </a:rPr>
              <a:t>  whether there is a solution with larger integers. </a:t>
            </a:r>
          </a:p>
        </p:txBody>
      </p:sp>
      <p:sp>
        <p:nvSpPr>
          <p:cNvPr id="7" name="Rectangle 6"/>
          <p:cNvSpPr>
            <a:spLocks noChangeArrowheads="1"/>
          </p:cNvSpPr>
          <p:nvPr/>
        </p:nvSpPr>
        <p:spPr bwMode="auto">
          <a:xfrm>
            <a:off x="611560" y="2165955"/>
            <a:ext cx="78488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sz="2400" dirty="0">
                <a:cs typeface="Times New Roman" pitchFamily="18" charset="0"/>
              </a:rPr>
              <a:t>If one of the variables could be a real, then fix the others and do calculous to find the real one.</a:t>
            </a:r>
          </a:p>
        </p:txBody>
      </p:sp>
    </p:spTree>
    <p:extLst>
      <p:ext uri="{BB962C8B-B14F-4D97-AF65-F5344CB8AC3E}">
        <p14:creationId xmlns:p14="http://schemas.microsoft.com/office/powerpoint/2010/main" val="1297338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 calcmode="lin" valueType="num">
                                      <p:cBhvr additive="base">
                                        <p:cTn id="25"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additive="base">
                                        <p:cTn id="3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xEl>
                                              <p:pRg st="2" end="2"/>
                                            </p:txEl>
                                          </p:spTgt>
                                        </p:tgtEl>
                                        <p:attrNameLst>
                                          <p:attrName>style.visibility</p:attrName>
                                        </p:attrNameLst>
                                      </p:cBhvr>
                                      <p:to>
                                        <p:strVal val="visible"/>
                                      </p:to>
                                    </p:set>
                                    <p:anim calcmode="lin" valueType="num">
                                      <p:cBhvr additive="base">
                                        <p:cTn id="3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0">
                                            <p:txEl>
                                              <p:pRg st="0" end="0"/>
                                            </p:txEl>
                                          </p:spTgt>
                                        </p:tgtEl>
                                        <p:attrNameLst>
                                          <p:attrName>style.visibility</p:attrName>
                                        </p:attrNameLst>
                                      </p:cBhvr>
                                      <p:to>
                                        <p:strVal val="visible"/>
                                      </p:to>
                                    </p:set>
                                    <p:anim calcmode="lin" valueType="num">
                                      <p:cBhvr additive="base">
                                        <p:cTn id="4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xEl>
                                              <p:pRg st="1" end="1"/>
                                            </p:txEl>
                                          </p:spTgt>
                                        </p:tgtEl>
                                        <p:attrNameLst>
                                          <p:attrName>style.visibility</p:attrName>
                                        </p:attrNameLst>
                                      </p:cBhvr>
                                      <p:to>
                                        <p:strVal val="visible"/>
                                      </p:to>
                                    </p:set>
                                    <p:anim calcmode="lin" valueType="num">
                                      <p:cBhvr additive="base">
                                        <p:cTn id="49"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6" name="Rectangle 2"/>
          <p:cNvSpPr>
            <a:spLocks noGrp="1" noChangeArrowheads="1"/>
          </p:cNvSpPr>
          <p:nvPr>
            <p:ph type="title" idx="4294967295"/>
          </p:nvPr>
        </p:nvSpPr>
        <p:spPr>
          <a:xfrm>
            <a:off x="685800" y="2438400"/>
            <a:ext cx="7772400" cy="1143000"/>
          </a:xfrm>
          <a:prstGeom prst="rect">
            <a:avLst/>
          </a:prstGeom>
        </p:spPr>
        <p:txBody>
          <a:bodyPr/>
          <a:lstStyle/>
          <a:p>
            <a:pPr>
              <a:defRPr/>
            </a:pPr>
            <a:r>
              <a:rPr lang="en-US" dirty="0"/>
              <a:t>End</a:t>
            </a:r>
          </a:p>
        </p:txBody>
      </p:sp>
    </p:spTree>
    <p:extLst>
      <p:ext uri="{BB962C8B-B14F-4D97-AF65-F5344CB8AC3E}">
        <p14:creationId xmlns:p14="http://schemas.microsoft.com/office/powerpoint/2010/main" val="880864507"/>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8" name="Text Box 6"/>
          <p:cNvSpPr txBox="1">
            <a:spLocks noChangeArrowheads="1"/>
          </p:cNvSpPr>
          <p:nvPr/>
        </p:nvSpPr>
        <p:spPr bwMode="auto">
          <a:xfrm>
            <a:off x="3406775" y="4803775"/>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p>
          <a:p>
            <a:pPr algn="l"/>
            <a:r>
              <a:rPr lang="en-US" altLang="en-US" sz="2400" dirty="0"/>
              <a:t>{“M” | M halts empty string}</a:t>
            </a:r>
          </a:p>
          <a:p>
            <a:pPr algn="l"/>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r>
              <a:rPr lang="en-US" altLang="en-US" sz="2400" dirty="0">
                <a:sym typeface="Symbol" pitchFamily="18" charset="2"/>
              </a:rPr>
              <a:t> </a:t>
            </a:r>
            <a:r>
              <a:rPr lang="en-US" altLang="en-US" sz="2400" dirty="0"/>
              <a:t>TM M</a:t>
            </a:r>
            <a:r>
              <a:rPr lang="en-US" altLang="en-US" sz="2400" baseline="30000" dirty="0"/>
              <a:t>* </a:t>
            </a:r>
            <a:r>
              <a:rPr lang="en-US" altLang="en-US" sz="2400" dirty="0"/>
              <a:t>{I | M</a:t>
            </a:r>
            <a:r>
              <a:rPr lang="en-US" altLang="en-US" sz="2400" baseline="30000" dirty="0"/>
              <a:t>*</a:t>
            </a:r>
            <a:r>
              <a:rPr lang="en-US" altLang="en-US" sz="2400" dirty="0"/>
              <a:t> halts on I}</a:t>
            </a:r>
          </a:p>
        </p:txBody>
      </p:sp>
      <p:sp>
        <p:nvSpPr>
          <p:cNvPr id="14" name="Text Box 16"/>
          <p:cNvSpPr txBox="1">
            <a:spLocks noChangeArrowheads="1"/>
          </p:cNvSpPr>
          <p:nvPr/>
        </p:nvSpPr>
        <p:spPr bwMode="auto">
          <a:xfrm>
            <a:off x="1979613" y="5516563"/>
            <a:ext cx="1892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a:solidFill>
                  <a:schemeClr val="accent2"/>
                </a:solidFill>
              </a:rPr>
              <a:t>Halting  </a:t>
            </a:r>
            <a:r>
              <a:rPr lang="en-US" altLang="en-US" sz="2400">
                <a:solidFill>
                  <a:schemeClr val="accent2"/>
                </a:solidFill>
              </a:rPr>
              <a:t>≤</a:t>
            </a:r>
            <a:r>
              <a:rPr lang="en-US" altLang="en-US" sz="2400" i="1">
                <a:solidFill>
                  <a:schemeClr val="accent2"/>
                </a:solidFill>
              </a:rPr>
              <a:t> </a:t>
            </a:r>
          </a:p>
        </p:txBody>
      </p:sp>
      <p:sp>
        <p:nvSpPr>
          <p:cNvPr id="9524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8"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152400" y="616743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i="1">
                <a:solidFill>
                  <a:schemeClr val="accent2"/>
                </a:solidFill>
                <a:latin typeface="Times New Roman" pitchFamily="18" charset="0"/>
              </a:rPr>
              <a:t>Halting</a:t>
            </a:r>
            <a:endParaRPr lang="en-US" altLang="en-US" sz="2400" i="1" baseline="-25000">
              <a:solidFill>
                <a:schemeClr val="accent2"/>
              </a:solidFill>
              <a:latin typeface="Times New Roman" pitchFamily="18" charset="0"/>
            </a:endParaRPr>
          </a:p>
        </p:txBody>
      </p:sp>
      <p:sp>
        <p:nvSpPr>
          <p:cNvPr id="19" name="Text Box 16"/>
          <p:cNvSpPr txBox="1">
            <a:spLocks noChangeArrowheads="1"/>
          </p:cNvSpPr>
          <p:nvPr/>
        </p:nvSpPr>
        <p:spPr bwMode="auto">
          <a:xfrm>
            <a:off x="2051720" y="4911551"/>
            <a:ext cx="1426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Proved</a:t>
            </a:r>
            <a:endParaRPr lang="en-US" altLang="en-US" sz="2400" i="1" dirty="0">
              <a:solidFill>
                <a:schemeClr val="tx2"/>
              </a:solidFill>
            </a:endParaRPr>
          </a:p>
        </p:txBody>
      </p:sp>
      <p:sp>
        <p:nvSpPr>
          <p:cNvPr id="10"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905403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64" presetClass="path" presetSubtype="0" accel="50000" decel="50000" fill="hold" grpId="1" nodeType="withEffect">
                                  <p:stCondLst>
                                    <p:cond delay="0"/>
                                  </p:stCondLst>
                                  <p:childTnLst>
                                    <p:animMotion origin="layout" path="M -3.88889E-6 -3.7037E-7 L 0.08958 -0.51505 " pathEditMode="relative" rAng="0" ptsTypes="AA">
                                      <p:cBhvr>
                                        <p:cTn id="10" dur="1000" fill="hold"/>
                                        <p:tgtEl>
                                          <p:spTgt spid="17"/>
                                        </p:tgtEl>
                                        <p:attrNameLst>
                                          <p:attrName>ppt_x</p:attrName>
                                          <p:attrName>ppt_y</p:attrName>
                                        </p:attrNameLst>
                                      </p:cBhvr>
                                      <p:rCtr x="4566" y="-25324"/>
                                    </p:animMotion>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1+#ppt_w/2"/>
                                          </p:val>
                                        </p:tav>
                                        <p:tav tm="100000">
                                          <p:val>
                                            <p:strVal val="#ppt_x"/>
                                          </p:val>
                                        </p:tav>
                                      </p:tavLst>
                                    </p:anim>
                                    <p:anim calcmode="lin" valueType="num">
                                      <p:cBhvr additive="base">
                                        <p:cTn id="16" dur="5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1+#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6" presetClass="path" presetSubtype="0" accel="50000" decel="50000" fill="hold" grpId="1" nodeType="clickEffect">
                                  <p:stCondLst>
                                    <p:cond delay="0"/>
                                  </p:stCondLst>
                                  <p:childTnLst>
                                    <p:animMotion origin="layout" path="M -4.16667E-6 -4.81481E-6 L -0.23281 -0.54212 " pathEditMode="relative" rAng="0" ptsTypes="AA">
                                      <p:cBhvr>
                                        <p:cTn id="28" dur="1000" fill="hold"/>
                                        <p:tgtEl>
                                          <p:spTgt spid="18"/>
                                        </p:tgtEl>
                                        <p:attrNameLst>
                                          <p:attrName>ppt_x</p:attrName>
                                          <p:attrName>ppt_y</p:attrName>
                                        </p:attrNameLst>
                                      </p:cBhvr>
                                      <p:rCtr x="-11649" y="-271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8" grpId="1"/>
      <p:bldP spid="14" grpId="0"/>
      <p:bldP spid="17" grpId="0"/>
      <p:bldP spid="17" grpId="1"/>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8" name="Text Box 6"/>
          <p:cNvSpPr txBox="1">
            <a:spLocks noChangeArrowheads="1"/>
          </p:cNvSpPr>
          <p:nvPr/>
        </p:nvSpPr>
        <p:spPr bwMode="auto">
          <a:xfrm>
            <a:off x="1297781" y="1062831"/>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p>
          <a:p>
            <a:pPr algn="l"/>
            <a:r>
              <a:rPr lang="en-US" altLang="en-US" sz="2400" dirty="0"/>
              <a:t>{“M” | M halts empty string}</a:t>
            </a:r>
          </a:p>
          <a:p>
            <a:pPr algn="l"/>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r>
              <a:rPr lang="en-US" altLang="en-US" sz="2400" dirty="0">
                <a:sym typeface="Symbol" pitchFamily="18" charset="2"/>
              </a:rPr>
              <a:t> </a:t>
            </a:r>
            <a:r>
              <a:rPr lang="en-US" altLang="en-US" sz="2400" dirty="0"/>
              <a:t>TM M</a:t>
            </a:r>
            <a:r>
              <a:rPr lang="en-US" altLang="en-US" sz="2400" baseline="30000" dirty="0"/>
              <a:t>* </a:t>
            </a:r>
            <a:r>
              <a:rPr lang="en-US" altLang="en-US" sz="2400" dirty="0"/>
              <a:t>{I | M</a:t>
            </a:r>
            <a:r>
              <a:rPr lang="en-US" altLang="en-US" sz="2400" baseline="30000" dirty="0"/>
              <a:t>*</a:t>
            </a:r>
            <a:r>
              <a:rPr lang="en-US" altLang="en-US" sz="2400" dirty="0"/>
              <a:t> halts on I}</a:t>
            </a:r>
          </a:p>
        </p:txBody>
      </p:sp>
      <p:sp>
        <p:nvSpPr>
          <p:cNvPr id="14" name="Text Box 16"/>
          <p:cNvSpPr txBox="1">
            <a:spLocks noChangeArrowheads="1"/>
          </p:cNvSpPr>
          <p:nvPr/>
        </p:nvSpPr>
        <p:spPr bwMode="auto">
          <a:xfrm>
            <a:off x="4993623" y="1602381"/>
            <a:ext cx="1738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a:t>
            </a:r>
            <a:r>
              <a:rPr lang="en-US" altLang="en-US" sz="2400" i="1" dirty="0">
                <a:solidFill>
                  <a:schemeClr val="accent2"/>
                </a:solidFill>
              </a:rPr>
              <a:t> Halting</a:t>
            </a:r>
          </a:p>
        </p:txBody>
      </p:sp>
      <p:sp>
        <p:nvSpPr>
          <p:cNvPr id="9524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8"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971600" y="270688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i="1" dirty="0">
                <a:solidFill>
                  <a:schemeClr val="accent2"/>
                </a:solidFill>
                <a:latin typeface="Times New Roman" pitchFamily="18" charset="0"/>
              </a:rPr>
              <a:t>Halting</a:t>
            </a:r>
            <a:endParaRPr lang="en-US" altLang="en-US" sz="2400" i="1" baseline="-25000" dirty="0">
              <a:solidFill>
                <a:schemeClr val="accent2"/>
              </a:solidFill>
              <a:latin typeface="Times New Roman" pitchFamily="18" charset="0"/>
            </a:endParaRPr>
          </a:p>
        </p:txBody>
      </p:sp>
      <p:sp>
        <p:nvSpPr>
          <p:cNvPr id="9" name="Text Box 16"/>
          <p:cNvSpPr txBox="1">
            <a:spLocks noChangeArrowheads="1"/>
          </p:cNvSpPr>
          <p:nvPr/>
        </p:nvSpPr>
        <p:spPr bwMode="auto">
          <a:xfrm>
            <a:off x="942104" y="1555349"/>
            <a:ext cx="8136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600" dirty="0">
                <a:solidFill>
                  <a:schemeClr val="tx2"/>
                </a:solidFill>
              </a:rPr>
              <a:t>=</a:t>
            </a:r>
            <a:endParaRPr lang="en-US" altLang="en-US" sz="3600" i="1" dirty="0">
              <a:solidFill>
                <a:schemeClr val="tx2"/>
              </a:solidFill>
            </a:endParaRPr>
          </a:p>
        </p:txBody>
      </p:sp>
      <p:sp>
        <p:nvSpPr>
          <p:cNvPr id="10" name="Text Box 16"/>
          <p:cNvSpPr txBox="1">
            <a:spLocks noChangeArrowheads="1"/>
          </p:cNvSpPr>
          <p:nvPr/>
        </p:nvSpPr>
        <p:spPr bwMode="auto">
          <a:xfrm>
            <a:off x="4991623" y="1602381"/>
            <a:ext cx="1738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a:t>
            </a:r>
            <a:r>
              <a:rPr lang="en-US" altLang="en-US" sz="2400" i="1" dirty="0">
                <a:solidFill>
                  <a:schemeClr val="accent2"/>
                </a:solidFill>
              </a:rPr>
              <a:t> Halting</a:t>
            </a:r>
          </a:p>
        </p:txBody>
      </p:sp>
      <p:sp>
        <p:nvSpPr>
          <p:cNvPr id="11" name="Text Box 16"/>
          <p:cNvSpPr txBox="1">
            <a:spLocks noChangeArrowheads="1"/>
          </p:cNvSpPr>
          <p:nvPr/>
        </p:nvSpPr>
        <p:spPr bwMode="auto">
          <a:xfrm>
            <a:off x="5209647" y="1124744"/>
            <a:ext cx="22878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Want to prove</a:t>
            </a:r>
            <a:endParaRPr lang="en-US" altLang="en-US" sz="2400" i="1" dirty="0">
              <a:solidFill>
                <a:schemeClr val="tx2"/>
              </a:solidFill>
            </a:endParaRPr>
          </a:p>
        </p:txBody>
      </p:sp>
      <p:sp>
        <p:nvSpPr>
          <p:cNvPr id="12"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38731942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4" presetClass="path" presetSubtype="0" accel="50000" decel="50000" fill="hold" grpId="0" nodeType="clickEffect">
                                  <p:stCondLst>
                                    <p:cond delay="0"/>
                                  </p:stCondLst>
                                  <p:childTnLst>
                                    <p:animMotion origin="layout" path="M 2.77778E-6 -0.01042 L -0.12431 -0.16968 " pathEditMode="relative" rAng="0" ptsTypes="AA">
                                      <p:cBhvr>
                                        <p:cTn id="16" dur="1000" fill="hold"/>
                                        <p:tgtEl>
                                          <p:spTgt spid="17"/>
                                        </p:tgtEl>
                                        <p:attrNameLst>
                                          <p:attrName>ppt_x</p:attrName>
                                          <p:attrName>ppt_y</p:attrName>
                                        </p:attrNameLst>
                                      </p:cBhvr>
                                      <p:rCtr x="-6215" y="-7963"/>
                                    </p:animMotion>
                                  </p:childTnLst>
                                </p:cTn>
                              </p:par>
                              <p:par>
                                <p:cTn id="17" presetID="2" presetClass="entr" presetSubtype="2"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9" grpId="0"/>
      <p:bldP spid="10" grpId="0"/>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8" name="Text Box 6"/>
          <p:cNvSpPr txBox="1">
            <a:spLocks noChangeArrowheads="1"/>
          </p:cNvSpPr>
          <p:nvPr/>
        </p:nvSpPr>
        <p:spPr bwMode="auto">
          <a:xfrm>
            <a:off x="155575" y="1844675"/>
            <a:ext cx="160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ym typeface="Symbol" pitchFamily="18" charset="2"/>
              </a:rPr>
              <a:t></a:t>
            </a:r>
            <a:r>
              <a:rPr lang="en-US" altLang="en-US" sz="2400" dirty="0"/>
              <a:t>“M”,I</a:t>
            </a:r>
            <a:r>
              <a:rPr lang="en-US" altLang="en-US" sz="2400" dirty="0">
                <a:sym typeface="Symbol" pitchFamily="18" charset="2"/>
              </a:rPr>
              <a:t></a:t>
            </a:r>
            <a:endParaRPr lang="en-US" altLang="en-US" sz="2400" dirty="0"/>
          </a:p>
        </p:txBody>
      </p:sp>
      <p:sp>
        <p:nvSpPr>
          <p:cNvPr id="60426" name="Text Box 35"/>
          <p:cNvSpPr txBox="1">
            <a:spLocks noChangeArrowheads="1"/>
          </p:cNvSpPr>
          <p:nvPr/>
        </p:nvSpPr>
        <p:spPr bwMode="auto">
          <a:xfrm>
            <a:off x="4510088" y="1901825"/>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ym typeface="Symbol" pitchFamily="18" charset="2"/>
              </a:rPr>
              <a:t></a:t>
            </a:r>
            <a:r>
              <a:rPr lang="en-US" altLang="en-US" sz="2400"/>
              <a:t>“M'”,I</a:t>
            </a:r>
            <a:r>
              <a:rPr lang="en-US" altLang="en-US" sz="2400">
                <a:sym typeface="Symbol" pitchFamily="18" charset="2"/>
              </a:rPr>
              <a:t></a:t>
            </a:r>
          </a:p>
        </p:txBody>
      </p:sp>
      <p:sp>
        <p:nvSpPr>
          <p:cNvPr id="60427"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376871" name="Freeform 39"/>
          <p:cNvSpPr>
            <a:spLocks/>
          </p:cNvSpPr>
          <p:nvPr/>
        </p:nvSpPr>
        <p:spPr bwMode="auto">
          <a:xfrm>
            <a:off x="990600" y="2551113"/>
            <a:ext cx="685800" cy="4603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4" name="Text Box 6"/>
          <p:cNvSpPr txBox="1">
            <a:spLocks noChangeArrowheads="1"/>
          </p:cNvSpPr>
          <p:nvPr/>
        </p:nvSpPr>
        <p:spPr bwMode="auto">
          <a:xfrm>
            <a:off x="5795963" y="551656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0430" name="Rectangle 14"/>
          <p:cNvSpPr>
            <a:spLocks noChangeArrowheads="1"/>
          </p:cNvSpPr>
          <p:nvPr/>
        </p:nvSpPr>
        <p:spPr bwMode="auto">
          <a:xfrm>
            <a:off x="455613" y="5541963"/>
            <a:ext cx="42656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p:txBody>
      </p:sp>
      <p:sp>
        <p:nvSpPr>
          <p:cNvPr id="5" name="Text Box 6"/>
          <p:cNvSpPr txBox="1">
            <a:spLocks noChangeArrowheads="1"/>
          </p:cNvSpPr>
          <p:nvPr/>
        </p:nvSpPr>
        <p:spPr bwMode="auto">
          <a:xfrm>
            <a:off x="4859338" y="5207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0432" name="Rectangle 16"/>
          <p:cNvSpPr>
            <a:spLocks noChangeArrowheads="1"/>
          </p:cNvSpPr>
          <p:nvPr/>
        </p:nvSpPr>
        <p:spPr bwMode="auto">
          <a:xfrm>
            <a:off x="-73025"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br>
              <a:rPr lang="en-US" altLang="en-US" sz="2400"/>
            </a:br>
            <a:r>
              <a:rPr lang="en-US" altLang="en-US" sz="2400"/>
              <a:t>   at some point in computation }</a:t>
            </a:r>
          </a:p>
        </p:txBody>
      </p:sp>
      <p:grpSp>
        <p:nvGrpSpPr>
          <p:cNvPr id="2" name="Group 17"/>
          <p:cNvGrpSpPr>
            <a:grpSpLocks/>
          </p:cNvGrpSpPr>
          <p:nvPr/>
        </p:nvGrpSpPr>
        <p:grpSpPr bwMode="auto">
          <a:xfrm>
            <a:off x="1258888" y="1470025"/>
            <a:ext cx="3135312" cy="1385888"/>
            <a:chOff x="793" y="926"/>
            <a:chExt cx="1975" cy="873"/>
          </a:xfrm>
        </p:grpSpPr>
        <p:sp>
          <p:nvSpPr>
            <p:cNvPr id="64535"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4536" name="Rectangle 19"/>
            <p:cNvSpPr>
              <a:spLocks noChangeArrowheads="1"/>
            </p:cNvSpPr>
            <p:nvPr/>
          </p:nvSpPr>
          <p:spPr bwMode="auto">
            <a:xfrm>
              <a:off x="793" y="926"/>
              <a:ext cx="197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prints “Hi” on I</a:t>
              </a:r>
            </a:p>
          </p:txBody>
        </p:sp>
      </p:grpSp>
      <p:sp>
        <p:nvSpPr>
          <p:cNvPr id="60436" name="Text Box 35"/>
          <p:cNvSpPr txBox="1">
            <a:spLocks noChangeArrowheads="1"/>
          </p:cNvSpPr>
          <p:nvPr/>
        </p:nvSpPr>
        <p:spPr bwMode="auto">
          <a:xfrm>
            <a:off x="3527425" y="2276475"/>
            <a:ext cx="3627438"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endParaRPr lang="en-US" altLang="en-US" sz="2400" b="1"/>
          </a:p>
          <a:p>
            <a:pPr algn="l"/>
            <a:r>
              <a:rPr lang="en-US" altLang="en-US" sz="2400"/>
              <a:t>{ </a:t>
            </a:r>
          </a:p>
          <a:p>
            <a:pPr algn="l"/>
            <a:r>
              <a:rPr lang="en-US" altLang="en-US" sz="2400"/>
              <a:t>   Run M(I) </a:t>
            </a:r>
            <a:br>
              <a:rPr lang="en-US" altLang="en-US" sz="2400"/>
            </a:br>
            <a:r>
              <a:rPr lang="en-US" altLang="en-US" sz="2400"/>
              <a:t>      if “Hi” is printed halt</a:t>
            </a:r>
          </a:p>
          <a:p>
            <a:pPr algn="l"/>
            <a:r>
              <a:rPr lang="en-US" altLang="en-US" sz="2400"/>
              <a:t>   Loop forever</a:t>
            </a:r>
          </a:p>
          <a:p>
            <a:pPr algn="l"/>
            <a:r>
              <a:rPr lang="en-US" altLang="en-US" sz="2400"/>
              <a:t> }  </a:t>
            </a:r>
          </a:p>
        </p:txBody>
      </p:sp>
      <p:grpSp>
        <p:nvGrpSpPr>
          <p:cNvPr id="3" name="Group 21"/>
          <p:cNvGrpSpPr>
            <a:grpSpLocks/>
          </p:cNvGrpSpPr>
          <p:nvPr/>
        </p:nvGrpSpPr>
        <p:grpSpPr bwMode="auto">
          <a:xfrm>
            <a:off x="3968750" y="4783138"/>
            <a:ext cx="2971800" cy="519112"/>
            <a:chOff x="2500" y="3285"/>
            <a:chExt cx="1872" cy="327"/>
          </a:xfrm>
        </p:grpSpPr>
        <p:sp>
          <p:nvSpPr>
            <p:cNvPr id="6453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4534" name="Rectangle 23"/>
            <p:cNvSpPr>
              <a:spLocks noChangeArrowheads="1"/>
            </p:cNvSpPr>
            <p:nvPr/>
          </p:nvSpPr>
          <p:spPr bwMode="auto">
            <a:xfrm>
              <a:off x="2656" y="3285"/>
              <a:ext cx="113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Yes halts</a:t>
              </a:r>
            </a:p>
          </p:txBody>
        </p:sp>
      </p:grpSp>
      <p:grpSp>
        <p:nvGrpSpPr>
          <p:cNvPr id="6" name="Group 5"/>
          <p:cNvGrpSpPr>
            <a:grpSpLocks/>
          </p:cNvGrpSpPr>
          <p:nvPr/>
        </p:nvGrpSpPr>
        <p:grpSpPr bwMode="auto">
          <a:xfrm>
            <a:off x="7216775" y="2513013"/>
            <a:ext cx="1800225" cy="2882900"/>
            <a:chOff x="4194" y="1993"/>
            <a:chExt cx="1422" cy="2207"/>
          </a:xfrm>
        </p:grpSpPr>
        <p:pic>
          <p:nvPicPr>
            <p:cNvPr id="6453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4532"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grpSp>
        <p:nvGrpSpPr>
          <p:cNvPr id="7" name="Group 32"/>
          <p:cNvGrpSpPr>
            <a:grpSpLocks/>
          </p:cNvGrpSpPr>
          <p:nvPr/>
        </p:nvGrpSpPr>
        <p:grpSpPr bwMode="auto">
          <a:xfrm>
            <a:off x="1905000" y="2513013"/>
            <a:ext cx="1800225" cy="2903537"/>
            <a:chOff x="4194" y="1993"/>
            <a:chExt cx="1422" cy="2198"/>
          </a:xfrm>
        </p:grpSpPr>
        <p:pic>
          <p:nvPicPr>
            <p:cNvPr id="6452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4530"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24" name="Text Box 6"/>
          <p:cNvSpPr txBox="1">
            <a:spLocks noChangeArrowheads="1"/>
          </p:cNvSpPr>
          <p:nvPr/>
        </p:nvSpPr>
        <p:spPr bwMode="auto">
          <a:xfrm>
            <a:off x="6732588" y="1587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Other direction</a:t>
            </a:r>
          </a:p>
        </p:txBody>
      </p:sp>
      <p:sp>
        <p:nvSpPr>
          <p:cNvPr id="25"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32530445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1+#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0432"/>
                                        </p:tgtEl>
                                        <p:attrNameLst>
                                          <p:attrName>style.visibility</p:attrName>
                                        </p:attrNameLst>
                                      </p:cBhvr>
                                      <p:to>
                                        <p:strVal val="visible"/>
                                      </p:to>
                                    </p:set>
                                    <p:anim calcmode="lin" valueType="num">
                                      <p:cBhvr additive="base">
                                        <p:cTn id="17" dur="500" fill="hold"/>
                                        <p:tgtEl>
                                          <p:spTgt spid="60432"/>
                                        </p:tgtEl>
                                        <p:attrNameLst>
                                          <p:attrName>ppt_x</p:attrName>
                                        </p:attrNameLst>
                                      </p:cBhvr>
                                      <p:tavLst>
                                        <p:tav tm="0">
                                          <p:val>
                                            <p:strVal val="0-#ppt_w/2"/>
                                          </p:val>
                                        </p:tav>
                                        <p:tav tm="100000">
                                          <p:val>
                                            <p:strVal val="#ppt_x"/>
                                          </p:val>
                                        </p:tav>
                                      </p:tavLst>
                                    </p:anim>
                                    <p:anim calcmode="lin" valueType="num">
                                      <p:cBhvr additive="base">
                                        <p:cTn id="18" dur="500" fill="hold"/>
                                        <p:tgtEl>
                                          <p:spTgt spid="6043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60430"/>
                                        </p:tgtEl>
                                        <p:attrNameLst>
                                          <p:attrName>style.visibility</p:attrName>
                                        </p:attrNameLst>
                                      </p:cBhvr>
                                      <p:to>
                                        <p:strVal val="visible"/>
                                      </p:to>
                                    </p:set>
                                    <p:anim calcmode="lin" valueType="num">
                                      <p:cBhvr additive="base">
                                        <p:cTn id="37" dur="500" fill="hold"/>
                                        <p:tgtEl>
                                          <p:spTgt spid="60430"/>
                                        </p:tgtEl>
                                        <p:attrNameLst>
                                          <p:attrName>ppt_x</p:attrName>
                                        </p:attrNameLst>
                                      </p:cBhvr>
                                      <p:tavLst>
                                        <p:tav tm="0">
                                          <p:val>
                                            <p:strVal val="#ppt_x"/>
                                          </p:val>
                                        </p:tav>
                                        <p:tav tm="100000">
                                          <p:val>
                                            <p:strVal val="#ppt_x"/>
                                          </p:val>
                                        </p:tav>
                                      </p:tavLst>
                                    </p:anim>
                                    <p:anim calcmode="lin" valueType="num">
                                      <p:cBhvr additive="base">
                                        <p:cTn id="38" dur="500" fill="hold"/>
                                        <p:tgtEl>
                                          <p:spTgt spid="6043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9" fill="hold" grpId="0" nodeType="clickEffect">
                                  <p:stCondLst>
                                    <p:cond delay="0"/>
                                  </p:stCondLst>
                                  <p:childTnLst>
                                    <p:set>
                                      <p:cBhvr>
                                        <p:cTn id="42" dur="1" fill="hold">
                                          <p:stCondLst>
                                            <p:cond delay="0"/>
                                          </p:stCondLst>
                                        </p:cTn>
                                        <p:tgtEl>
                                          <p:spTgt spid="376838"/>
                                        </p:tgtEl>
                                        <p:attrNameLst>
                                          <p:attrName>style.visibility</p:attrName>
                                        </p:attrNameLst>
                                      </p:cBhvr>
                                      <p:to>
                                        <p:strVal val="visible"/>
                                      </p:to>
                                    </p:set>
                                    <p:anim calcmode="lin" valueType="num">
                                      <p:cBhvr additive="base">
                                        <p:cTn id="43" dur="500" fill="hold"/>
                                        <p:tgtEl>
                                          <p:spTgt spid="376838"/>
                                        </p:tgtEl>
                                        <p:attrNameLst>
                                          <p:attrName>ppt_x</p:attrName>
                                        </p:attrNameLst>
                                      </p:cBhvr>
                                      <p:tavLst>
                                        <p:tav tm="0">
                                          <p:val>
                                            <p:strVal val="0-#ppt_w/2"/>
                                          </p:val>
                                        </p:tav>
                                        <p:tav tm="100000">
                                          <p:val>
                                            <p:strVal val="#ppt_x"/>
                                          </p:val>
                                        </p:tav>
                                      </p:tavLst>
                                    </p:anim>
                                    <p:anim calcmode="lin" valueType="num">
                                      <p:cBhvr additive="base">
                                        <p:cTn id="44" dur="500" fill="hold"/>
                                        <p:tgtEl>
                                          <p:spTgt spid="376838"/>
                                        </p:tgtEl>
                                        <p:attrNameLst>
                                          <p:attrName>ppt_y</p:attrName>
                                        </p:attrNameLst>
                                      </p:cBhvr>
                                      <p:tavLst>
                                        <p:tav tm="0">
                                          <p:val>
                                            <p:strVal val="0-#ppt_h/2"/>
                                          </p:val>
                                        </p:tav>
                                        <p:tav tm="100000">
                                          <p:val>
                                            <p:strVal val="#ppt_y"/>
                                          </p:val>
                                        </p:tav>
                                      </p:tavLst>
                                    </p:anim>
                                  </p:childTnLst>
                                </p:cTn>
                              </p:par>
                              <p:par>
                                <p:cTn id="45" presetID="2" presetClass="entr" presetSubtype="9" fill="hold" grpId="0" nodeType="withEffect">
                                  <p:stCondLst>
                                    <p:cond delay="0"/>
                                  </p:stCondLst>
                                  <p:childTnLst>
                                    <p:set>
                                      <p:cBhvr>
                                        <p:cTn id="46" dur="1" fill="hold">
                                          <p:stCondLst>
                                            <p:cond delay="0"/>
                                          </p:stCondLst>
                                        </p:cTn>
                                        <p:tgtEl>
                                          <p:spTgt spid="376871"/>
                                        </p:tgtEl>
                                        <p:attrNameLst>
                                          <p:attrName>style.visibility</p:attrName>
                                        </p:attrNameLst>
                                      </p:cBhvr>
                                      <p:to>
                                        <p:strVal val="visible"/>
                                      </p:to>
                                    </p:set>
                                    <p:anim calcmode="lin" valueType="num">
                                      <p:cBhvr additive="base">
                                        <p:cTn id="47" dur="500" fill="hold"/>
                                        <p:tgtEl>
                                          <p:spTgt spid="376871"/>
                                        </p:tgtEl>
                                        <p:attrNameLst>
                                          <p:attrName>ppt_x</p:attrName>
                                        </p:attrNameLst>
                                      </p:cBhvr>
                                      <p:tavLst>
                                        <p:tav tm="0">
                                          <p:val>
                                            <p:strVal val="0-#ppt_w/2"/>
                                          </p:val>
                                        </p:tav>
                                        <p:tav tm="100000">
                                          <p:val>
                                            <p:strVal val="#ppt_x"/>
                                          </p:val>
                                        </p:tav>
                                      </p:tavLst>
                                    </p:anim>
                                    <p:anim calcmode="lin" valueType="num">
                                      <p:cBhvr additive="base">
                                        <p:cTn id="48" dur="500" fill="hold"/>
                                        <p:tgtEl>
                                          <p:spTgt spid="376871"/>
                                        </p:tgtEl>
                                        <p:attrNameLst>
                                          <p:attrName>ppt_y</p:attrName>
                                        </p:attrNameLst>
                                      </p:cBhvr>
                                      <p:tavLst>
                                        <p:tav tm="0">
                                          <p:val>
                                            <p:strVal val="0-#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0427"/>
                                        </p:tgtEl>
                                        <p:attrNameLst>
                                          <p:attrName>style.visibility</p:attrName>
                                        </p:attrNameLst>
                                      </p:cBhvr>
                                      <p:to>
                                        <p:strVal val="visible"/>
                                      </p:to>
                                    </p:set>
                                    <p:anim calcmode="lin" valueType="num">
                                      <p:cBhvr additive="base">
                                        <p:cTn id="53" dur="500" fill="hold"/>
                                        <p:tgtEl>
                                          <p:spTgt spid="60427"/>
                                        </p:tgtEl>
                                        <p:attrNameLst>
                                          <p:attrName>ppt_x</p:attrName>
                                        </p:attrNameLst>
                                      </p:cBhvr>
                                      <p:tavLst>
                                        <p:tav tm="0">
                                          <p:val>
                                            <p:strVal val="0-#ppt_w/2"/>
                                          </p:val>
                                        </p:tav>
                                        <p:tav tm="100000">
                                          <p:val>
                                            <p:strVal val="#ppt_x"/>
                                          </p:val>
                                        </p:tav>
                                      </p:tavLst>
                                    </p:anim>
                                    <p:anim calcmode="lin" valueType="num">
                                      <p:cBhvr additive="base">
                                        <p:cTn id="54" dur="500" fill="hold"/>
                                        <p:tgtEl>
                                          <p:spTgt spid="60427"/>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60426"/>
                                        </p:tgtEl>
                                        <p:attrNameLst>
                                          <p:attrName>style.visibility</p:attrName>
                                        </p:attrNameLst>
                                      </p:cBhvr>
                                      <p:to>
                                        <p:strVal val="visible"/>
                                      </p:to>
                                    </p:set>
                                    <p:anim calcmode="lin" valueType="num">
                                      <p:cBhvr additive="base">
                                        <p:cTn id="57" dur="500" fill="hold"/>
                                        <p:tgtEl>
                                          <p:spTgt spid="60426"/>
                                        </p:tgtEl>
                                        <p:attrNameLst>
                                          <p:attrName>ppt_x</p:attrName>
                                        </p:attrNameLst>
                                      </p:cBhvr>
                                      <p:tavLst>
                                        <p:tav tm="0">
                                          <p:val>
                                            <p:strVal val="0-#ppt_w/2"/>
                                          </p:val>
                                        </p:tav>
                                        <p:tav tm="100000">
                                          <p:val>
                                            <p:strVal val="#ppt_x"/>
                                          </p:val>
                                        </p:tav>
                                      </p:tavLst>
                                    </p:anim>
                                    <p:anim calcmode="lin" valueType="num">
                                      <p:cBhvr additive="base">
                                        <p:cTn id="58" dur="500" fill="hold"/>
                                        <p:tgtEl>
                                          <p:spTgt spid="60426"/>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60436"/>
                                        </p:tgtEl>
                                        <p:attrNameLst>
                                          <p:attrName>style.visibility</p:attrName>
                                        </p:attrNameLst>
                                      </p:cBhvr>
                                      <p:to>
                                        <p:strVal val="visible"/>
                                      </p:to>
                                    </p:set>
                                    <p:anim calcmode="lin" valueType="num">
                                      <p:cBhvr additive="base">
                                        <p:cTn id="63" dur="500" fill="hold"/>
                                        <p:tgtEl>
                                          <p:spTgt spid="60436"/>
                                        </p:tgtEl>
                                        <p:attrNameLst>
                                          <p:attrName>ppt_x</p:attrName>
                                        </p:attrNameLst>
                                      </p:cBhvr>
                                      <p:tavLst>
                                        <p:tav tm="0">
                                          <p:val>
                                            <p:strVal val="#ppt_x"/>
                                          </p:val>
                                        </p:tav>
                                        <p:tav tm="100000">
                                          <p:val>
                                            <p:strVal val="#ppt_x"/>
                                          </p:val>
                                        </p:tav>
                                      </p:tavLst>
                                    </p:anim>
                                    <p:anim calcmode="lin" valueType="num">
                                      <p:cBhvr additive="base">
                                        <p:cTn id="64" dur="500" fill="hold"/>
                                        <p:tgtEl>
                                          <p:spTgt spid="60436"/>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anim calcmode="lin" valueType="num">
                                      <p:cBhvr additive="base">
                                        <p:cTn id="69" dur="500" fill="hold"/>
                                        <p:tgtEl>
                                          <p:spTgt spid="3"/>
                                        </p:tgtEl>
                                        <p:attrNameLst>
                                          <p:attrName>ppt_x</p:attrName>
                                        </p:attrNameLst>
                                      </p:cBhvr>
                                      <p:tavLst>
                                        <p:tav tm="0">
                                          <p:val>
                                            <p:strVal val="1+#ppt_w/2"/>
                                          </p:val>
                                        </p:tav>
                                        <p:tav tm="100000">
                                          <p:val>
                                            <p:strVal val="#ppt_x"/>
                                          </p:val>
                                        </p:tav>
                                      </p:tavLst>
                                    </p:anim>
                                    <p:anim calcmode="lin" valueType="num">
                                      <p:cBhvr additive="base">
                                        <p:cTn id="7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6" fill="hold" nodeType="clickEffect">
                                  <p:stCondLst>
                                    <p:cond delay="0"/>
                                  </p:stCondLst>
                                  <p:childTnLst>
                                    <p:set>
                                      <p:cBhvr>
                                        <p:cTn id="74" dur="1" fill="hold">
                                          <p:stCondLst>
                                            <p:cond delay="0"/>
                                          </p:stCondLst>
                                        </p:cTn>
                                        <p:tgtEl>
                                          <p:spTgt spid="2"/>
                                        </p:tgtEl>
                                        <p:attrNameLst>
                                          <p:attrName>style.visibility</p:attrName>
                                        </p:attrNameLst>
                                      </p:cBhvr>
                                      <p:to>
                                        <p:strVal val="visible"/>
                                      </p:to>
                                    </p:set>
                                    <p:anim calcmode="lin" valueType="num">
                                      <p:cBhvr additive="base">
                                        <p:cTn id="75" dur="500" fill="hold"/>
                                        <p:tgtEl>
                                          <p:spTgt spid="2"/>
                                        </p:tgtEl>
                                        <p:attrNameLst>
                                          <p:attrName>ppt_x</p:attrName>
                                        </p:attrNameLst>
                                      </p:cBhvr>
                                      <p:tavLst>
                                        <p:tav tm="0">
                                          <p:val>
                                            <p:strVal val="1+#ppt_w/2"/>
                                          </p:val>
                                        </p:tav>
                                        <p:tav tm="100000">
                                          <p:val>
                                            <p:strVal val="#ppt_x"/>
                                          </p:val>
                                        </p:tav>
                                      </p:tavLst>
                                    </p:anim>
                                    <p:anim calcmode="lin" valueType="num">
                                      <p:cBhvr additive="base">
                                        <p:cTn id="7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8" grpId="0" autoUpdateAnimBg="0"/>
      <p:bldP spid="60426" grpId="0"/>
      <p:bldP spid="60427" grpId="0" animBg="1"/>
      <p:bldP spid="376871" grpId="0" animBg="1"/>
      <p:bldP spid="4" grpId="0" autoUpdateAnimBg="0"/>
      <p:bldP spid="60430" grpId="0"/>
      <p:bldP spid="5" grpId="0"/>
      <p:bldP spid="60432" grpId="0"/>
      <p:bldP spid="60436" grpId="0"/>
      <p:bldP spid="2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5"/>
          <p:cNvGrpSpPr>
            <a:grpSpLocks/>
          </p:cNvGrpSpPr>
          <p:nvPr/>
        </p:nvGrpSpPr>
        <p:grpSpPr bwMode="auto">
          <a:xfrm>
            <a:off x="7216775" y="2513013"/>
            <a:ext cx="1800225" cy="2882900"/>
            <a:chOff x="4194" y="1993"/>
            <a:chExt cx="1422" cy="2207"/>
          </a:xfrm>
        </p:grpSpPr>
        <p:pic>
          <p:nvPicPr>
            <p:cNvPr id="65559"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5560" name="Text Box 4"/>
            <p:cNvSpPr txBox="1">
              <a:spLocks noChangeArrowheads="1"/>
            </p:cNvSpPr>
            <p:nvPr/>
          </p:nvSpPr>
          <p:spPr bwMode="auto">
            <a:xfrm>
              <a:off x="4194" y="3611"/>
              <a:ext cx="1422" cy="58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GIVEN:</a:t>
              </a:r>
              <a:br>
                <a:rPr lang="en-US" altLang="en-US" sz="2000">
                  <a:solidFill>
                    <a:schemeClr val="tx2"/>
                  </a:solidFill>
                </a:rPr>
              </a:br>
              <a:r>
                <a:rPr lang="en-US" altLang="en-US" sz="2400"/>
                <a:t>Oracle for</a:t>
              </a:r>
            </a:p>
          </p:txBody>
        </p:sp>
      </p:grpSp>
      <p:sp>
        <p:nvSpPr>
          <p:cNvPr id="65539" name="Text Box 6"/>
          <p:cNvSpPr txBox="1">
            <a:spLocks noChangeArrowheads="1"/>
          </p:cNvSpPr>
          <p:nvPr/>
        </p:nvSpPr>
        <p:spPr bwMode="auto">
          <a:xfrm>
            <a:off x="155575" y="1814513"/>
            <a:ext cx="160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sym typeface="Symbol" pitchFamily="18" charset="2"/>
              </a:rPr>
              <a:t></a:t>
            </a:r>
            <a:r>
              <a:rPr lang="en-US" altLang="en-US" sz="2400"/>
              <a:t>“M”,I</a:t>
            </a:r>
            <a:r>
              <a:rPr lang="en-US" altLang="en-US" sz="2400">
                <a:sym typeface="Symbol" pitchFamily="18" charset="2"/>
              </a:rPr>
              <a:t></a:t>
            </a:r>
            <a:endParaRPr lang="en-US" altLang="en-US" sz="2400"/>
          </a:p>
        </p:txBody>
      </p:sp>
      <p:grpSp>
        <p:nvGrpSpPr>
          <p:cNvPr id="65540" name="Group 32"/>
          <p:cNvGrpSpPr>
            <a:grpSpLocks/>
          </p:cNvGrpSpPr>
          <p:nvPr/>
        </p:nvGrpSpPr>
        <p:grpSpPr bwMode="auto">
          <a:xfrm>
            <a:off x="1905000" y="2513013"/>
            <a:ext cx="1800225" cy="2903537"/>
            <a:chOff x="4194" y="1993"/>
            <a:chExt cx="1422" cy="2198"/>
          </a:xfrm>
        </p:grpSpPr>
        <p:pic>
          <p:nvPicPr>
            <p:cNvPr id="65557"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5558" name="Text Box 34"/>
            <p:cNvSpPr txBox="1">
              <a:spLocks noChangeArrowheads="1"/>
            </p:cNvSpPr>
            <p:nvPr/>
          </p:nvSpPr>
          <p:spPr bwMode="auto">
            <a:xfrm>
              <a:off x="4194" y="3609"/>
              <a:ext cx="1422" cy="58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2000">
                  <a:solidFill>
                    <a:schemeClr val="tx2"/>
                  </a:solidFill>
                </a:rPr>
                <a:t>BUILD:</a:t>
              </a:r>
              <a:br>
                <a:rPr lang="en-US" altLang="en-US" sz="2000">
                  <a:solidFill>
                    <a:schemeClr val="tx2"/>
                  </a:solidFill>
                </a:rPr>
              </a:br>
              <a:r>
                <a:rPr lang="en-US" altLang="en-US" sz="2400"/>
                <a:t>Oracle for </a:t>
              </a:r>
            </a:p>
          </p:txBody>
        </p:sp>
      </p:grpSp>
      <p:sp>
        <p:nvSpPr>
          <p:cNvPr id="65541" name="Text Box 35"/>
          <p:cNvSpPr txBox="1">
            <a:spLocks noChangeArrowheads="1"/>
          </p:cNvSpPr>
          <p:nvPr/>
        </p:nvSpPr>
        <p:spPr bwMode="auto">
          <a:xfrm>
            <a:off x="4514850" y="1901825"/>
            <a:ext cx="1538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sym typeface="Symbol" pitchFamily="18" charset="2"/>
              </a:rPr>
              <a:t></a:t>
            </a:r>
            <a:r>
              <a:rPr lang="en-US" altLang="en-US" sz="2400"/>
              <a:t>“M'”,I</a:t>
            </a:r>
            <a:r>
              <a:rPr lang="en-US" altLang="en-US" sz="2400">
                <a:sym typeface="Symbol" pitchFamily="18" charset="2"/>
              </a:rPr>
              <a:t></a:t>
            </a:r>
          </a:p>
        </p:txBody>
      </p:sp>
      <p:sp>
        <p:nvSpPr>
          <p:cNvPr id="65542" name="Line 36"/>
          <p:cNvSpPr>
            <a:spLocks noChangeShapeType="1"/>
          </p:cNvSpPr>
          <p:nvPr/>
        </p:nvSpPr>
        <p:spPr bwMode="auto">
          <a:xfrm>
            <a:off x="3968750" y="4652963"/>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5543" name="Freeform 39"/>
          <p:cNvSpPr>
            <a:spLocks/>
          </p:cNvSpPr>
          <p:nvPr/>
        </p:nvSpPr>
        <p:spPr bwMode="auto">
          <a:xfrm>
            <a:off x="990600" y="2519363"/>
            <a:ext cx="685800" cy="523875"/>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5544" name="Text Box 6"/>
          <p:cNvSpPr txBox="1">
            <a:spLocks noChangeArrowheads="1"/>
          </p:cNvSpPr>
          <p:nvPr/>
        </p:nvSpPr>
        <p:spPr bwMode="auto">
          <a:xfrm>
            <a:off x="5795963" y="5516563"/>
            <a:ext cx="360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5545" name="Rectangle 14"/>
          <p:cNvSpPr>
            <a:spLocks noChangeArrowheads="1"/>
          </p:cNvSpPr>
          <p:nvPr/>
        </p:nvSpPr>
        <p:spPr bwMode="auto">
          <a:xfrm>
            <a:off x="455613" y="5541963"/>
            <a:ext cx="42656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a:t>
            </a:r>
            <a:r>
              <a:rPr lang="en-US" altLang="en-US" sz="2400">
                <a:sym typeface="Symbol" pitchFamily="18" charset="2"/>
              </a:rPr>
              <a:t></a:t>
            </a:r>
            <a:r>
              <a:rPr lang="en-US" altLang="en-US" sz="2400"/>
              <a:t>“M”,I</a:t>
            </a:r>
            <a:r>
              <a:rPr lang="en-US" altLang="en-US" sz="2400">
                <a:sym typeface="Symbol" pitchFamily="18" charset="2"/>
              </a:rPr>
              <a:t></a:t>
            </a:r>
            <a:r>
              <a:rPr lang="en-US" altLang="en-US" sz="2400"/>
              <a:t> | M prints “Hi” on I}</a:t>
            </a:r>
          </a:p>
        </p:txBody>
      </p:sp>
      <p:sp>
        <p:nvSpPr>
          <p:cNvPr id="65546" name="Text Box 6"/>
          <p:cNvSpPr txBox="1">
            <a:spLocks noChangeArrowheads="1"/>
          </p:cNvSpPr>
          <p:nvPr/>
        </p:nvSpPr>
        <p:spPr bwMode="auto">
          <a:xfrm>
            <a:off x="4859338" y="52070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  {</a:t>
            </a:r>
            <a:r>
              <a:rPr lang="en-US" altLang="en-US" sz="2400">
                <a:sym typeface="Symbol" pitchFamily="18" charset="2"/>
              </a:rPr>
              <a:t></a:t>
            </a:r>
            <a:r>
              <a:rPr lang="en-US" altLang="en-US" sz="2400"/>
              <a:t>“M”,I</a:t>
            </a:r>
            <a:r>
              <a:rPr lang="en-US" altLang="en-US" sz="2400">
                <a:sym typeface="Symbol" pitchFamily="18" charset="2"/>
              </a:rPr>
              <a:t></a:t>
            </a:r>
            <a:r>
              <a:rPr lang="en-US" altLang="en-US" sz="2400"/>
              <a:t> | M halts on I}</a:t>
            </a:r>
          </a:p>
        </p:txBody>
      </p:sp>
      <p:sp>
        <p:nvSpPr>
          <p:cNvPr id="65547" name="Rectangle 16"/>
          <p:cNvSpPr>
            <a:spLocks noChangeArrowheads="1"/>
          </p:cNvSpPr>
          <p:nvPr/>
        </p:nvSpPr>
        <p:spPr bwMode="auto">
          <a:xfrm>
            <a:off x="-73025" y="506413"/>
            <a:ext cx="45942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br>
              <a:rPr lang="en-US" altLang="en-US" sz="2400" dirty="0"/>
            </a:br>
            <a:r>
              <a:rPr lang="en-US" altLang="en-US" sz="2400" dirty="0"/>
              <a:t>   at some point in computation }</a:t>
            </a:r>
          </a:p>
        </p:txBody>
      </p:sp>
      <p:grpSp>
        <p:nvGrpSpPr>
          <p:cNvPr id="4" name="Group 17"/>
          <p:cNvGrpSpPr>
            <a:grpSpLocks/>
          </p:cNvGrpSpPr>
          <p:nvPr/>
        </p:nvGrpSpPr>
        <p:grpSpPr bwMode="auto">
          <a:xfrm>
            <a:off x="1258888" y="1470025"/>
            <a:ext cx="3638550" cy="1416050"/>
            <a:chOff x="793" y="926"/>
            <a:chExt cx="2292" cy="892"/>
          </a:xfrm>
        </p:grpSpPr>
        <p:sp>
          <p:nvSpPr>
            <p:cNvPr id="65555" name="Freeform 40"/>
            <p:cNvSpPr>
              <a:spLocks/>
            </p:cNvSpPr>
            <p:nvPr/>
          </p:nvSpPr>
          <p:spPr bwMode="auto">
            <a:xfrm>
              <a:off x="862" y="1488"/>
              <a:ext cx="242" cy="330"/>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endParaRPr lang="en-US"/>
            </a:p>
          </p:txBody>
        </p:sp>
        <p:sp>
          <p:nvSpPr>
            <p:cNvPr id="65556" name="Rectangle 19"/>
            <p:cNvSpPr>
              <a:spLocks noChangeArrowheads="1"/>
            </p:cNvSpPr>
            <p:nvPr/>
          </p:nvSpPr>
          <p:spPr bwMode="auto">
            <a:xfrm>
              <a:off x="793" y="926"/>
              <a:ext cx="229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US" altLang="en-US" sz="2400"/>
            </a:p>
            <a:p>
              <a:pPr algn="l"/>
              <a:r>
                <a:rPr lang="en-US" altLang="en-US" sz="2400"/>
                <a:t>M(I) does not print “Hi”</a:t>
              </a:r>
            </a:p>
          </p:txBody>
        </p:sp>
      </p:grpSp>
      <p:sp>
        <p:nvSpPr>
          <p:cNvPr id="65549" name="Text Box 35"/>
          <p:cNvSpPr txBox="1">
            <a:spLocks noChangeArrowheads="1"/>
          </p:cNvSpPr>
          <p:nvPr/>
        </p:nvSpPr>
        <p:spPr bwMode="auto">
          <a:xfrm>
            <a:off x="3527425" y="2276475"/>
            <a:ext cx="3627438"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M'(I) = </a:t>
            </a:r>
          </a:p>
          <a:p>
            <a:pPr algn="l"/>
            <a:r>
              <a:rPr lang="en-US" altLang="en-US" sz="2400"/>
              <a:t>{ </a:t>
            </a:r>
          </a:p>
          <a:p>
            <a:pPr algn="l"/>
            <a:r>
              <a:rPr lang="en-US" altLang="en-US" sz="2400"/>
              <a:t>   Run M(I) </a:t>
            </a:r>
            <a:br>
              <a:rPr lang="en-US" altLang="en-US" sz="2400"/>
            </a:br>
            <a:r>
              <a:rPr lang="en-US" altLang="en-US" sz="2400"/>
              <a:t>      if “Hi” is printed halt</a:t>
            </a:r>
          </a:p>
          <a:p>
            <a:pPr algn="l"/>
            <a:r>
              <a:rPr lang="en-US" altLang="en-US" sz="2400"/>
              <a:t>   Loop forever</a:t>
            </a:r>
          </a:p>
          <a:p>
            <a:pPr algn="l"/>
            <a:r>
              <a:rPr lang="en-US" altLang="en-US" sz="2400"/>
              <a:t> }  </a:t>
            </a:r>
          </a:p>
        </p:txBody>
      </p:sp>
      <p:grpSp>
        <p:nvGrpSpPr>
          <p:cNvPr id="5" name="Group 21"/>
          <p:cNvGrpSpPr>
            <a:grpSpLocks/>
          </p:cNvGrpSpPr>
          <p:nvPr/>
        </p:nvGrpSpPr>
        <p:grpSpPr bwMode="auto">
          <a:xfrm>
            <a:off x="3968750" y="4783138"/>
            <a:ext cx="2971800" cy="519112"/>
            <a:chOff x="2500" y="3285"/>
            <a:chExt cx="1872" cy="327"/>
          </a:xfrm>
        </p:grpSpPr>
        <p:sp>
          <p:nvSpPr>
            <p:cNvPr id="65553"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65554" name="Rectangle 23"/>
            <p:cNvSpPr>
              <a:spLocks noChangeArrowheads="1"/>
            </p:cNvSpPr>
            <p:nvPr/>
          </p:nvSpPr>
          <p:spPr bwMode="auto">
            <a:xfrm>
              <a:off x="2656" y="3285"/>
              <a:ext cx="167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No, does not halt</a:t>
              </a:r>
            </a:p>
          </p:txBody>
        </p:sp>
      </p:grpSp>
      <p:sp>
        <p:nvSpPr>
          <p:cNvPr id="65552" name="Text Box 6"/>
          <p:cNvSpPr txBox="1">
            <a:spLocks noChangeArrowheads="1"/>
          </p:cNvSpPr>
          <p:nvPr/>
        </p:nvSpPr>
        <p:spPr bwMode="auto">
          <a:xfrm>
            <a:off x="6732588" y="158750"/>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a:t>Other direction</a:t>
            </a:r>
          </a:p>
        </p:txBody>
      </p:sp>
      <p:sp>
        <p:nvSpPr>
          <p:cNvPr id="26"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2140013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8" name="Text Box 6"/>
          <p:cNvSpPr txBox="1">
            <a:spLocks noChangeArrowheads="1"/>
          </p:cNvSpPr>
          <p:nvPr/>
        </p:nvSpPr>
        <p:spPr bwMode="auto">
          <a:xfrm>
            <a:off x="1297781" y="1062831"/>
            <a:ext cx="55784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t>{</a:t>
            </a:r>
            <a:r>
              <a:rPr lang="en-US" altLang="en-US" sz="2400" dirty="0">
                <a:sym typeface="Symbol" pitchFamily="18" charset="2"/>
              </a:rPr>
              <a:t></a:t>
            </a:r>
            <a:r>
              <a:rPr lang="en-US" altLang="en-US" sz="2400" dirty="0"/>
              <a:t>“M”,I</a:t>
            </a:r>
            <a:r>
              <a:rPr lang="en-US" altLang="en-US" sz="2400" dirty="0">
                <a:sym typeface="Symbol" pitchFamily="18" charset="2"/>
              </a:rPr>
              <a:t></a:t>
            </a:r>
            <a:r>
              <a:rPr lang="en-US" altLang="en-US" sz="2400" dirty="0"/>
              <a:t> | M prints “Hi” on I}</a:t>
            </a:r>
          </a:p>
          <a:p>
            <a:pPr algn="l"/>
            <a:r>
              <a:rPr lang="en-US" altLang="en-US" sz="2400" dirty="0"/>
              <a:t>{“M” | M halts empty string}</a:t>
            </a:r>
          </a:p>
          <a:p>
            <a:pPr algn="l"/>
            <a:r>
              <a:rPr lang="en-US" altLang="en-US" sz="2400" dirty="0"/>
              <a:t>{“M” | </a:t>
            </a:r>
            <a:r>
              <a:rPr lang="en-US" altLang="en-US" sz="2400" dirty="0">
                <a:cs typeface="Times New Roman" pitchFamily="18" charset="0"/>
                <a:sym typeface="Symbol" pitchFamily="18" charset="2"/>
              </a:rPr>
              <a:t>I, M halts on I</a:t>
            </a:r>
            <a:r>
              <a:rPr lang="en-US" altLang="en-US" sz="2400" dirty="0"/>
              <a:t>}</a:t>
            </a:r>
          </a:p>
          <a:p>
            <a:pPr algn="l"/>
            <a:r>
              <a:rPr lang="en-US" altLang="en-US" sz="2400" dirty="0">
                <a:sym typeface="Symbol" pitchFamily="18" charset="2"/>
              </a:rPr>
              <a:t> </a:t>
            </a:r>
            <a:r>
              <a:rPr lang="en-US" altLang="en-US" sz="2400" dirty="0"/>
              <a:t>TM M</a:t>
            </a:r>
            <a:r>
              <a:rPr lang="en-US" altLang="en-US" sz="2400" baseline="30000" dirty="0"/>
              <a:t>* </a:t>
            </a:r>
            <a:r>
              <a:rPr lang="en-US" altLang="en-US" sz="2400" dirty="0"/>
              <a:t>{I | M</a:t>
            </a:r>
            <a:r>
              <a:rPr lang="en-US" altLang="en-US" sz="2400" baseline="30000" dirty="0"/>
              <a:t>*</a:t>
            </a:r>
            <a:r>
              <a:rPr lang="en-US" altLang="en-US" sz="2400" dirty="0"/>
              <a:t> halts on I}</a:t>
            </a:r>
          </a:p>
        </p:txBody>
      </p:sp>
      <p:sp>
        <p:nvSpPr>
          <p:cNvPr id="14" name="Text Box 16"/>
          <p:cNvSpPr txBox="1">
            <a:spLocks noChangeArrowheads="1"/>
          </p:cNvSpPr>
          <p:nvPr/>
        </p:nvSpPr>
        <p:spPr bwMode="auto">
          <a:xfrm>
            <a:off x="4993623" y="1602381"/>
            <a:ext cx="1738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a:t>
            </a:r>
            <a:r>
              <a:rPr lang="en-US" altLang="en-US" sz="2400" i="1" dirty="0">
                <a:solidFill>
                  <a:schemeClr val="accent2"/>
                </a:solidFill>
              </a:rPr>
              <a:t> Halting</a:t>
            </a:r>
          </a:p>
        </p:txBody>
      </p:sp>
      <p:sp>
        <p:nvSpPr>
          <p:cNvPr id="95247" name="Oval 3"/>
          <p:cNvSpPr>
            <a:spLocks noChangeArrowheads="1"/>
          </p:cNvSpPr>
          <p:nvPr/>
        </p:nvSpPr>
        <p:spPr bwMode="auto">
          <a:xfrm>
            <a:off x="2252663" y="2819400"/>
            <a:ext cx="3995737" cy="39624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endParaRPr lang="en-CA" altLang="en-US"/>
          </a:p>
        </p:txBody>
      </p:sp>
      <p:sp>
        <p:nvSpPr>
          <p:cNvPr id="95248" name="Text Box 4"/>
          <p:cNvSpPr txBox="1">
            <a:spLocks noChangeArrowheads="1"/>
          </p:cNvSpPr>
          <p:nvPr/>
        </p:nvSpPr>
        <p:spPr bwMode="auto">
          <a:xfrm>
            <a:off x="2339975" y="3049588"/>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5050"/>
                </a:solidFill>
              </a:rPr>
              <a:t>Computable/Decidable</a:t>
            </a:r>
          </a:p>
        </p:txBody>
      </p:sp>
      <p:sp>
        <p:nvSpPr>
          <p:cNvPr id="17" name="Text Box 16"/>
          <p:cNvSpPr txBox="1">
            <a:spLocks noChangeArrowheads="1"/>
          </p:cNvSpPr>
          <p:nvPr/>
        </p:nvSpPr>
        <p:spPr bwMode="auto">
          <a:xfrm>
            <a:off x="971600" y="2706888"/>
            <a:ext cx="1493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400" i="1" dirty="0">
                <a:solidFill>
                  <a:schemeClr val="accent2"/>
                </a:solidFill>
                <a:latin typeface="Times New Roman" pitchFamily="18" charset="0"/>
              </a:rPr>
              <a:t>Halting</a:t>
            </a:r>
            <a:endParaRPr lang="en-US" altLang="en-US" sz="2400" i="1" baseline="-25000" dirty="0">
              <a:solidFill>
                <a:schemeClr val="accent2"/>
              </a:solidFill>
              <a:latin typeface="Times New Roman" pitchFamily="18" charset="0"/>
            </a:endParaRPr>
          </a:p>
        </p:txBody>
      </p:sp>
      <p:sp>
        <p:nvSpPr>
          <p:cNvPr id="9" name="Text Box 16"/>
          <p:cNvSpPr txBox="1">
            <a:spLocks noChangeArrowheads="1"/>
          </p:cNvSpPr>
          <p:nvPr/>
        </p:nvSpPr>
        <p:spPr bwMode="auto">
          <a:xfrm>
            <a:off x="942104" y="1555349"/>
            <a:ext cx="8136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3600" dirty="0">
                <a:solidFill>
                  <a:schemeClr val="tx2"/>
                </a:solidFill>
              </a:rPr>
              <a:t>=</a:t>
            </a:r>
            <a:endParaRPr lang="en-US" altLang="en-US" sz="3600" i="1" dirty="0">
              <a:solidFill>
                <a:schemeClr val="tx2"/>
              </a:solidFill>
            </a:endParaRPr>
          </a:p>
        </p:txBody>
      </p:sp>
      <p:sp>
        <p:nvSpPr>
          <p:cNvPr id="10" name="Text Box 16"/>
          <p:cNvSpPr txBox="1">
            <a:spLocks noChangeArrowheads="1"/>
          </p:cNvSpPr>
          <p:nvPr/>
        </p:nvSpPr>
        <p:spPr bwMode="auto">
          <a:xfrm>
            <a:off x="5378217" y="1167135"/>
            <a:ext cx="1426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tx2"/>
                </a:solidFill>
              </a:rPr>
              <a:t>Proved</a:t>
            </a:r>
            <a:endParaRPr lang="en-US" altLang="en-US" sz="2400" i="1" dirty="0">
              <a:solidFill>
                <a:schemeClr val="tx2"/>
              </a:solidFill>
            </a:endParaRPr>
          </a:p>
        </p:txBody>
      </p:sp>
      <p:sp>
        <p:nvSpPr>
          <p:cNvPr id="21"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rPr>
              <a:t>Reductions for Undecidability</a:t>
            </a:r>
          </a:p>
        </p:txBody>
      </p:sp>
    </p:spTree>
    <p:extLst>
      <p:ext uri="{BB962C8B-B14F-4D97-AF65-F5344CB8AC3E}">
        <p14:creationId xmlns:p14="http://schemas.microsoft.com/office/powerpoint/2010/main" val="11364531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4" presetClass="path" presetSubtype="0" accel="50000" decel="50000" fill="hold" grpId="1" nodeType="clickEffect">
                                  <p:stCondLst>
                                    <p:cond delay="0"/>
                                  </p:stCondLst>
                                  <p:childTnLst>
                                    <p:animMotion origin="layout" path="M 2.77778E-6 -0.01042 L -0.12431 -0.16968 " pathEditMode="relative" rAng="0" ptsTypes="AA">
                                      <p:cBhvr>
                                        <p:cTn id="16" dur="1000" fill="hold"/>
                                        <p:tgtEl>
                                          <p:spTgt spid="17"/>
                                        </p:tgtEl>
                                        <p:attrNameLst>
                                          <p:attrName>ppt_x</p:attrName>
                                          <p:attrName>ppt_y</p:attrName>
                                        </p:attrNameLst>
                                      </p:cBhvr>
                                      <p:rCtr x="-6215" y="-7963"/>
                                    </p:animMotion>
                                  </p:childTnLst>
                                </p:cTn>
                              </p:par>
                              <p:par>
                                <p:cTn id="17" presetID="2" presetClass="entr" presetSubtype="2"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1"/>
      <p:bldP spid="9" grpId="0"/>
      <p:bldP spid="10" grpId="0"/>
      <p:bldP spid="10" grpId="1"/>
    </p:bld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12700" cap="sq" cmpd="sng" algn="ctr">
          <a:solidFill>
            <a:schemeClr val="tx1"/>
          </a:solidFill>
          <a:prstDash val="solid"/>
          <a:round/>
          <a:headEnd type="none" w="sm" len="sm"/>
          <a:tailEnd type="none" w="sm" len="sm"/>
        </a:ln>
        <a:effectLst/>
      </a:spPr>
      <a:bodyPr vert="horz" wrap="square" lIns="274320" tIns="45720" rIns="274320" bIns="45720" numCol="1" rtlCol="0" anchor="ctr"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274320" tIns="45720" rIns="27432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32210</TotalTime>
  <Words>15025</Words>
  <Application>Microsoft Office PowerPoint</Application>
  <PresentationFormat>On-screen Show (4:3)</PresentationFormat>
  <Paragraphs>3363</Paragraphs>
  <Slides>204</Slides>
  <Notes>11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204</vt:i4>
      </vt:variant>
    </vt:vector>
  </HeadingPairs>
  <TitlesOfParts>
    <vt:vector size="212" baseType="lpstr">
      <vt:lpstr>Arial</vt:lpstr>
      <vt:lpstr>Arial Rounded MT Bold</vt:lpstr>
      <vt:lpstr>Comic Sans MS</vt:lpstr>
      <vt:lpstr>Monotype Corsiva</vt:lpstr>
      <vt:lpstr>Symbol</vt:lpstr>
      <vt:lpstr>Times New Roman</vt:lpstr>
      <vt:lpstr>Wingdings</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Material for CSE 4111  but not for CSE2001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720</cp:revision>
  <cp:lastPrinted>1998-01-22T22:42:46Z</cp:lastPrinted>
  <dcterms:created xsi:type="dcterms:W3CDTF">1996-09-30T18:28:10Z</dcterms:created>
  <dcterms:modified xsi:type="dcterms:W3CDTF">2020-11-24T21:19:00Z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