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5"/>
  </p:notesMasterIdLst>
  <p:handoutMasterIdLst>
    <p:handoutMasterId r:id="rId76"/>
  </p:handoutMasterIdLst>
  <p:sldIdLst>
    <p:sldId id="282" r:id="rId3"/>
    <p:sldId id="1097" r:id="rId4"/>
    <p:sldId id="1251" r:id="rId5"/>
    <p:sldId id="1252" r:id="rId6"/>
    <p:sldId id="1098" r:id="rId7"/>
    <p:sldId id="1099" r:id="rId8"/>
    <p:sldId id="1103" r:id="rId9"/>
    <p:sldId id="1104" r:id="rId10"/>
    <p:sldId id="1118" r:id="rId11"/>
    <p:sldId id="1124" r:id="rId12"/>
    <p:sldId id="1254" r:id="rId13"/>
    <p:sldId id="1145" r:id="rId14"/>
    <p:sldId id="1146" r:id="rId15"/>
    <p:sldId id="1154" r:id="rId16"/>
    <p:sldId id="1148" r:id="rId17"/>
    <p:sldId id="1151" r:id="rId18"/>
    <p:sldId id="1125" r:id="rId19"/>
    <p:sldId id="1026" r:id="rId20"/>
    <p:sldId id="1036" r:id="rId21"/>
    <p:sldId id="1127" r:id="rId22"/>
    <p:sldId id="1130" r:id="rId23"/>
    <p:sldId id="1131" r:id="rId24"/>
    <p:sldId id="1132" r:id="rId25"/>
    <p:sldId id="1141" r:id="rId26"/>
    <p:sldId id="1133" r:id="rId27"/>
    <p:sldId id="1182" r:id="rId28"/>
    <p:sldId id="1183" r:id="rId29"/>
    <p:sldId id="1134" r:id="rId30"/>
    <p:sldId id="1135" r:id="rId31"/>
    <p:sldId id="1143" r:id="rId32"/>
    <p:sldId id="1155" r:id="rId33"/>
    <p:sldId id="1202" r:id="rId34"/>
    <p:sldId id="1204" r:id="rId35"/>
    <p:sldId id="1205" r:id="rId36"/>
    <p:sldId id="1206" r:id="rId37"/>
    <p:sldId id="1159" r:id="rId38"/>
    <p:sldId id="1217" r:id="rId39"/>
    <p:sldId id="1195" r:id="rId40"/>
    <p:sldId id="1192" r:id="rId41"/>
    <p:sldId id="1196" r:id="rId42"/>
    <p:sldId id="1207" r:id="rId43"/>
    <p:sldId id="1256" r:id="rId44"/>
    <p:sldId id="1208" r:id="rId45"/>
    <p:sldId id="1160" r:id="rId46"/>
    <p:sldId id="1161" r:id="rId47"/>
    <p:sldId id="1163" r:id="rId48"/>
    <p:sldId id="1185" r:id="rId49"/>
    <p:sldId id="1184" r:id="rId50"/>
    <p:sldId id="1162" r:id="rId51"/>
    <p:sldId id="1225" r:id="rId52"/>
    <p:sldId id="1255" r:id="rId53"/>
    <p:sldId id="1226" r:id="rId54"/>
    <p:sldId id="1227" r:id="rId55"/>
    <p:sldId id="1228" r:id="rId56"/>
    <p:sldId id="1229" r:id="rId57"/>
    <p:sldId id="1230" r:id="rId58"/>
    <p:sldId id="1231" r:id="rId59"/>
    <p:sldId id="1232" r:id="rId60"/>
    <p:sldId id="1233" r:id="rId61"/>
    <p:sldId id="1234" r:id="rId62"/>
    <p:sldId id="1235" r:id="rId63"/>
    <p:sldId id="1236" r:id="rId64"/>
    <p:sldId id="1237" r:id="rId65"/>
    <p:sldId id="1238" r:id="rId66"/>
    <p:sldId id="1239" r:id="rId67"/>
    <p:sldId id="1240" r:id="rId68"/>
    <p:sldId id="1241" r:id="rId69"/>
    <p:sldId id="1242" r:id="rId70"/>
    <p:sldId id="1243" r:id="rId71"/>
    <p:sldId id="1244" r:id="rId72"/>
    <p:sldId id="1245" r:id="rId73"/>
    <p:sldId id="1246" r:id="rId74"/>
  </p:sldIdLst>
  <p:sldSz cx="9144000" cy="6858000" type="screen4x3"/>
  <p:notesSz cx="7053263" cy="9309100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2" autoAdjust="0"/>
    <p:restoredTop sz="94257" autoAdjust="0"/>
  </p:normalViewPr>
  <p:slideViewPr>
    <p:cSldViewPr>
      <p:cViewPr varScale="1">
        <p:scale>
          <a:sx n="91" d="100"/>
          <a:sy n="91" d="100"/>
        </p:scale>
        <p:origin x="945" y="165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57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43963"/>
            <a:ext cx="3057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43432A9-920A-4DC8-8EC9-C9245F06F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11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422775"/>
            <a:ext cx="56403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7" tIns="46593" rIns="93187" bIns="465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A19553C-6890-4C2D-8A83-1B05244C1F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02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650" indent="-2905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5500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F254F4-7D67-4EA2-8B90-C1C41D2DCFC9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02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650" indent="-2905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5500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307A1-4439-4BD0-A690-E98386B51A2F}" type="slidenum">
              <a:rPr lang="en-US" altLang="en-US" smtClean="0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 Rounded MT Bold" pitchFamily="34" charset="0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95738" y="8843963"/>
            <a:ext cx="30575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7" tIns="46593" rIns="93187" bIns="4659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2D8F4A-5FA0-4E80-B382-C2EDBE062836}" type="slidenum">
              <a:rPr lang="en-CA" altLang="en-US"/>
              <a:pPr algn="r" eaLnBrk="1" hangingPunct="1"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2762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650" indent="-2905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5500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4FC77B-3353-4ECB-A34D-98C2BFED8A98}" type="slidenum">
              <a:rPr lang="en-US" altLang="en-US" smtClean="0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 Rounded MT Bold" pitchFamily="34" charset="0"/>
            </a:endParaRPr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95738" y="8843963"/>
            <a:ext cx="30575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7" tIns="46593" rIns="93187" bIns="4659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D6E8CA-497F-4C03-B215-59E091886A7C}" type="slidenum">
              <a:rPr lang="en-CA" altLang="en-US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9637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650" indent="-2905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5500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C564DF-205B-44F7-84FA-549E22DEC80A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CA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0088"/>
            <a:ext cx="4665663" cy="35004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3888"/>
            <a:ext cx="5192713" cy="4198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112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650" indent="-2905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5500" indent="-2317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90691D-94C1-4382-91F8-6C1CF157B6C6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CA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0088"/>
            <a:ext cx="4665663" cy="35004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3888"/>
            <a:ext cx="5192713" cy="4198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65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8825" indent="-2921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8400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5125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03438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4B335C-13F8-44AF-9E72-327F777DAB7F}" type="slidenum">
              <a:rPr lang="en-US" altLang="en-US" smtClean="0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n-US" altLang="en-US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7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8825" indent="-2921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8400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5125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03438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8AF1FF-E23D-4EAC-B7F9-0BFFC846D083}" type="slidenum">
              <a:rPr lang="en-US" altLang="en-US" smtClean="0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n-US" altLang="en-US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6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8825" indent="-2921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8400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5125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03438" indent="-2333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6CCE8-F6B2-4FCF-AAA0-725C96A1BFC7}" type="slidenum">
              <a:rPr lang="en-US" altLang="en-US" smtClean="0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en-US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0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C398-EFBA-405B-8D3A-3A81770047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AAE8-2279-4BCE-8D21-0697273981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28F8-E688-44A8-B0DE-77903E1A5A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2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0C51-58A9-4F94-B2C8-8BEF1A2ABC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53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90D4-68F1-4768-B23E-F5DB759233D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18498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42BA-644F-4DF4-AD93-7E2D250CDC9D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87714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EF79-77C2-4F4F-8A8E-56F16E5EE118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24377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D0BF-6F1B-4B01-812B-987C408E7D9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961212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BD3C-7C3A-47FE-82A4-6963B3F20D9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54621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6303-A232-4663-B42C-CD400012E5E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24222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149A-F6BD-41F7-A342-7EA68B27D958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12416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24F2-9947-477C-B2AE-AAA1996F1D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36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2BE8-33E7-4A55-95D0-AD2775F341AA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3952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CE34-0CA9-4E8D-B43A-19DD5E61272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68031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08D2-0256-4D24-BC54-EB03714A02EF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78990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27A1-A4C8-41A0-A008-784C18C6F6AD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19132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1E86-1D9F-4F45-843A-42D276419C0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7637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DC71-C8FA-4597-9540-71FD8D06E2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3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0CFD-705A-4A9C-99A4-028661152D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55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908A-86C2-4721-9D20-006AA42091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4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03B5-979E-4619-9054-5ABCA51AB8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16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67FA-C22B-4D41-B830-60D41FB4BB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78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6967-6388-4C34-84D5-82D005F091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1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1348-1CA4-494A-B8B6-6DB06C71D8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8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5C49EF3-33FA-477C-BC5C-174B1A31F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fld id="{3E4167E5-864E-4E74-9389-142F855DA0D0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folHlink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858838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3200">
          <a:solidFill>
            <a:schemeClr val="tx1"/>
          </a:solidFill>
          <a:latin typeface="Arial" charset="0"/>
        </a:defRPr>
      </a:lvl2pPr>
      <a:lvl3pPr marL="8588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800">
          <a:solidFill>
            <a:schemeClr val="tx1"/>
          </a:solidFill>
          <a:latin typeface="Arial" charset="0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4pPr>
      <a:lvl5pPr marL="16557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5pPr>
      <a:lvl6pPr marL="21129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6pPr>
      <a:lvl7pPr marL="25701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7pPr>
      <a:lvl8pPr marL="30273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8pPr>
      <a:lvl9pPr marL="34845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2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slide" Target="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slide" Target="slide31.xml"/><Relationship Id="rId5" Type="http://schemas.openxmlformats.org/officeDocument/2006/relationships/image" Target="../media/image1.wmf"/><Relationship Id="rId10" Type="http://schemas.openxmlformats.org/officeDocument/2006/relationships/slide" Target="slide17.xml"/><Relationship Id="rId4" Type="http://schemas.openxmlformats.org/officeDocument/2006/relationships/oleObject" Target="../embeddings/oleObject1.bin"/><Relationship Id="rId9" Type="http://schemas.openxmlformats.org/officeDocument/2006/relationships/slide" Target="slide11.xml"/><Relationship Id="rId14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Halting Problem</a:t>
            </a:r>
            <a:br>
              <a:rPr lang="en-US" altLang="en-US" smtClean="0">
                <a:latin typeface="Comic Sans MS" pitchFamily="66" charset="0"/>
              </a:rPr>
            </a:br>
            <a:r>
              <a:rPr lang="en-US" altLang="en-US" smtClean="0">
                <a:latin typeface="Comic Sans MS" pitchFamily="66" charset="0"/>
              </a:rPr>
              <a:t>is Uncomputable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867400"/>
            <a:ext cx="6272212" cy="990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York University</a:t>
            </a:r>
            <a:endParaRPr lang="en-US" altLang="en-US" sz="240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705600" y="6397625"/>
            <a:ext cx="2592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Comic Sans MS" pitchFamily="66" charset="0"/>
              </a:rPr>
              <a:t>Many Courses</a:t>
            </a:r>
            <a:endParaRPr lang="en-US" altLang="en-US" sz="240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pic>
        <p:nvPicPr>
          <p:cNvPr id="3078" name="Picture 8" descr="poo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33625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282825" y="1676400"/>
            <a:ext cx="6810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ym typeface="Symbol" pitchFamily="18" charset="2"/>
                <a:hlinkClick r:id="rId7" action="ppaction://hlinksldjump"/>
              </a:rPr>
              <a:t>One page proof Halting is Undecideable</a:t>
            </a:r>
            <a:endParaRPr lang="en-US" altLang="en-US">
              <a:hlinkClick r:id="rId8" action="ppaction://hlinksldjump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8" action="ppaction://hlinksldjump"/>
              </a:rPr>
              <a:t>History of Computability</a:t>
            </a:r>
            <a:endParaRPr lang="en-US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9" action="ppaction://hlinksldjump"/>
              </a:rPr>
              <a:t>The Halting Problem</a:t>
            </a:r>
            <a:endParaRPr lang="en-US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10" action="ppaction://hlinksldjump"/>
              </a:rPr>
              <a:t>Understanding Quantifiers</a:t>
            </a:r>
            <a:endParaRPr lang="en-US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10" action="ppaction://hlinksldjump"/>
              </a:rPr>
              <a:t>Some Uncomputable Problem</a:t>
            </a:r>
            <a:endParaRPr lang="en-US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11" action="ppaction://hlinksldjump"/>
              </a:rPr>
              <a:t>Halting Problem is Uncomptable</a:t>
            </a:r>
            <a:endParaRPr lang="en-US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12" action="ppaction://hlinksldjump"/>
              </a:rPr>
              <a:t>Review</a:t>
            </a:r>
            <a:endParaRPr lang="en-US" altLang="en-US">
              <a:sym typeface="Symbol" pitchFamily="18" charset="2"/>
              <a:hlinkClick r:id="rId13" action="ppaction://hlinksldjump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Symbol" pitchFamily="18" charset="2"/>
                <a:hlinkClick r:id="rId14" action="ppaction://hlinksldjump"/>
              </a:rPr>
              <a:t>Questions</a:t>
            </a:r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Monotype Corsiva" pitchFamily="66" charset="0"/>
            </a:endParaRPr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152400" y="1066800"/>
            <a:ext cx="3741738" cy="3889375"/>
            <a:chOff x="96" y="672"/>
            <a:chExt cx="2357" cy="2450"/>
          </a:xfrm>
        </p:grpSpPr>
        <p:pic>
          <p:nvPicPr>
            <p:cNvPr id="12299" name="Picture 16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18"/>
            <p:cNvSpPr>
              <a:spLocks noChangeArrowheads="1"/>
            </p:cNvSpPr>
            <p:nvPr/>
          </p:nvSpPr>
          <p:spPr bwMode="auto">
            <a:xfrm>
              <a:off x="1200" y="2870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Turing (1936)</a:t>
              </a:r>
            </a:p>
          </p:txBody>
        </p:sp>
      </p:grpSp>
      <p:grpSp>
        <p:nvGrpSpPr>
          <p:cNvPr id="12292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8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5050"/>
                  </a:solidFill>
                </a:rPr>
                <a:t/>
              </a:r>
              <a:br>
                <a:rPr lang="en-US" altLang="en-US" sz="2800">
                  <a:solidFill>
                    <a:srgbClr val="FF5050"/>
                  </a:solidFill>
                </a:rPr>
              </a:br>
              <a:r>
                <a:rPr lang="en-US" altLang="en-US" sz="280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38675" y="304800"/>
            <a:ext cx="4675188" cy="3706813"/>
            <a:chOff x="4639406" y="304800"/>
            <a:chExt cx="4674457" cy="3707488"/>
          </a:xfrm>
        </p:grpSpPr>
        <p:sp>
          <p:nvSpPr>
            <p:cNvPr id="12295" name="Text Box 23"/>
            <p:cNvSpPr txBox="1">
              <a:spLocks noChangeArrowheads="1"/>
            </p:cNvSpPr>
            <p:nvPr/>
          </p:nvSpPr>
          <p:spPr bwMode="auto">
            <a:xfrm>
              <a:off x="7543800" y="304800"/>
              <a:ext cx="17700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Halting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Problem</a:t>
              </a:r>
            </a:p>
          </p:txBody>
        </p:sp>
        <p:sp>
          <p:nvSpPr>
            <p:cNvPr id="12296" name="Text Box 20"/>
            <p:cNvSpPr txBox="1">
              <a:spLocks noChangeArrowheads="1"/>
            </p:cNvSpPr>
            <p:nvPr/>
          </p:nvSpPr>
          <p:spPr bwMode="auto">
            <a:xfrm>
              <a:off x="4639406" y="2627293"/>
              <a:ext cx="369107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Turing proves that </a:t>
              </a:r>
              <a:br>
                <a:rPr lang="en-US" altLang="en-US" sz="2800"/>
              </a:br>
              <a:r>
                <a:rPr lang="en-US" altLang="en-US" sz="2800"/>
                <a:t>the halting problem is</a:t>
              </a:r>
              <a:br>
                <a:rPr lang="en-US" altLang="en-US" sz="2800"/>
              </a:br>
              <a:r>
                <a:rPr lang="en-US" altLang="en-US" sz="2800">
                  <a:solidFill>
                    <a:srgbClr val="FF0000"/>
                  </a:solidFill>
                </a:rPr>
                <a:t>NOT</a:t>
              </a:r>
              <a:r>
                <a:rPr lang="en-US" altLang="en-US" sz="2800"/>
                <a:t> Computable!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grpSp>
        <p:nvGrpSpPr>
          <p:cNvPr id="52" name="Group 20"/>
          <p:cNvGrpSpPr>
            <a:grpSpLocks/>
          </p:cNvGrpSpPr>
          <p:nvPr/>
        </p:nvGrpSpPr>
        <p:grpSpPr bwMode="auto">
          <a:xfrm flipH="1">
            <a:off x="8085138" y="3729038"/>
            <a:ext cx="1052512" cy="1681162"/>
            <a:chOff x="4560" y="1645"/>
            <a:chExt cx="849" cy="1475"/>
          </a:xfrm>
        </p:grpSpPr>
        <p:grpSp>
          <p:nvGrpSpPr>
            <p:cNvPr id="16423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16432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4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16430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5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16426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642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642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642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sp>
        <p:nvSpPr>
          <p:cNvPr id="69" name="AutoShape 41"/>
          <p:cNvSpPr>
            <a:spLocks noChangeArrowheads="1"/>
          </p:cNvSpPr>
          <p:nvPr/>
        </p:nvSpPr>
        <p:spPr bwMode="auto">
          <a:xfrm>
            <a:off x="1066800" y="4260850"/>
            <a:ext cx="6400800" cy="990600"/>
          </a:xfrm>
          <a:prstGeom prst="wedgeRoundRectCallout">
            <a:avLst>
              <a:gd name="adj1" fmla="val 59870"/>
              <a:gd name="adj2" fmla="val -27838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But what if </a:t>
            </a:r>
            <a:r>
              <a:rPr lang="en-US" altLang="en-US" sz="2800" i="1">
                <a:solidFill>
                  <a:srgbClr val="FFC000"/>
                </a:solidFill>
              </a:rPr>
              <a:t>M </a:t>
            </a:r>
            <a:r>
              <a:rPr lang="en-US" altLang="en-US" sz="2800"/>
              <a:t>on </a:t>
            </a:r>
            <a:r>
              <a:rPr lang="en-US" altLang="en-US" sz="2800" i="1">
                <a:solidFill>
                  <a:srgbClr val="FFC000"/>
                </a:solidFill>
              </a:rPr>
              <a:t>I </a:t>
            </a:r>
            <a:r>
              <a:rPr lang="en-US" altLang="en-US" sz="3000"/>
              <a:t>does not halt?</a:t>
            </a:r>
            <a:br>
              <a:rPr lang="en-US" altLang="en-US" sz="3000"/>
            </a:br>
            <a:r>
              <a:rPr lang="en-US" altLang="en-US" sz="3000"/>
              <a:t>When will you stop the simulation?</a:t>
            </a:r>
            <a:endParaRPr lang="en-US" altLang="en-US"/>
          </a:p>
        </p:txBody>
      </p:sp>
      <p:sp>
        <p:nvSpPr>
          <p:cNvPr id="70" name="AutoShape 38"/>
          <p:cNvSpPr>
            <a:spLocks noChangeArrowheads="1"/>
          </p:cNvSpPr>
          <p:nvPr/>
        </p:nvSpPr>
        <p:spPr bwMode="auto">
          <a:xfrm>
            <a:off x="933450" y="2743200"/>
            <a:ext cx="7144683" cy="1025159"/>
          </a:xfrm>
          <a:prstGeom prst="wedgeRoundRectCallout">
            <a:avLst>
              <a:gd name="adj1" fmla="val -54148"/>
              <a:gd name="adj2" fmla="val -9995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You could just run </a:t>
            </a:r>
            <a:r>
              <a:rPr lang="en-US" altLang="en-US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 on </a:t>
            </a:r>
            <a:r>
              <a:rPr lang="en-US" altLang="en-US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 and see what happens.</a:t>
            </a:r>
            <a:b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 halts then we halt and report that.</a:t>
            </a:r>
            <a:endParaRPr lang="en-US" altLang="en-US" sz="2800" dirty="0" smtClean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1" name="Group 17"/>
          <p:cNvGrpSpPr>
            <a:grpSpLocks/>
          </p:cNvGrpSpPr>
          <p:nvPr/>
        </p:nvGrpSpPr>
        <p:grpSpPr bwMode="auto">
          <a:xfrm flipH="1">
            <a:off x="325438" y="3200400"/>
            <a:ext cx="360362" cy="1058863"/>
            <a:chOff x="5760" y="901"/>
            <a:chExt cx="916" cy="2296"/>
          </a:xfrm>
        </p:grpSpPr>
        <p:sp>
          <p:nvSpPr>
            <p:cNvPr id="16417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6393738" cy="138499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tx2"/>
                </a:solidFill>
              </a:rPr>
              <a:t>Halting Problem</a:t>
            </a:r>
            <a:r>
              <a:rPr lang="en-US" sz="2800" dirty="0"/>
              <a:t>: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800" dirty="0"/>
              <a:t>For each possible input </a:t>
            </a:r>
            <a:r>
              <a:rPr lang="en-US" altLang="en-US" sz="2800" dirty="0">
                <a:solidFill>
                  <a:srgbClr val="FFC000"/>
                </a:solidFill>
                <a:sym typeface="Symbol"/>
              </a:rPr>
              <a:t></a:t>
            </a:r>
            <a:r>
              <a:rPr lang="en-US" sz="2800" i="1" dirty="0">
                <a:solidFill>
                  <a:srgbClr val="FFC000"/>
                </a:solidFill>
              </a:rPr>
              <a:t>“M”,I</a:t>
            </a:r>
            <a:r>
              <a:rPr lang="en-US" altLang="en-US" sz="2800" dirty="0">
                <a:solidFill>
                  <a:srgbClr val="FFC000"/>
                </a:solidFill>
                <a:sym typeface="Symbol"/>
              </a:rPr>
              <a:t> </a:t>
            </a:r>
            <a:endParaRPr lang="en-US" altLang="en-US" sz="2800" i="1" dirty="0">
              <a:solidFill>
                <a:srgbClr val="FFC000"/>
              </a:solidFill>
              <a:sym typeface="Symbol"/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800" dirty="0"/>
              <a:t>Halts knowing whether </a:t>
            </a:r>
            <a:r>
              <a:rPr lang="en-US" sz="2800" i="1" dirty="0">
                <a:solidFill>
                  <a:srgbClr val="FFC000"/>
                </a:solidFill>
              </a:rPr>
              <a:t>M </a:t>
            </a:r>
            <a:r>
              <a:rPr lang="en-US" sz="2800" dirty="0"/>
              <a:t>halts on </a:t>
            </a:r>
            <a:r>
              <a:rPr lang="en-US" sz="2800" i="1" dirty="0">
                <a:solidFill>
                  <a:srgbClr val="FFC000"/>
                </a:solidFill>
              </a:rPr>
              <a:t>I</a:t>
            </a:r>
            <a:r>
              <a:rPr lang="en-US" sz="2800" dirty="0"/>
              <a:t>.</a:t>
            </a:r>
            <a:endParaRPr lang="en-US" sz="11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6705600" y="1054100"/>
            <a:ext cx="2232025" cy="1354137"/>
            <a:chOff x="6629390" y="3882479"/>
            <a:chExt cx="2424072" cy="1984921"/>
          </a:xfrm>
        </p:grpSpPr>
        <p:sp>
          <p:nvSpPr>
            <p:cNvPr id="74" name="Rectangle 73"/>
            <p:cNvSpPr/>
            <p:nvPr/>
          </p:nvSpPr>
          <p:spPr>
            <a:xfrm>
              <a:off x="6629390" y="3882479"/>
              <a:ext cx="2424072" cy="460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such program!</a:t>
              </a:r>
            </a:p>
          </p:txBody>
        </p:sp>
        <p:grpSp>
          <p:nvGrpSpPr>
            <p:cNvPr id="75" name="Group 2"/>
            <p:cNvGrpSpPr>
              <a:grpSpLocks/>
            </p:cNvGrpSpPr>
            <p:nvPr/>
          </p:nvGrpSpPr>
          <p:grpSpPr bwMode="auto">
            <a:xfrm>
              <a:off x="7244556" y="4256260"/>
              <a:ext cx="1061244" cy="1611140"/>
              <a:chOff x="2065" y="1551"/>
              <a:chExt cx="1628" cy="1988"/>
            </a:xfrm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1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2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3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5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7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8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" name="AutoShape 41"/>
          <p:cNvSpPr>
            <a:spLocks noChangeArrowheads="1"/>
          </p:cNvSpPr>
          <p:nvPr/>
        </p:nvSpPr>
        <p:spPr bwMode="auto">
          <a:xfrm>
            <a:off x="1066800" y="5486400"/>
            <a:ext cx="6400800" cy="990600"/>
          </a:xfrm>
          <a:prstGeom prst="wedgeRoundRectCallout">
            <a:avLst>
              <a:gd name="adj1" fmla="val 42511"/>
              <a:gd name="adj2" fmla="val -6111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smtClean="0"/>
              <a:t>An algorithm that decides the halting problem must halt on every input.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  <p:bldP spid="70" grpId="0" animBg="1"/>
      <p:bldP spid="9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33400" y="3810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loop  a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       s := s+a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end loop</a:t>
            </a:r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6408738" y="2057400"/>
            <a:ext cx="176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Halts</a:t>
            </a:r>
          </a:p>
        </p:txBody>
      </p:sp>
      <p:sp>
        <p:nvSpPr>
          <p:cNvPr id="700422" name="Text Box 6"/>
          <p:cNvSpPr txBox="1">
            <a:spLocks noChangeArrowheads="1"/>
          </p:cNvSpPr>
          <p:nvPr/>
        </p:nvSpPr>
        <p:spPr bwMode="auto">
          <a:xfrm>
            <a:off x="5562600" y="41910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Does not halt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6425" y="13716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loop  a = 1 … 1,000,000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       s := s+a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end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700421" grpId="0" autoUpdateAnimBg="0"/>
      <p:bldP spid="700422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4564063" y="990600"/>
            <a:ext cx="4503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Proof of not halting = 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Proof of 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Fermat’s Last Theorem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457200" y="28194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loop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cs typeface="Times New Roman" pitchFamily="18" charset="0"/>
              </a:rPr>
              <a:t>chaotic behavior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cs typeface="Times New Roman" pitchFamily="18" charset="0"/>
              </a:rPr>
              <a:t>exit when </a:t>
            </a:r>
            <a:br>
              <a:rPr lang="en-US" altLang="en-US" sz="3200">
                <a:cs typeface="Times New Roman" pitchFamily="18" charset="0"/>
              </a:rPr>
            </a:br>
            <a:r>
              <a:rPr lang="en-US" altLang="en-US" sz="3200">
                <a:cs typeface="Times New Roman" pitchFamily="18" charset="0"/>
              </a:rPr>
              <a:t>special 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end loop</a:t>
            </a:r>
          </a:p>
        </p:txBody>
      </p:sp>
      <p:sp>
        <p:nvSpPr>
          <p:cNvPr id="701446" name="Text Box 6"/>
          <p:cNvSpPr txBox="1">
            <a:spLocks noChangeArrowheads="1"/>
          </p:cNvSpPr>
          <p:nvPr/>
        </p:nvSpPr>
        <p:spPr bwMode="auto">
          <a:xfrm>
            <a:off x="4564063" y="3733800"/>
            <a:ext cx="4503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Chaotic behavior =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not knowing what it will do without doing it.</a:t>
            </a:r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4648200" y="5410200"/>
            <a:ext cx="45037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How can we know it will not halt without running it forever?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8382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loop  a,b,c,z &gt; 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cs typeface="Times New Roman" pitchFamily="18" charset="0"/>
              </a:rPr>
              <a:t>exit when  a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r>
              <a:rPr lang="en-US" altLang="en-US" sz="3200">
                <a:cs typeface="Times New Roman" pitchFamily="18" charset="0"/>
              </a:rPr>
              <a:t> + b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r>
              <a:rPr lang="en-US" altLang="en-US" sz="3200">
                <a:cs typeface="Times New Roman" pitchFamily="18" charset="0"/>
              </a:rPr>
              <a:t> = c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endParaRPr lang="en-US" altLang="en-US" sz="320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end loop</a:t>
            </a:r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pic>
        <p:nvPicPr>
          <p:cNvPr id="17417" name="Picture 9" descr="https://encrypted-tbn1.gstatic.com/images?q=tbn:ANd9GcQttVMJGde1zT3wiHWqR_i1SVpm9cH74QNuDW0f9XIgUjERry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14913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autoUpdateAnimBg="0"/>
      <p:bldP spid="107524" grpId="0" autoUpdateAnimBg="0"/>
      <p:bldP spid="701446" grpId="0" autoUpdateAnimBg="0"/>
      <p:bldP spid="701447" grpId="0" autoUpdateAnimBg="0"/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4564063" y="3733800"/>
            <a:ext cx="4503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Chaotic behavior =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not knowing what it will do without doing it.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648200" y="5410200"/>
            <a:ext cx="45037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How can we know it will not halt without running it forever?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429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F(x,y)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z = x + yi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loop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z = z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 + c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exit when </a:t>
            </a:r>
            <a:br>
              <a:rPr lang="en-US" altLang="en-US">
                <a:cs typeface="Times New Roman" pitchFamily="18" charset="0"/>
              </a:rPr>
            </a:br>
            <a:r>
              <a:rPr lang="en-US" altLang="en-US">
                <a:cs typeface="Times New Roman" pitchFamily="18" charset="0"/>
              </a:rPr>
              <a:t>converges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end loop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64063" y="990600"/>
            <a:ext cx="4503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Proof of not halting = 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Proof of </a:t>
            </a:r>
            <a:b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Fermat’s Last Theorem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533400" y="8382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loop  a,b,c,z &gt; 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cs typeface="Times New Roman" pitchFamily="18" charset="0"/>
              </a:rPr>
              <a:t>exit when  a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r>
              <a:rPr lang="en-US" altLang="en-US" sz="3200">
                <a:cs typeface="Times New Roman" pitchFamily="18" charset="0"/>
              </a:rPr>
              <a:t> + b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r>
              <a:rPr lang="en-US" altLang="en-US" sz="3200">
                <a:cs typeface="Times New Roman" pitchFamily="18" charset="0"/>
              </a:rPr>
              <a:t> = c</a:t>
            </a:r>
            <a:r>
              <a:rPr lang="en-US" altLang="en-US" sz="3200" baseline="30000">
                <a:cs typeface="Times New Roman" pitchFamily="18" charset="0"/>
              </a:rPr>
              <a:t>z</a:t>
            </a:r>
            <a:endParaRPr lang="en-US" altLang="en-US" sz="320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end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pic>
        <p:nvPicPr>
          <p:cNvPr id="117762" name="Picture 2" descr="File:Mandel zoom 00 mandelbrot 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3429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F(x,y)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z = x + yi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loop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z = z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 + c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</a:rPr>
              <a:t>exit when </a:t>
            </a:r>
            <a:br>
              <a:rPr lang="en-US" altLang="en-US">
                <a:cs typeface="Times New Roman" pitchFamily="18" charset="0"/>
              </a:rPr>
            </a:br>
            <a:r>
              <a:rPr lang="en-US" altLang="en-US">
                <a:cs typeface="Times New Roman" pitchFamily="18" charset="0"/>
              </a:rPr>
              <a:t>converges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end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dirty="0" smtClean="0"/>
              <a:t>Sorry. No algorithm exists that tells you for every computer program whether it halts!</a:t>
            </a:r>
            <a:endParaRPr lang="en-CA" altLang="en-US" dirty="0" smtClean="0"/>
          </a:p>
        </p:txBody>
      </p:sp>
      <p:pic>
        <p:nvPicPr>
          <p:cNvPr id="22531" name="Picture 3" descr="j0174415(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1524000"/>
            <a:ext cx="6265863" cy="3330575"/>
            <a:chOff x="1296" y="960"/>
            <a:chExt cx="3947" cy="2098"/>
          </a:xfrm>
        </p:grpSpPr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1296" y="960"/>
              <a:ext cx="1632" cy="576"/>
            </a:xfrm>
            <a:prstGeom prst="ellipse">
              <a:avLst/>
            </a:prstGeom>
            <a:noFill/>
            <a:ln w="508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2899" y="1914"/>
              <a:ext cx="234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i.e. No algorithm that </a:t>
              </a:r>
              <a:br>
                <a:rPr lang="en-US" altLang="en-US" sz="2800"/>
              </a:br>
              <a:r>
                <a:rPr lang="en-US" altLang="en-US" sz="2800"/>
                <a:t>on every input </a:t>
              </a:r>
              <a:br>
                <a:rPr lang="en-US" altLang="en-US" sz="2800"/>
              </a:br>
              <a:r>
                <a:rPr lang="en-US" altLang="en-US" sz="2800"/>
                <a:t>halts and gives </a:t>
              </a:r>
              <a:br>
                <a:rPr lang="en-US" altLang="en-US" sz="2800"/>
              </a:br>
              <a:r>
                <a:rPr lang="en-US" altLang="en-US" sz="2800"/>
                <a:t>the correct answer.</a:t>
              </a:r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>
              <a:off x="2592" y="1536"/>
              <a:ext cx="432" cy="48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endParaRPr lang="en-US"/>
            </a:p>
          </p:txBody>
        </p:sp>
      </p:grpSp>
      <p:sp>
        <p:nvSpPr>
          <p:cNvPr id="2253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407988"/>
            <a:ext cx="3697288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M  I  M(I)≠Halting(I)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228600" y="971550"/>
            <a:ext cx="7078663" cy="60626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Computational Problem </a:t>
            </a:r>
            <a:r>
              <a:rPr lang="en-US" i="1" dirty="0">
                <a:solidFill>
                  <a:srgbClr val="FFC000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states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I</a:t>
            </a:r>
            <a:r>
              <a:rPr lang="en-US" dirty="0"/>
              <a:t>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what the required output </a:t>
            </a:r>
            <a:r>
              <a:rPr lang="en-US" i="1" dirty="0">
                <a:solidFill>
                  <a:srgbClr val="FFC000"/>
                </a:solidFill>
              </a:rPr>
              <a:t>P(I)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Algorithm/Program/Machine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set of instructions</a:t>
            </a:r>
            <a:r>
              <a:rPr lang="en-US" altLang="en-US" dirty="0"/>
              <a:t> </a:t>
            </a:r>
          </a:p>
          <a:p>
            <a:pPr lvl="1" algn="l">
              <a:defRPr/>
            </a:pPr>
            <a:r>
              <a:rPr lang="en-US" altLang="en-US" dirty="0"/>
              <a:t>   (described by a finite string </a:t>
            </a:r>
            <a:r>
              <a:rPr lang="en-US" altLang="en-US" i="1" dirty="0">
                <a:solidFill>
                  <a:srgbClr val="FFC000"/>
                </a:solidFill>
              </a:rPr>
              <a:t>“M”</a:t>
            </a:r>
            <a:r>
              <a:rPr lang="en-US" altLang="en-US" i="1" dirty="0"/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a given input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instructions and 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produces output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M(I)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runs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forever.</a:t>
            </a: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5525" y="2433638"/>
            <a:ext cx="1593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Sorting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6243638"/>
            <a:ext cx="2371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Insertion Sort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"/>
          <p:cNvGrpSpPr>
            <a:grpSpLocks/>
          </p:cNvGrpSpPr>
          <p:nvPr/>
        </p:nvGrpSpPr>
        <p:grpSpPr bwMode="auto">
          <a:xfrm>
            <a:off x="381000" y="3505200"/>
            <a:ext cx="1447800" cy="2133600"/>
            <a:chOff x="2013" y="2206"/>
            <a:chExt cx="679" cy="1010"/>
          </a:xfrm>
        </p:grpSpPr>
        <p:sp>
          <p:nvSpPr>
            <p:cNvPr id="33822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3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3824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5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6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7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8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0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32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33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3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3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383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grpSp>
        <p:nvGrpSpPr>
          <p:cNvPr id="33795" name="Group 21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3806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3815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7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3813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8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3809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10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11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812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2590800" y="1981200"/>
            <a:ext cx="4800600" cy="990600"/>
          </a:xfrm>
          <a:prstGeom prst="wedgeRoundRectCallout">
            <a:avLst>
              <a:gd name="adj1" fmla="val -84394"/>
              <a:gd name="adj2" fmla="val 1477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 have a machine </a:t>
            </a:r>
            <a:r>
              <a:rPr lang="en-US" altLang="en-US" sz="3000" i="1">
                <a:solidFill>
                  <a:srgbClr val="FFC000"/>
                </a:solidFill>
              </a:rPr>
              <a:t>M</a:t>
            </a:r>
            <a:r>
              <a:rPr lang="en-US" altLang="en-US" sz="3000"/>
              <a:t> that I claim works and is fast.</a:t>
            </a:r>
            <a:endParaRPr lang="en-US" altLang="en-US"/>
          </a:p>
        </p:txBody>
      </p:sp>
      <p:sp>
        <p:nvSpPr>
          <p:cNvPr id="989223" name="AutoShape 39"/>
          <p:cNvSpPr>
            <a:spLocks noChangeArrowheads="1"/>
          </p:cNvSpPr>
          <p:nvPr/>
        </p:nvSpPr>
        <p:spPr bwMode="auto">
          <a:xfrm>
            <a:off x="2514600" y="4267200"/>
            <a:ext cx="4876800" cy="1257300"/>
          </a:xfrm>
          <a:prstGeom prst="wedgeRoundRectCallout">
            <a:avLst>
              <a:gd name="adj1" fmla="val -79870"/>
              <a:gd name="adj2" fmla="val -61866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 win if </a:t>
            </a:r>
            <a:r>
              <a:rPr lang="en-US" altLang="en-US" sz="3000" i="1">
                <a:solidFill>
                  <a:srgbClr val="FFC000"/>
                </a:solidFill>
              </a:rPr>
              <a:t>M</a:t>
            </a:r>
            <a:r>
              <a:rPr lang="en-US" altLang="en-US" sz="3000"/>
              <a:t> on input </a:t>
            </a:r>
            <a:r>
              <a:rPr lang="en-US" altLang="en-US" sz="3000" i="1">
                <a:solidFill>
                  <a:srgbClr val="FFC000"/>
                </a:solidFill>
              </a:rPr>
              <a:t>I</a:t>
            </a:r>
            <a:r>
              <a:rPr lang="en-US" altLang="en-US" sz="3000"/>
              <a:t> gives </a:t>
            </a:r>
            <a:br>
              <a:rPr lang="en-US" altLang="en-US" sz="3000"/>
            </a:br>
            <a:r>
              <a:rPr lang="en-US" altLang="en-US" sz="3000"/>
              <a:t>        the correct output </a:t>
            </a: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2514600" y="3124200"/>
            <a:ext cx="4800600" cy="990600"/>
          </a:xfrm>
          <a:prstGeom prst="wedgeRoundRectCallout">
            <a:avLst>
              <a:gd name="adj1" fmla="val 58500"/>
              <a:gd name="adj2" fmla="val -11699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Oh yeah, I have an input </a:t>
            </a:r>
            <a:r>
              <a:rPr lang="en-US" altLang="en-US" sz="3000" i="1">
                <a:solidFill>
                  <a:srgbClr val="FFC000"/>
                </a:solidFill>
              </a:rPr>
              <a:t>I</a:t>
            </a:r>
            <a:r>
              <a:rPr lang="en-US" altLang="en-US" sz="3000"/>
              <a:t> for which it does not.</a:t>
            </a:r>
            <a:endParaRPr lang="en-US" altLang="en-US"/>
          </a:p>
        </p:txBody>
      </p:sp>
      <p:sp>
        <p:nvSpPr>
          <p:cNvPr id="989225" name="Rectangle 41"/>
          <p:cNvSpPr>
            <a:spLocks noChangeArrowheads="1"/>
          </p:cNvSpPr>
          <p:nvPr/>
        </p:nvSpPr>
        <p:spPr bwMode="auto">
          <a:xfrm>
            <a:off x="1741488" y="6003925"/>
            <a:ext cx="5662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What we have been doing all along.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6800" y="1335088"/>
            <a:ext cx="3251200" cy="554037"/>
            <a:chOff x="1066800" y="1335087"/>
            <a:chExt cx="3251200" cy="554038"/>
          </a:xfrm>
        </p:grpSpPr>
        <p:sp>
          <p:nvSpPr>
            <p:cNvPr id="33803" name="Rectangle 2"/>
            <p:cNvSpPr>
              <a:spLocks noChangeArrowheads="1"/>
            </p:cNvSpPr>
            <p:nvPr/>
          </p:nvSpPr>
          <p:spPr bwMode="auto">
            <a:xfrm>
              <a:off x="2547938" y="1335088"/>
              <a:ext cx="177006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1">
                  <a:solidFill>
                    <a:srgbClr val="FFC000"/>
                  </a:solidFill>
                </a:rPr>
                <a:t>M(I)=P(I)</a:t>
              </a:r>
            </a:p>
          </p:txBody>
        </p:sp>
        <p:sp>
          <p:nvSpPr>
            <p:cNvPr id="33804" name="Rectangle 2"/>
            <p:cNvSpPr>
              <a:spLocks noChangeArrowheads="1"/>
            </p:cNvSpPr>
            <p:nvPr/>
          </p:nvSpPr>
          <p:spPr bwMode="auto">
            <a:xfrm>
              <a:off x="1811338" y="1335087"/>
              <a:ext cx="6826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1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3000" i="1">
                  <a:solidFill>
                    <a:srgbClr val="FFC000"/>
                  </a:solidFill>
                </a:rPr>
                <a:t>I,</a:t>
              </a:r>
            </a:p>
          </p:txBody>
        </p:sp>
        <p:sp>
          <p:nvSpPr>
            <p:cNvPr id="33805" name="Rectangle 2"/>
            <p:cNvSpPr>
              <a:spLocks noChangeArrowheads="1"/>
            </p:cNvSpPr>
            <p:nvPr/>
          </p:nvSpPr>
          <p:spPr bwMode="auto">
            <a:xfrm>
              <a:off x="1066800" y="1335087"/>
              <a:ext cx="83343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1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3000" i="1">
                  <a:solidFill>
                    <a:srgbClr val="FFC000"/>
                  </a:solidFill>
                </a:rPr>
                <a:t>M,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685800" y="863600"/>
            <a:ext cx="5245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en-US" dirty="0"/>
              <a:t>Problem </a:t>
            </a:r>
            <a:r>
              <a:rPr lang="en-US" altLang="en-US" i="1" dirty="0">
                <a:solidFill>
                  <a:srgbClr val="FFC000"/>
                </a:solidFill>
              </a:rPr>
              <a:t>P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chemeClr val="tx2"/>
                </a:solidFill>
              </a:rPr>
              <a:t>computable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if </a:t>
            </a: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989223" grpId="0" animBg="1" autoUpdateAnimBg="0"/>
      <p:bldP spid="989224" grpId="0" animBg="1" autoUpdateAnimBg="0"/>
      <p:bldP spid="989225" grpId="0" autoUpdateAnimBg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5"/>
          <p:cNvGrpSpPr>
            <a:grpSpLocks/>
          </p:cNvGrpSpPr>
          <p:nvPr/>
        </p:nvGrpSpPr>
        <p:grpSpPr bwMode="auto">
          <a:xfrm>
            <a:off x="381000" y="3505200"/>
            <a:ext cx="1447800" cy="2133600"/>
            <a:chOff x="2013" y="2206"/>
            <a:chExt cx="679" cy="1010"/>
          </a:xfrm>
        </p:grpSpPr>
        <p:sp>
          <p:nvSpPr>
            <p:cNvPr id="3484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484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5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5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5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5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486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grpSp>
        <p:nvGrpSpPr>
          <p:cNvPr id="34819" name="Group 21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4830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4839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4837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2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4833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34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35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836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sp>
        <p:nvSpPr>
          <p:cNvPr id="74759" name="Rectangle 39"/>
          <p:cNvSpPr>
            <a:spLocks noChangeArrowheads="1"/>
          </p:cNvSpPr>
          <p:nvPr/>
        </p:nvSpPr>
        <p:spPr bwMode="auto">
          <a:xfrm>
            <a:off x="5030788" y="1350963"/>
            <a:ext cx="3349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3000" i="1">
                <a:solidFill>
                  <a:srgbClr val="FFC000"/>
                </a:solidFill>
              </a:rPr>
              <a:t>M, </a:t>
            </a:r>
            <a:r>
              <a:rPr lang="en-US" altLang="en-US" sz="3000" i="1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3000" i="1">
                <a:solidFill>
                  <a:srgbClr val="FFC000"/>
                </a:solidFill>
              </a:rPr>
              <a:t>I,  M(I) </a:t>
            </a:r>
            <a:r>
              <a:rPr lang="en-US" altLang="en-US" sz="30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 altLang="en-US" sz="3000" i="1">
                <a:solidFill>
                  <a:srgbClr val="FFC000"/>
                </a:solidFill>
              </a:rPr>
              <a:t> P(I)</a:t>
            </a: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2547938" y="1335088"/>
            <a:ext cx="1770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>
                <a:solidFill>
                  <a:srgbClr val="FFC000"/>
                </a:solidFill>
              </a:rPr>
              <a:t>M(I)=P(I)</a:t>
            </a: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1811338" y="1335088"/>
            <a:ext cx="68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3000" i="1">
                <a:solidFill>
                  <a:srgbClr val="FFC000"/>
                </a:solidFill>
              </a:rPr>
              <a:t>I,</a:t>
            </a: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1066800" y="1335088"/>
            <a:ext cx="833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3000" i="1">
                <a:solidFill>
                  <a:srgbClr val="FFC000"/>
                </a:solidFill>
              </a:rPr>
              <a:t>M,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890588" y="1600200"/>
            <a:ext cx="3529012" cy="0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685800" y="863600"/>
            <a:ext cx="5245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en-US" dirty="0"/>
              <a:t>Problem </a:t>
            </a:r>
            <a:r>
              <a:rPr lang="en-US" altLang="en-US" i="1" dirty="0">
                <a:solidFill>
                  <a:srgbClr val="FFC000"/>
                </a:solidFill>
              </a:rPr>
              <a:t>P</a:t>
            </a:r>
            <a:r>
              <a:rPr lang="en-US" altLang="en-US" dirty="0"/>
              <a:t> is </a:t>
            </a:r>
            <a:r>
              <a:rPr lang="en-US" altLang="en-US" dirty="0" err="1">
                <a:solidFill>
                  <a:srgbClr val="FF0000"/>
                </a:solidFill>
              </a:rPr>
              <a:t>un</a:t>
            </a:r>
            <a:r>
              <a:rPr lang="en-US" altLang="en-US" dirty="0" err="1">
                <a:solidFill>
                  <a:schemeClr val="tx2"/>
                </a:solidFill>
              </a:rPr>
              <a:t>computable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if </a:t>
            </a: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2590800" y="4267200"/>
            <a:ext cx="4724400" cy="1066800"/>
          </a:xfrm>
          <a:prstGeom prst="wedgeRoundRectCallout">
            <a:avLst>
              <a:gd name="adj1" fmla="val -83264"/>
              <a:gd name="adj2" fmla="val -629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 win if </a:t>
            </a:r>
            <a:r>
              <a:rPr lang="en-US" altLang="en-US" sz="3000" i="1">
                <a:solidFill>
                  <a:srgbClr val="FFC000"/>
                </a:solidFill>
              </a:rPr>
              <a:t>M </a:t>
            </a:r>
            <a:r>
              <a:rPr lang="en-US" altLang="en-US" sz="3000"/>
              <a:t>on input </a:t>
            </a:r>
            <a:r>
              <a:rPr lang="en-US" altLang="en-US" sz="3000" i="1">
                <a:solidFill>
                  <a:srgbClr val="FFC000"/>
                </a:solidFill>
              </a:rPr>
              <a:t>I</a:t>
            </a:r>
            <a:r>
              <a:rPr lang="en-US" altLang="en-US" sz="3000"/>
              <a:t> gives</a:t>
            </a:r>
            <a:br>
              <a:rPr lang="en-US" altLang="en-US" sz="3000"/>
            </a:br>
            <a:r>
              <a:rPr lang="en-US" altLang="en-US" sz="3000"/>
              <a:t>     the wrong output</a:t>
            </a: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2590800" y="1981200"/>
            <a:ext cx="4800600" cy="990600"/>
          </a:xfrm>
          <a:prstGeom prst="wedgeRoundRectCallout">
            <a:avLst>
              <a:gd name="adj1" fmla="val 59722"/>
              <a:gd name="adj2" fmla="val 10224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 have an machine </a:t>
            </a:r>
            <a:r>
              <a:rPr lang="en-US" altLang="en-US" sz="3000" i="1">
                <a:solidFill>
                  <a:srgbClr val="FFC000"/>
                </a:solidFill>
              </a:rPr>
              <a:t>M</a:t>
            </a:r>
            <a:r>
              <a:rPr lang="en-US" altLang="en-US" sz="3000"/>
              <a:t> that I claim works and is fast.</a:t>
            </a:r>
            <a:endParaRPr lang="en-US" altLang="en-US"/>
          </a:p>
        </p:txBody>
      </p: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2514600" y="3124200"/>
            <a:ext cx="4800600" cy="990600"/>
          </a:xfrm>
          <a:prstGeom prst="wedgeRoundRectCallout">
            <a:avLst>
              <a:gd name="adj1" fmla="val -81185"/>
              <a:gd name="adj2" fmla="val 33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Oh yeah, I have an input </a:t>
            </a:r>
            <a:r>
              <a:rPr lang="en-US" altLang="en-US" sz="3000" i="1">
                <a:solidFill>
                  <a:srgbClr val="FFC000"/>
                </a:solidFill>
              </a:rPr>
              <a:t>I</a:t>
            </a:r>
            <a:r>
              <a:rPr lang="en-US" altLang="en-US" sz="3000"/>
              <a:t> for which it does not .</a:t>
            </a:r>
            <a:endParaRPr lang="en-US" altLang="en-US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56" grpId="0" animBg="1" autoUpdateAnimBg="0"/>
      <p:bldP spid="57" grpId="0" animBg="1" autoUpdateAnimBg="0"/>
      <p:bldP spid="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5878513" y="228600"/>
            <a:ext cx="3036887" cy="6627813"/>
            <a:chOff x="3314" y="144"/>
            <a:chExt cx="1913" cy="4175"/>
          </a:xfrm>
        </p:grpSpPr>
        <p:sp>
          <p:nvSpPr>
            <p:cNvPr id="1394691" name="Freeform 2"/>
            <p:cNvSpPr>
              <a:spLocks/>
            </p:cNvSpPr>
            <p:nvPr/>
          </p:nvSpPr>
          <p:spPr bwMode="auto">
            <a:xfrm>
              <a:off x="3971" y="2236"/>
              <a:ext cx="618" cy="1008"/>
            </a:xfrm>
            <a:custGeom>
              <a:avLst/>
              <a:gdLst>
                <a:gd name="T0" fmla="*/ 236 w 618"/>
                <a:gd name="T1" fmla="*/ 0 h 1008"/>
                <a:gd name="T2" fmla="*/ 329 w 618"/>
                <a:gd name="T3" fmla="*/ 0 h 1008"/>
                <a:gd name="T4" fmla="*/ 443 w 618"/>
                <a:gd name="T5" fmla="*/ 17 h 1008"/>
                <a:gd name="T6" fmla="*/ 504 w 618"/>
                <a:gd name="T7" fmla="*/ 70 h 1008"/>
                <a:gd name="T8" fmla="*/ 566 w 618"/>
                <a:gd name="T9" fmla="*/ 169 h 1008"/>
                <a:gd name="T10" fmla="*/ 597 w 618"/>
                <a:gd name="T11" fmla="*/ 241 h 1008"/>
                <a:gd name="T12" fmla="*/ 618 w 618"/>
                <a:gd name="T13" fmla="*/ 329 h 1008"/>
                <a:gd name="T14" fmla="*/ 618 w 618"/>
                <a:gd name="T15" fmla="*/ 437 h 1008"/>
                <a:gd name="T16" fmla="*/ 607 w 618"/>
                <a:gd name="T17" fmla="*/ 544 h 1008"/>
                <a:gd name="T18" fmla="*/ 597 w 618"/>
                <a:gd name="T19" fmla="*/ 659 h 1008"/>
                <a:gd name="T20" fmla="*/ 555 w 618"/>
                <a:gd name="T21" fmla="*/ 802 h 1008"/>
                <a:gd name="T22" fmla="*/ 504 w 618"/>
                <a:gd name="T23" fmla="*/ 900 h 1008"/>
                <a:gd name="T24" fmla="*/ 412 w 618"/>
                <a:gd name="T25" fmla="*/ 980 h 1008"/>
                <a:gd name="T26" fmla="*/ 309 w 618"/>
                <a:gd name="T27" fmla="*/ 1008 h 1008"/>
                <a:gd name="T28" fmla="*/ 195 w 618"/>
                <a:gd name="T29" fmla="*/ 980 h 1008"/>
                <a:gd name="T30" fmla="*/ 124 w 618"/>
                <a:gd name="T31" fmla="*/ 856 h 1008"/>
                <a:gd name="T32" fmla="*/ 71 w 618"/>
                <a:gd name="T33" fmla="*/ 740 h 1008"/>
                <a:gd name="T34" fmla="*/ 40 w 618"/>
                <a:gd name="T35" fmla="*/ 606 h 1008"/>
                <a:gd name="T36" fmla="*/ 0 w 618"/>
                <a:gd name="T37" fmla="*/ 481 h 1008"/>
                <a:gd name="T38" fmla="*/ 0 w 618"/>
                <a:gd name="T39" fmla="*/ 312 h 1008"/>
                <a:gd name="T40" fmla="*/ 31 w 618"/>
                <a:gd name="T41" fmla="*/ 195 h 1008"/>
                <a:gd name="T42" fmla="*/ 71 w 618"/>
                <a:gd name="T43" fmla="*/ 107 h 1008"/>
                <a:gd name="T44" fmla="*/ 124 w 618"/>
                <a:gd name="T45" fmla="*/ 0 h 1008"/>
                <a:gd name="T46" fmla="*/ 236 w 618"/>
                <a:gd name="T47" fmla="*/ 0 h 10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8"/>
                <a:gd name="T73" fmla="*/ 0 h 1008"/>
                <a:gd name="T74" fmla="*/ 618 w 618"/>
                <a:gd name="T75" fmla="*/ 1008 h 10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8" h="1008">
                  <a:moveTo>
                    <a:pt x="236" y="0"/>
                  </a:moveTo>
                  <a:lnTo>
                    <a:pt x="329" y="0"/>
                  </a:lnTo>
                  <a:lnTo>
                    <a:pt x="443" y="17"/>
                  </a:lnTo>
                  <a:lnTo>
                    <a:pt x="504" y="70"/>
                  </a:lnTo>
                  <a:lnTo>
                    <a:pt x="566" y="169"/>
                  </a:lnTo>
                  <a:lnTo>
                    <a:pt x="597" y="241"/>
                  </a:lnTo>
                  <a:lnTo>
                    <a:pt x="618" y="329"/>
                  </a:lnTo>
                  <a:lnTo>
                    <a:pt x="618" y="437"/>
                  </a:lnTo>
                  <a:lnTo>
                    <a:pt x="607" y="544"/>
                  </a:lnTo>
                  <a:lnTo>
                    <a:pt x="597" y="659"/>
                  </a:lnTo>
                  <a:lnTo>
                    <a:pt x="555" y="802"/>
                  </a:lnTo>
                  <a:lnTo>
                    <a:pt x="504" y="900"/>
                  </a:lnTo>
                  <a:lnTo>
                    <a:pt x="412" y="980"/>
                  </a:lnTo>
                  <a:lnTo>
                    <a:pt x="309" y="1008"/>
                  </a:lnTo>
                  <a:lnTo>
                    <a:pt x="195" y="980"/>
                  </a:lnTo>
                  <a:lnTo>
                    <a:pt x="124" y="856"/>
                  </a:lnTo>
                  <a:lnTo>
                    <a:pt x="71" y="740"/>
                  </a:lnTo>
                  <a:lnTo>
                    <a:pt x="40" y="606"/>
                  </a:lnTo>
                  <a:lnTo>
                    <a:pt x="0" y="481"/>
                  </a:lnTo>
                  <a:lnTo>
                    <a:pt x="0" y="312"/>
                  </a:lnTo>
                  <a:lnTo>
                    <a:pt x="31" y="195"/>
                  </a:lnTo>
                  <a:lnTo>
                    <a:pt x="71" y="107"/>
                  </a:lnTo>
                  <a:lnTo>
                    <a:pt x="12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01" name="Group 3"/>
            <p:cNvGrpSpPr>
              <a:grpSpLocks/>
            </p:cNvGrpSpPr>
            <p:nvPr/>
          </p:nvGrpSpPr>
          <p:grpSpPr bwMode="auto">
            <a:xfrm>
              <a:off x="3314" y="144"/>
              <a:ext cx="1913" cy="4175"/>
              <a:chOff x="3314" y="144"/>
              <a:chExt cx="1913" cy="4175"/>
            </a:xfrm>
          </p:grpSpPr>
          <p:sp>
            <p:nvSpPr>
              <p:cNvPr id="1394693" name="Freeform 4"/>
              <p:cNvSpPr>
                <a:spLocks/>
              </p:cNvSpPr>
              <p:nvPr/>
            </p:nvSpPr>
            <p:spPr bwMode="auto">
              <a:xfrm>
                <a:off x="3930" y="1491"/>
                <a:ext cx="571" cy="697"/>
              </a:xfrm>
              <a:custGeom>
                <a:avLst/>
                <a:gdLst>
                  <a:gd name="T0" fmla="*/ 331 w 571"/>
                  <a:gd name="T1" fmla="*/ 0 h 697"/>
                  <a:gd name="T2" fmla="*/ 405 w 571"/>
                  <a:gd name="T3" fmla="*/ 9 h 697"/>
                  <a:gd name="T4" fmla="*/ 479 w 571"/>
                  <a:gd name="T5" fmla="*/ 45 h 697"/>
                  <a:gd name="T6" fmla="*/ 525 w 571"/>
                  <a:gd name="T7" fmla="*/ 99 h 697"/>
                  <a:gd name="T8" fmla="*/ 562 w 571"/>
                  <a:gd name="T9" fmla="*/ 178 h 697"/>
                  <a:gd name="T10" fmla="*/ 571 w 571"/>
                  <a:gd name="T11" fmla="*/ 314 h 697"/>
                  <a:gd name="T12" fmla="*/ 544 w 571"/>
                  <a:gd name="T13" fmla="*/ 448 h 697"/>
                  <a:gd name="T14" fmla="*/ 497 w 571"/>
                  <a:gd name="T15" fmla="*/ 545 h 697"/>
                  <a:gd name="T16" fmla="*/ 433 w 571"/>
                  <a:gd name="T17" fmla="*/ 626 h 697"/>
                  <a:gd name="T18" fmla="*/ 368 w 571"/>
                  <a:gd name="T19" fmla="*/ 679 h 697"/>
                  <a:gd name="T20" fmla="*/ 294 w 571"/>
                  <a:gd name="T21" fmla="*/ 697 h 697"/>
                  <a:gd name="T22" fmla="*/ 220 w 571"/>
                  <a:gd name="T23" fmla="*/ 688 h 697"/>
                  <a:gd name="T24" fmla="*/ 183 w 571"/>
                  <a:gd name="T25" fmla="*/ 644 h 697"/>
                  <a:gd name="T26" fmla="*/ 128 w 571"/>
                  <a:gd name="T27" fmla="*/ 572 h 697"/>
                  <a:gd name="T28" fmla="*/ 109 w 571"/>
                  <a:gd name="T29" fmla="*/ 438 h 697"/>
                  <a:gd name="T30" fmla="*/ 114 w 571"/>
                  <a:gd name="T31" fmla="*/ 393 h 697"/>
                  <a:gd name="T32" fmla="*/ 0 w 571"/>
                  <a:gd name="T33" fmla="*/ 371 h 697"/>
                  <a:gd name="T34" fmla="*/ 3 w 571"/>
                  <a:gd name="T35" fmla="*/ 327 h 697"/>
                  <a:gd name="T36" fmla="*/ 114 w 571"/>
                  <a:gd name="T37" fmla="*/ 331 h 697"/>
                  <a:gd name="T38" fmla="*/ 123 w 571"/>
                  <a:gd name="T39" fmla="*/ 281 h 697"/>
                  <a:gd name="T40" fmla="*/ 151 w 571"/>
                  <a:gd name="T41" fmla="*/ 210 h 697"/>
                  <a:gd name="T42" fmla="*/ 183 w 571"/>
                  <a:gd name="T43" fmla="*/ 143 h 697"/>
                  <a:gd name="T44" fmla="*/ 239 w 571"/>
                  <a:gd name="T45" fmla="*/ 54 h 697"/>
                  <a:gd name="T46" fmla="*/ 294 w 571"/>
                  <a:gd name="T47" fmla="*/ 19 h 697"/>
                  <a:gd name="T48" fmla="*/ 331 w 571"/>
                  <a:gd name="T49" fmla="*/ 0 h 6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1"/>
                  <a:gd name="T76" fmla="*/ 0 h 697"/>
                  <a:gd name="T77" fmla="*/ 571 w 571"/>
                  <a:gd name="T78" fmla="*/ 697 h 6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1" h="697">
                    <a:moveTo>
                      <a:pt x="331" y="0"/>
                    </a:moveTo>
                    <a:lnTo>
                      <a:pt x="405" y="9"/>
                    </a:lnTo>
                    <a:lnTo>
                      <a:pt x="479" y="45"/>
                    </a:lnTo>
                    <a:lnTo>
                      <a:pt x="525" y="99"/>
                    </a:lnTo>
                    <a:lnTo>
                      <a:pt x="562" y="178"/>
                    </a:lnTo>
                    <a:lnTo>
                      <a:pt x="571" y="314"/>
                    </a:lnTo>
                    <a:lnTo>
                      <a:pt x="544" y="448"/>
                    </a:lnTo>
                    <a:lnTo>
                      <a:pt x="497" y="545"/>
                    </a:lnTo>
                    <a:lnTo>
                      <a:pt x="433" y="626"/>
                    </a:lnTo>
                    <a:lnTo>
                      <a:pt x="368" y="679"/>
                    </a:lnTo>
                    <a:lnTo>
                      <a:pt x="294" y="697"/>
                    </a:lnTo>
                    <a:lnTo>
                      <a:pt x="220" y="688"/>
                    </a:lnTo>
                    <a:lnTo>
                      <a:pt x="183" y="644"/>
                    </a:lnTo>
                    <a:lnTo>
                      <a:pt x="128" y="572"/>
                    </a:lnTo>
                    <a:lnTo>
                      <a:pt x="109" y="438"/>
                    </a:lnTo>
                    <a:lnTo>
                      <a:pt x="114" y="393"/>
                    </a:lnTo>
                    <a:lnTo>
                      <a:pt x="0" y="371"/>
                    </a:lnTo>
                    <a:lnTo>
                      <a:pt x="3" y="327"/>
                    </a:lnTo>
                    <a:lnTo>
                      <a:pt x="114" y="331"/>
                    </a:lnTo>
                    <a:lnTo>
                      <a:pt x="123" y="281"/>
                    </a:lnTo>
                    <a:lnTo>
                      <a:pt x="151" y="210"/>
                    </a:lnTo>
                    <a:lnTo>
                      <a:pt x="183" y="143"/>
                    </a:lnTo>
                    <a:lnTo>
                      <a:pt x="239" y="54"/>
                    </a:lnTo>
                    <a:lnTo>
                      <a:pt x="294" y="19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4694" name="Freeform 5"/>
              <p:cNvSpPr>
                <a:spLocks/>
              </p:cNvSpPr>
              <p:nvPr/>
            </p:nvSpPr>
            <p:spPr bwMode="auto">
              <a:xfrm>
                <a:off x="4384" y="3101"/>
                <a:ext cx="475" cy="1158"/>
              </a:xfrm>
              <a:custGeom>
                <a:avLst/>
                <a:gdLst>
                  <a:gd name="T0" fmla="*/ 88 w 475"/>
                  <a:gd name="T1" fmla="*/ 134 h 1158"/>
                  <a:gd name="T2" fmla="*/ 26 w 475"/>
                  <a:gd name="T3" fmla="*/ 57 h 1158"/>
                  <a:gd name="T4" fmla="*/ 46 w 475"/>
                  <a:gd name="T5" fmla="*/ 0 h 1158"/>
                  <a:gd name="T6" fmla="*/ 108 w 475"/>
                  <a:gd name="T7" fmla="*/ 0 h 1158"/>
                  <a:gd name="T8" fmla="*/ 181 w 475"/>
                  <a:gd name="T9" fmla="*/ 62 h 1158"/>
                  <a:gd name="T10" fmla="*/ 273 w 475"/>
                  <a:gd name="T11" fmla="*/ 191 h 1158"/>
                  <a:gd name="T12" fmla="*/ 325 w 475"/>
                  <a:gd name="T13" fmla="*/ 314 h 1158"/>
                  <a:gd name="T14" fmla="*/ 372 w 475"/>
                  <a:gd name="T15" fmla="*/ 433 h 1158"/>
                  <a:gd name="T16" fmla="*/ 387 w 475"/>
                  <a:gd name="T17" fmla="*/ 542 h 1158"/>
                  <a:gd name="T18" fmla="*/ 382 w 475"/>
                  <a:gd name="T19" fmla="*/ 599 h 1158"/>
                  <a:gd name="T20" fmla="*/ 336 w 475"/>
                  <a:gd name="T21" fmla="*/ 669 h 1158"/>
                  <a:gd name="T22" fmla="*/ 258 w 475"/>
                  <a:gd name="T23" fmla="*/ 859 h 1158"/>
                  <a:gd name="T24" fmla="*/ 170 w 475"/>
                  <a:gd name="T25" fmla="*/ 968 h 1158"/>
                  <a:gd name="T26" fmla="*/ 150 w 475"/>
                  <a:gd name="T27" fmla="*/ 1016 h 1158"/>
                  <a:gd name="T28" fmla="*/ 233 w 475"/>
                  <a:gd name="T29" fmla="*/ 1025 h 1158"/>
                  <a:gd name="T30" fmla="*/ 341 w 475"/>
                  <a:gd name="T31" fmla="*/ 1025 h 1158"/>
                  <a:gd name="T32" fmla="*/ 475 w 475"/>
                  <a:gd name="T33" fmla="*/ 1068 h 1158"/>
                  <a:gd name="T34" fmla="*/ 464 w 475"/>
                  <a:gd name="T35" fmla="*/ 1102 h 1158"/>
                  <a:gd name="T36" fmla="*/ 444 w 475"/>
                  <a:gd name="T37" fmla="*/ 1140 h 1158"/>
                  <a:gd name="T38" fmla="*/ 402 w 475"/>
                  <a:gd name="T39" fmla="*/ 1158 h 1158"/>
                  <a:gd name="T40" fmla="*/ 321 w 475"/>
                  <a:gd name="T41" fmla="*/ 1131 h 1158"/>
                  <a:gd name="T42" fmla="*/ 233 w 475"/>
                  <a:gd name="T43" fmla="*/ 1088 h 1158"/>
                  <a:gd name="T44" fmla="*/ 108 w 475"/>
                  <a:gd name="T45" fmla="*/ 1083 h 1158"/>
                  <a:gd name="T46" fmla="*/ 31 w 475"/>
                  <a:gd name="T47" fmla="*/ 1097 h 1158"/>
                  <a:gd name="T48" fmla="*/ 0 w 475"/>
                  <a:gd name="T49" fmla="*/ 1073 h 1158"/>
                  <a:gd name="T50" fmla="*/ 0 w 475"/>
                  <a:gd name="T51" fmla="*/ 1040 h 1158"/>
                  <a:gd name="T52" fmla="*/ 42 w 475"/>
                  <a:gd name="T53" fmla="*/ 1002 h 1158"/>
                  <a:gd name="T54" fmla="*/ 108 w 475"/>
                  <a:gd name="T55" fmla="*/ 941 h 1158"/>
                  <a:gd name="T56" fmla="*/ 227 w 475"/>
                  <a:gd name="T57" fmla="*/ 784 h 1158"/>
                  <a:gd name="T58" fmla="*/ 279 w 475"/>
                  <a:gd name="T59" fmla="*/ 646 h 1158"/>
                  <a:gd name="T60" fmla="*/ 295 w 475"/>
                  <a:gd name="T61" fmla="*/ 513 h 1158"/>
                  <a:gd name="T62" fmla="*/ 288 w 475"/>
                  <a:gd name="T63" fmla="*/ 442 h 1158"/>
                  <a:gd name="T64" fmla="*/ 248 w 475"/>
                  <a:gd name="T65" fmla="*/ 314 h 1158"/>
                  <a:gd name="T66" fmla="*/ 139 w 475"/>
                  <a:gd name="T67" fmla="*/ 176 h 1158"/>
                  <a:gd name="T68" fmla="*/ 62 w 475"/>
                  <a:gd name="T69" fmla="*/ 105 h 1158"/>
                  <a:gd name="T70" fmla="*/ 88 w 475"/>
                  <a:gd name="T71" fmla="*/ 134 h 1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5"/>
                  <a:gd name="T109" fmla="*/ 0 h 1158"/>
                  <a:gd name="T110" fmla="*/ 475 w 475"/>
                  <a:gd name="T111" fmla="*/ 1158 h 1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5" h="1158">
                    <a:moveTo>
                      <a:pt x="88" y="134"/>
                    </a:moveTo>
                    <a:lnTo>
                      <a:pt x="26" y="57"/>
                    </a:lnTo>
                    <a:lnTo>
                      <a:pt x="46" y="0"/>
                    </a:lnTo>
                    <a:lnTo>
                      <a:pt x="108" y="0"/>
                    </a:lnTo>
                    <a:lnTo>
                      <a:pt x="181" y="62"/>
                    </a:lnTo>
                    <a:lnTo>
                      <a:pt x="273" y="191"/>
                    </a:lnTo>
                    <a:lnTo>
                      <a:pt x="325" y="314"/>
                    </a:lnTo>
                    <a:lnTo>
                      <a:pt x="372" y="433"/>
                    </a:lnTo>
                    <a:lnTo>
                      <a:pt x="387" y="542"/>
                    </a:lnTo>
                    <a:lnTo>
                      <a:pt x="382" y="599"/>
                    </a:lnTo>
                    <a:lnTo>
                      <a:pt x="336" y="669"/>
                    </a:lnTo>
                    <a:lnTo>
                      <a:pt x="258" y="859"/>
                    </a:lnTo>
                    <a:lnTo>
                      <a:pt x="170" y="968"/>
                    </a:lnTo>
                    <a:lnTo>
                      <a:pt x="150" y="1016"/>
                    </a:lnTo>
                    <a:lnTo>
                      <a:pt x="233" y="1025"/>
                    </a:lnTo>
                    <a:lnTo>
                      <a:pt x="341" y="1025"/>
                    </a:lnTo>
                    <a:lnTo>
                      <a:pt x="475" y="1068"/>
                    </a:lnTo>
                    <a:lnTo>
                      <a:pt x="464" y="1102"/>
                    </a:lnTo>
                    <a:lnTo>
                      <a:pt x="444" y="1140"/>
                    </a:lnTo>
                    <a:lnTo>
                      <a:pt x="402" y="1158"/>
                    </a:lnTo>
                    <a:lnTo>
                      <a:pt x="321" y="1131"/>
                    </a:lnTo>
                    <a:lnTo>
                      <a:pt x="233" y="1088"/>
                    </a:lnTo>
                    <a:lnTo>
                      <a:pt x="108" y="1083"/>
                    </a:lnTo>
                    <a:lnTo>
                      <a:pt x="31" y="1097"/>
                    </a:lnTo>
                    <a:lnTo>
                      <a:pt x="0" y="1073"/>
                    </a:lnTo>
                    <a:lnTo>
                      <a:pt x="0" y="1040"/>
                    </a:lnTo>
                    <a:lnTo>
                      <a:pt x="42" y="1002"/>
                    </a:lnTo>
                    <a:lnTo>
                      <a:pt x="108" y="941"/>
                    </a:lnTo>
                    <a:lnTo>
                      <a:pt x="227" y="784"/>
                    </a:lnTo>
                    <a:lnTo>
                      <a:pt x="279" y="646"/>
                    </a:lnTo>
                    <a:lnTo>
                      <a:pt x="295" y="513"/>
                    </a:lnTo>
                    <a:lnTo>
                      <a:pt x="288" y="442"/>
                    </a:lnTo>
                    <a:lnTo>
                      <a:pt x="248" y="314"/>
                    </a:lnTo>
                    <a:lnTo>
                      <a:pt x="139" y="176"/>
                    </a:lnTo>
                    <a:lnTo>
                      <a:pt x="62" y="105"/>
                    </a:lnTo>
                    <a:lnTo>
                      <a:pt x="88" y="13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4695" name="Freeform 6"/>
              <p:cNvSpPr>
                <a:spLocks/>
              </p:cNvSpPr>
              <p:nvPr/>
            </p:nvSpPr>
            <p:spPr bwMode="auto">
              <a:xfrm>
                <a:off x="3754" y="3084"/>
                <a:ext cx="475" cy="1235"/>
              </a:xfrm>
              <a:custGeom>
                <a:avLst/>
                <a:gdLst>
                  <a:gd name="T0" fmla="*/ 247 w 475"/>
                  <a:gd name="T1" fmla="*/ 222 h 1235"/>
                  <a:gd name="T2" fmla="*/ 319 w 475"/>
                  <a:gd name="T3" fmla="*/ 97 h 1235"/>
                  <a:gd name="T4" fmla="*/ 388 w 475"/>
                  <a:gd name="T5" fmla="*/ 0 h 1235"/>
                  <a:gd name="T6" fmla="*/ 439 w 475"/>
                  <a:gd name="T7" fmla="*/ 0 h 1235"/>
                  <a:gd name="T8" fmla="*/ 470 w 475"/>
                  <a:gd name="T9" fmla="*/ 40 h 1235"/>
                  <a:gd name="T10" fmla="*/ 475 w 475"/>
                  <a:gd name="T11" fmla="*/ 106 h 1235"/>
                  <a:gd name="T12" fmla="*/ 432 w 475"/>
                  <a:gd name="T13" fmla="*/ 156 h 1235"/>
                  <a:gd name="T14" fmla="*/ 358 w 475"/>
                  <a:gd name="T15" fmla="*/ 217 h 1235"/>
                  <a:gd name="T16" fmla="*/ 298 w 475"/>
                  <a:gd name="T17" fmla="*/ 288 h 1235"/>
                  <a:gd name="T18" fmla="*/ 237 w 475"/>
                  <a:gd name="T19" fmla="*/ 386 h 1235"/>
                  <a:gd name="T20" fmla="*/ 211 w 475"/>
                  <a:gd name="T21" fmla="*/ 453 h 1235"/>
                  <a:gd name="T22" fmla="*/ 187 w 475"/>
                  <a:gd name="T23" fmla="*/ 537 h 1235"/>
                  <a:gd name="T24" fmla="*/ 182 w 475"/>
                  <a:gd name="T25" fmla="*/ 645 h 1235"/>
                  <a:gd name="T26" fmla="*/ 190 w 475"/>
                  <a:gd name="T27" fmla="*/ 742 h 1235"/>
                  <a:gd name="T28" fmla="*/ 220 w 475"/>
                  <a:gd name="T29" fmla="*/ 862 h 1235"/>
                  <a:gd name="T30" fmla="*/ 276 w 475"/>
                  <a:gd name="T31" fmla="*/ 968 h 1235"/>
                  <a:gd name="T32" fmla="*/ 324 w 475"/>
                  <a:gd name="T33" fmla="*/ 1031 h 1235"/>
                  <a:gd name="T34" fmla="*/ 353 w 475"/>
                  <a:gd name="T35" fmla="*/ 1075 h 1235"/>
                  <a:gd name="T36" fmla="*/ 358 w 475"/>
                  <a:gd name="T37" fmla="*/ 1110 h 1235"/>
                  <a:gd name="T38" fmla="*/ 331 w 475"/>
                  <a:gd name="T39" fmla="*/ 1124 h 1235"/>
                  <a:gd name="T40" fmla="*/ 271 w 475"/>
                  <a:gd name="T41" fmla="*/ 1132 h 1235"/>
                  <a:gd name="T42" fmla="*/ 182 w 475"/>
                  <a:gd name="T43" fmla="*/ 1159 h 1235"/>
                  <a:gd name="T44" fmla="*/ 113 w 475"/>
                  <a:gd name="T45" fmla="*/ 1194 h 1235"/>
                  <a:gd name="T46" fmla="*/ 69 w 475"/>
                  <a:gd name="T47" fmla="*/ 1235 h 1235"/>
                  <a:gd name="T48" fmla="*/ 31 w 475"/>
                  <a:gd name="T49" fmla="*/ 1226 h 1235"/>
                  <a:gd name="T50" fmla="*/ 0 w 475"/>
                  <a:gd name="T51" fmla="*/ 1178 h 1235"/>
                  <a:gd name="T52" fmla="*/ 0 w 475"/>
                  <a:gd name="T53" fmla="*/ 1137 h 1235"/>
                  <a:gd name="T54" fmla="*/ 69 w 475"/>
                  <a:gd name="T55" fmla="*/ 1101 h 1235"/>
                  <a:gd name="T56" fmla="*/ 187 w 475"/>
                  <a:gd name="T57" fmla="*/ 1079 h 1235"/>
                  <a:gd name="T58" fmla="*/ 293 w 475"/>
                  <a:gd name="T59" fmla="*/ 1066 h 1235"/>
                  <a:gd name="T60" fmla="*/ 247 w 475"/>
                  <a:gd name="T61" fmla="*/ 1018 h 1235"/>
                  <a:gd name="T62" fmla="*/ 216 w 475"/>
                  <a:gd name="T63" fmla="*/ 955 h 1235"/>
                  <a:gd name="T64" fmla="*/ 177 w 475"/>
                  <a:gd name="T65" fmla="*/ 866 h 1235"/>
                  <a:gd name="T66" fmla="*/ 134 w 475"/>
                  <a:gd name="T67" fmla="*/ 773 h 1235"/>
                  <a:gd name="T68" fmla="*/ 122 w 475"/>
                  <a:gd name="T69" fmla="*/ 658 h 1235"/>
                  <a:gd name="T70" fmla="*/ 117 w 475"/>
                  <a:gd name="T71" fmla="*/ 546 h 1235"/>
                  <a:gd name="T72" fmla="*/ 147 w 475"/>
                  <a:gd name="T73" fmla="*/ 439 h 1235"/>
                  <a:gd name="T74" fmla="*/ 204 w 475"/>
                  <a:gd name="T75" fmla="*/ 297 h 1235"/>
                  <a:gd name="T76" fmla="*/ 247 w 475"/>
                  <a:gd name="T77" fmla="*/ 222 h 1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5"/>
                  <a:gd name="T118" fmla="*/ 0 h 1235"/>
                  <a:gd name="T119" fmla="*/ 475 w 475"/>
                  <a:gd name="T120" fmla="*/ 1235 h 1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5" h="1235">
                    <a:moveTo>
                      <a:pt x="247" y="222"/>
                    </a:moveTo>
                    <a:lnTo>
                      <a:pt x="319" y="97"/>
                    </a:lnTo>
                    <a:lnTo>
                      <a:pt x="388" y="0"/>
                    </a:lnTo>
                    <a:lnTo>
                      <a:pt x="439" y="0"/>
                    </a:lnTo>
                    <a:lnTo>
                      <a:pt x="470" y="40"/>
                    </a:lnTo>
                    <a:lnTo>
                      <a:pt x="475" y="106"/>
                    </a:lnTo>
                    <a:lnTo>
                      <a:pt x="432" y="156"/>
                    </a:lnTo>
                    <a:lnTo>
                      <a:pt x="358" y="217"/>
                    </a:lnTo>
                    <a:lnTo>
                      <a:pt x="298" y="288"/>
                    </a:lnTo>
                    <a:lnTo>
                      <a:pt x="237" y="386"/>
                    </a:lnTo>
                    <a:lnTo>
                      <a:pt x="211" y="453"/>
                    </a:lnTo>
                    <a:lnTo>
                      <a:pt x="187" y="537"/>
                    </a:lnTo>
                    <a:lnTo>
                      <a:pt x="182" y="645"/>
                    </a:lnTo>
                    <a:lnTo>
                      <a:pt x="190" y="742"/>
                    </a:lnTo>
                    <a:lnTo>
                      <a:pt x="220" y="862"/>
                    </a:lnTo>
                    <a:lnTo>
                      <a:pt x="276" y="968"/>
                    </a:lnTo>
                    <a:lnTo>
                      <a:pt x="324" y="1031"/>
                    </a:lnTo>
                    <a:lnTo>
                      <a:pt x="353" y="1075"/>
                    </a:lnTo>
                    <a:lnTo>
                      <a:pt x="358" y="1110"/>
                    </a:lnTo>
                    <a:lnTo>
                      <a:pt x="331" y="1124"/>
                    </a:lnTo>
                    <a:lnTo>
                      <a:pt x="271" y="1132"/>
                    </a:lnTo>
                    <a:lnTo>
                      <a:pt x="182" y="1159"/>
                    </a:lnTo>
                    <a:lnTo>
                      <a:pt x="113" y="1194"/>
                    </a:lnTo>
                    <a:lnTo>
                      <a:pt x="69" y="1235"/>
                    </a:lnTo>
                    <a:lnTo>
                      <a:pt x="31" y="1226"/>
                    </a:lnTo>
                    <a:lnTo>
                      <a:pt x="0" y="1178"/>
                    </a:lnTo>
                    <a:lnTo>
                      <a:pt x="0" y="1137"/>
                    </a:lnTo>
                    <a:lnTo>
                      <a:pt x="69" y="1101"/>
                    </a:lnTo>
                    <a:lnTo>
                      <a:pt x="187" y="1079"/>
                    </a:lnTo>
                    <a:lnTo>
                      <a:pt x="293" y="1066"/>
                    </a:lnTo>
                    <a:lnTo>
                      <a:pt x="247" y="1018"/>
                    </a:lnTo>
                    <a:lnTo>
                      <a:pt x="216" y="955"/>
                    </a:lnTo>
                    <a:lnTo>
                      <a:pt x="177" y="866"/>
                    </a:lnTo>
                    <a:lnTo>
                      <a:pt x="134" y="773"/>
                    </a:lnTo>
                    <a:lnTo>
                      <a:pt x="122" y="658"/>
                    </a:lnTo>
                    <a:lnTo>
                      <a:pt x="117" y="546"/>
                    </a:lnTo>
                    <a:lnTo>
                      <a:pt x="147" y="439"/>
                    </a:lnTo>
                    <a:lnTo>
                      <a:pt x="204" y="297"/>
                    </a:lnTo>
                    <a:lnTo>
                      <a:pt x="247" y="2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4696" name="Freeform 7"/>
              <p:cNvSpPr>
                <a:spLocks/>
              </p:cNvSpPr>
              <p:nvPr/>
            </p:nvSpPr>
            <p:spPr bwMode="auto">
              <a:xfrm>
                <a:off x="4463" y="144"/>
                <a:ext cx="764" cy="2360"/>
              </a:xfrm>
              <a:custGeom>
                <a:avLst/>
                <a:gdLst>
                  <a:gd name="T0" fmla="*/ 15 w 764"/>
                  <a:gd name="T1" fmla="*/ 2262 h 1400"/>
                  <a:gd name="T2" fmla="*/ 0 w 764"/>
                  <a:gd name="T3" fmla="*/ 2163 h 1400"/>
                  <a:gd name="T4" fmla="*/ 24 w 764"/>
                  <a:gd name="T5" fmla="*/ 2087 h 1400"/>
                  <a:gd name="T6" fmla="*/ 88 w 764"/>
                  <a:gd name="T7" fmla="*/ 2011 h 1400"/>
                  <a:gd name="T8" fmla="*/ 208 w 764"/>
                  <a:gd name="T9" fmla="*/ 1868 h 1400"/>
                  <a:gd name="T10" fmla="*/ 353 w 764"/>
                  <a:gd name="T11" fmla="*/ 1649 h 1400"/>
                  <a:gd name="T12" fmla="*/ 431 w 764"/>
                  <a:gd name="T13" fmla="*/ 1451 h 1400"/>
                  <a:gd name="T14" fmla="*/ 467 w 764"/>
                  <a:gd name="T15" fmla="*/ 1344 h 1400"/>
                  <a:gd name="T16" fmla="*/ 504 w 764"/>
                  <a:gd name="T17" fmla="*/ 1054 h 1400"/>
                  <a:gd name="T18" fmla="*/ 497 w 764"/>
                  <a:gd name="T19" fmla="*/ 652 h 1400"/>
                  <a:gd name="T20" fmla="*/ 482 w 764"/>
                  <a:gd name="T21" fmla="*/ 455 h 1400"/>
                  <a:gd name="T22" fmla="*/ 473 w 764"/>
                  <a:gd name="T23" fmla="*/ 379 h 1400"/>
                  <a:gd name="T24" fmla="*/ 326 w 764"/>
                  <a:gd name="T25" fmla="*/ 273 h 1400"/>
                  <a:gd name="T26" fmla="*/ 322 w 764"/>
                  <a:gd name="T27" fmla="*/ 234 h 1400"/>
                  <a:gd name="T28" fmla="*/ 337 w 764"/>
                  <a:gd name="T29" fmla="*/ 212 h 1400"/>
                  <a:gd name="T30" fmla="*/ 473 w 764"/>
                  <a:gd name="T31" fmla="*/ 273 h 1400"/>
                  <a:gd name="T32" fmla="*/ 504 w 764"/>
                  <a:gd name="T33" fmla="*/ 258 h 1400"/>
                  <a:gd name="T34" fmla="*/ 420 w 764"/>
                  <a:gd name="T35" fmla="*/ 30 h 1400"/>
                  <a:gd name="T36" fmla="*/ 431 w 764"/>
                  <a:gd name="T37" fmla="*/ 0 h 1400"/>
                  <a:gd name="T38" fmla="*/ 462 w 764"/>
                  <a:gd name="T39" fmla="*/ 8 h 1400"/>
                  <a:gd name="T40" fmla="*/ 539 w 764"/>
                  <a:gd name="T41" fmla="*/ 206 h 1400"/>
                  <a:gd name="T42" fmla="*/ 561 w 764"/>
                  <a:gd name="T43" fmla="*/ 212 h 1400"/>
                  <a:gd name="T44" fmla="*/ 602 w 764"/>
                  <a:gd name="T45" fmla="*/ 8 h 1400"/>
                  <a:gd name="T46" fmla="*/ 628 w 764"/>
                  <a:gd name="T47" fmla="*/ 0 h 1400"/>
                  <a:gd name="T48" fmla="*/ 639 w 764"/>
                  <a:gd name="T49" fmla="*/ 37 h 1400"/>
                  <a:gd name="T50" fmla="*/ 607 w 764"/>
                  <a:gd name="T51" fmla="*/ 258 h 1400"/>
                  <a:gd name="T52" fmla="*/ 618 w 764"/>
                  <a:gd name="T53" fmla="*/ 290 h 1400"/>
                  <a:gd name="T54" fmla="*/ 742 w 764"/>
                  <a:gd name="T55" fmla="*/ 258 h 1400"/>
                  <a:gd name="T56" fmla="*/ 764 w 764"/>
                  <a:gd name="T57" fmla="*/ 273 h 1400"/>
                  <a:gd name="T58" fmla="*/ 758 w 764"/>
                  <a:gd name="T59" fmla="*/ 312 h 1400"/>
                  <a:gd name="T60" fmla="*/ 591 w 764"/>
                  <a:gd name="T61" fmla="*/ 373 h 1400"/>
                  <a:gd name="T62" fmla="*/ 576 w 764"/>
                  <a:gd name="T63" fmla="*/ 403 h 1400"/>
                  <a:gd name="T64" fmla="*/ 561 w 764"/>
                  <a:gd name="T65" fmla="*/ 539 h 1400"/>
                  <a:gd name="T66" fmla="*/ 561 w 764"/>
                  <a:gd name="T67" fmla="*/ 737 h 1400"/>
                  <a:gd name="T68" fmla="*/ 565 w 764"/>
                  <a:gd name="T69" fmla="*/ 1025 h 1400"/>
                  <a:gd name="T70" fmla="*/ 561 w 764"/>
                  <a:gd name="T71" fmla="*/ 1291 h 1400"/>
                  <a:gd name="T72" fmla="*/ 550 w 764"/>
                  <a:gd name="T73" fmla="*/ 1411 h 1400"/>
                  <a:gd name="T74" fmla="*/ 467 w 764"/>
                  <a:gd name="T75" fmla="*/ 1601 h 1400"/>
                  <a:gd name="T76" fmla="*/ 374 w 764"/>
                  <a:gd name="T77" fmla="*/ 1799 h 1400"/>
                  <a:gd name="T78" fmla="*/ 274 w 764"/>
                  <a:gd name="T79" fmla="*/ 2011 h 1400"/>
                  <a:gd name="T80" fmla="*/ 191 w 764"/>
                  <a:gd name="T81" fmla="*/ 2215 h 1400"/>
                  <a:gd name="T82" fmla="*/ 134 w 764"/>
                  <a:gd name="T83" fmla="*/ 2330 h 1400"/>
                  <a:gd name="T84" fmla="*/ 51 w 764"/>
                  <a:gd name="T85" fmla="*/ 2360 h 1400"/>
                  <a:gd name="T86" fmla="*/ 15 w 764"/>
                  <a:gd name="T87" fmla="*/ 2262 h 14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400"/>
                  <a:gd name="T134" fmla="*/ 764 w 764"/>
                  <a:gd name="T135" fmla="*/ 1400 h 14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400">
                    <a:moveTo>
                      <a:pt x="15" y="1342"/>
                    </a:moveTo>
                    <a:lnTo>
                      <a:pt x="0" y="1283"/>
                    </a:lnTo>
                    <a:lnTo>
                      <a:pt x="24" y="1238"/>
                    </a:lnTo>
                    <a:lnTo>
                      <a:pt x="88" y="1193"/>
                    </a:lnTo>
                    <a:lnTo>
                      <a:pt x="208" y="1108"/>
                    </a:lnTo>
                    <a:lnTo>
                      <a:pt x="353" y="978"/>
                    </a:lnTo>
                    <a:lnTo>
                      <a:pt x="431" y="861"/>
                    </a:lnTo>
                    <a:lnTo>
                      <a:pt x="467" y="797"/>
                    </a:lnTo>
                    <a:lnTo>
                      <a:pt x="504" y="625"/>
                    </a:lnTo>
                    <a:lnTo>
                      <a:pt x="497" y="387"/>
                    </a:lnTo>
                    <a:lnTo>
                      <a:pt x="482" y="270"/>
                    </a:lnTo>
                    <a:lnTo>
                      <a:pt x="473" y="225"/>
                    </a:lnTo>
                    <a:lnTo>
                      <a:pt x="326" y="162"/>
                    </a:lnTo>
                    <a:lnTo>
                      <a:pt x="322" y="139"/>
                    </a:lnTo>
                    <a:lnTo>
                      <a:pt x="337" y="126"/>
                    </a:lnTo>
                    <a:lnTo>
                      <a:pt x="473" y="162"/>
                    </a:lnTo>
                    <a:lnTo>
                      <a:pt x="504" y="153"/>
                    </a:lnTo>
                    <a:lnTo>
                      <a:pt x="420" y="18"/>
                    </a:lnTo>
                    <a:lnTo>
                      <a:pt x="431" y="0"/>
                    </a:lnTo>
                    <a:lnTo>
                      <a:pt x="462" y="5"/>
                    </a:lnTo>
                    <a:lnTo>
                      <a:pt x="539" y="122"/>
                    </a:lnTo>
                    <a:lnTo>
                      <a:pt x="561" y="126"/>
                    </a:lnTo>
                    <a:lnTo>
                      <a:pt x="602" y="5"/>
                    </a:lnTo>
                    <a:lnTo>
                      <a:pt x="628" y="0"/>
                    </a:lnTo>
                    <a:lnTo>
                      <a:pt x="639" y="22"/>
                    </a:lnTo>
                    <a:lnTo>
                      <a:pt x="607" y="153"/>
                    </a:lnTo>
                    <a:lnTo>
                      <a:pt x="618" y="172"/>
                    </a:lnTo>
                    <a:lnTo>
                      <a:pt x="742" y="153"/>
                    </a:lnTo>
                    <a:lnTo>
                      <a:pt x="764" y="162"/>
                    </a:lnTo>
                    <a:lnTo>
                      <a:pt x="758" y="185"/>
                    </a:lnTo>
                    <a:lnTo>
                      <a:pt x="591" y="221"/>
                    </a:lnTo>
                    <a:lnTo>
                      <a:pt x="576" y="239"/>
                    </a:lnTo>
                    <a:lnTo>
                      <a:pt x="561" y="320"/>
                    </a:lnTo>
                    <a:lnTo>
                      <a:pt x="561" y="437"/>
                    </a:lnTo>
                    <a:lnTo>
                      <a:pt x="565" y="608"/>
                    </a:lnTo>
                    <a:lnTo>
                      <a:pt x="561" y="766"/>
                    </a:lnTo>
                    <a:lnTo>
                      <a:pt x="550" y="837"/>
                    </a:lnTo>
                    <a:lnTo>
                      <a:pt x="467" y="950"/>
                    </a:lnTo>
                    <a:lnTo>
                      <a:pt x="374" y="1067"/>
                    </a:lnTo>
                    <a:lnTo>
                      <a:pt x="274" y="1193"/>
                    </a:lnTo>
                    <a:lnTo>
                      <a:pt x="191" y="1314"/>
                    </a:lnTo>
                    <a:lnTo>
                      <a:pt x="134" y="1382"/>
                    </a:lnTo>
                    <a:lnTo>
                      <a:pt x="51" y="1400"/>
                    </a:lnTo>
                    <a:lnTo>
                      <a:pt x="15" y="13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4697" name="Freeform 8"/>
              <p:cNvSpPr>
                <a:spLocks/>
              </p:cNvSpPr>
              <p:nvPr/>
            </p:nvSpPr>
            <p:spPr bwMode="auto">
              <a:xfrm>
                <a:off x="3314" y="2262"/>
                <a:ext cx="795" cy="1147"/>
              </a:xfrm>
              <a:custGeom>
                <a:avLst/>
                <a:gdLst>
                  <a:gd name="T0" fmla="*/ 576 w 795"/>
                  <a:gd name="T1" fmla="*/ 112 h 1147"/>
                  <a:gd name="T2" fmla="*/ 659 w 795"/>
                  <a:gd name="T3" fmla="*/ 30 h 1147"/>
                  <a:gd name="T4" fmla="*/ 711 w 795"/>
                  <a:gd name="T5" fmla="*/ 0 h 1147"/>
                  <a:gd name="T6" fmla="*/ 753 w 795"/>
                  <a:gd name="T7" fmla="*/ 5 h 1147"/>
                  <a:gd name="T8" fmla="*/ 795 w 795"/>
                  <a:gd name="T9" fmla="*/ 30 h 1147"/>
                  <a:gd name="T10" fmla="*/ 795 w 795"/>
                  <a:gd name="T11" fmla="*/ 81 h 1147"/>
                  <a:gd name="T12" fmla="*/ 784 w 795"/>
                  <a:gd name="T13" fmla="*/ 152 h 1147"/>
                  <a:gd name="T14" fmla="*/ 753 w 795"/>
                  <a:gd name="T15" fmla="*/ 203 h 1147"/>
                  <a:gd name="T16" fmla="*/ 716 w 795"/>
                  <a:gd name="T17" fmla="*/ 224 h 1147"/>
                  <a:gd name="T18" fmla="*/ 637 w 795"/>
                  <a:gd name="T19" fmla="*/ 255 h 1147"/>
                  <a:gd name="T20" fmla="*/ 539 w 795"/>
                  <a:gd name="T21" fmla="*/ 327 h 1147"/>
                  <a:gd name="T22" fmla="*/ 436 w 795"/>
                  <a:gd name="T23" fmla="*/ 438 h 1147"/>
                  <a:gd name="T24" fmla="*/ 394 w 795"/>
                  <a:gd name="T25" fmla="*/ 529 h 1147"/>
                  <a:gd name="T26" fmla="*/ 337 w 795"/>
                  <a:gd name="T27" fmla="*/ 637 h 1147"/>
                  <a:gd name="T28" fmla="*/ 306 w 795"/>
                  <a:gd name="T29" fmla="*/ 718 h 1147"/>
                  <a:gd name="T30" fmla="*/ 265 w 795"/>
                  <a:gd name="T31" fmla="*/ 820 h 1147"/>
                  <a:gd name="T32" fmla="*/ 248 w 795"/>
                  <a:gd name="T33" fmla="*/ 897 h 1147"/>
                  <a:gd name="T34" fmla="*/ 265 w 795"/>
                  <a:gd name="T35" fmla="*/ 973 h 1147"/>
                  <a:gd name="T36" fmla="*/ 300 w 795"/>
                  <a:gd name="T37" fmla="*/ 1034 h 1147"/>
                  <a:gd name="T38" fmla="*/ 315 w 795"/>
                  <a:gd name="T39" fmla="*/ 1054 h 1147"/>
                  <a:gd name="T40" fmla="*/ 306 w 795"/>
                  <a:gd name="T41" fmla="*/ 1075 h 1147"/>
                  <a:gd name="T42" fmla="*/ 289 w 795"/>
                  <a:gd name="T43" fmla="*/ 1080 h 1147"/>
                  <a:gd name="T44" fmla="*/ 228 w 795"/>
                  <a:gd name="T45" fmla="*/ 978 h 1147"/>
                  <a:gd name="T46" fmla="*/ 212 w 795"/>
                  <a:gd name="T47" fmla="*/ 988 h 1147"/>
                  <a:gd name="T48" fmla="*/ 228 w 795"/>
                  <a:gd name="T49" fmla="*/ 1116 h 1147"/>
                  <a:gd name="T50" fmla="*/ 206 w 795"/>
                  <a:gd name="T51" fmla="*/ 1126 h 1147"/>
                  <a:gd name="T52" fmla="*/ 191 w 795"/>
                  <a:gd name="T53" fmla="*/ 1110 h 1147"/>
                  <a:gd name="T54" fmla="*/ 181 w 795"/>
                  <a:gd name="T55" fmla="*/ 988 h 1147"/>
                  <a:gd name="T56" fmla="*/ 160 w 795"/>
                  <a:gd name="T57" fmla="*/ 988 h 1147"/>
                  <a:gd name="T58" fmla="*/ 160 w 795"/>
                  <a:gd name="T59" fmla="*/ 1110 h 1147"/>
                  <a:gd name="T60" fmla="*/ 144 w 795"/>
                  <a:gd name="T61" fmla="*/ 1147 h 1147"/>
                  <a:gd name="T62" fmla="*/ 118 w 795"/>
                  <a:gd name="T63" fmla="*/ 1126 h 1147"/>
                  <a:gd name="T64" fmla="*/ 140 w 795"/>
                  <a:gd name="T65" fmla="*/ 937 h 1147"/>
                  <a:gd name="T66" fmla="*/ 129 w 795"/>
                  <a:gd name="T67" fmla="*/ 922 h 1147"/>
                  <a:gd name="T68" fmla="*/ 72 w 795"/>
                  <a:gd name="T69" fmla="*/ 932 h 1147"/>
                  <a:gd name="T70" fmla="*/ 9 w 795"/>
                  <a:gd name="T71" fmla="*/ 922 h 1147"/>
                  <a:gd name="T72" fmla="*/ 0 w 795"/>
                  <a:gd name="T73" fmla="*/ 892 h 1147"/>
                  <a:gd name="T74" fmla="*/ 46 w 795"/>
                  <a:gd name="T75" fmla="*/ 897 h 1147"/>
                  <a:gd name="T76" fmla="*/ 107 w 795"/>
                  <a:gd name="T77" fmla="*/ 892 h 1147"/>
                  <a:gd name="T78" fmla="*/ 171 w 795"/>
                  <a:gd name="T79" fmla="*/ 850 h 1147"/>
                  <a:gd name="T80" fmla="*/ 265 w 795"/>
                  <a:gd name="T81" fmla="*/ 667 h 1147"/>
                  <a:gd name="T82" fmla="*/ 322 w 795"/>
                  <a:gd name="T83" fmla="*/ 519 h 1147"/>
                  <a:gd name="T84" fmla="*/ 372 w 795"/>
                  <a:gd name="T85" fmla="*/ 412 h 1147"/>
                  <a:gd name="T86" fmla="*/ 436 w 795"/>
                  <a:gd name="T87" fmla="*/ 316 h 1147"/>
                  <a:gd name="T88" fmla="*/ 503 w 795"/>
                  <a:gd name="T89" fmla="*/ 213 h 1147"/>
                  <a:gd name="T90" fmla="*/ 545 w 795"/>
                  <a:gd name="T91" fmla="*/ 147 h 1147"/>
                  <a:gd name="T92" fmla="*/ 576 w 795"/>
                  <a:gd name="T93" fmla="*/ 112 h 1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95"/>
                  <a:gd name="T142" fmla="*/ 0 h 1147"/>
                  <a:gd name="T143" fmla="*/ 795 w 795"/>
                  <a:gd name="T144" fmla="*/ 1147 h 11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95" h="1147">
                    <a:moveTo>
                      <a:pt x="576" y="112"/>
                    </a:moveTo>
                    <a:lnTo>
                      <a:pt x="659" y="30"/>
                    </a:lnTo>
                    <a:lnTo>
                      <a:pt x="711" y="0"/>
                    </a:lnTo>
                    <a:lnTo>
                      <a:pt x="753" y="5"/>
                    </a:lnTo>
                    <a:lnTo>
                      <a:pt x="795" y="30"/>
                    </a:lnTo>
                    <a:lnTo>
                      <a:pt x="795" y="81"/>
                    </a:lnTo>
                    <a:lnTo>
                      <a:pt x="784" y="152"/>
                    </a:lnTo>
                    <a:lnTo>
                      <a:pt x="753" y="203"/>
                    </a:lnTo>
                    <a:lnTo>
                      <a:pt x="716" y="224"/>
                    </a:lnTo>
                    <a:lnTo>
                      <a:pt x="637" y="255"/>
                    </a:lnTo>
                    <a:lnTo>
                      <a:pt x="539" y="327"/>
                    </a:lnTo>
                    <a:lnTo>
                      <a:pt x="436" y="438"/>
                    </a:lnTo>
                    <a:lnTo>
                      <a:pt x="394" y="529"/>
                    </a:lnTo>
                    <a:lnTo>
                      <a:pt x="337" y="637"/>
                    </a:lnTo>
                    <a:lnTo>
                      <a:pt x="306" y="718"/>
                    </a:lnTo>
                    <a:lnTo>
                      <a:pt x="265" y="820"/>
                    </a:lnTo>
                    <a:lnTo>
                      <a:pt x="248" y="897"/>
                    </a:lnTo>
                    <a:lnTo>
                      <a:pt x="265" y="973"/>
                    </a:lnTo>
                    <a:lnTo>
                      <a:pt x="300" y="1034"/>
                    </a:lnTo>
                    <a:lnTo>
                      <a:pt x="315" y="1054"/>
                    </a:lnTo>
                    <a:lnTo>
                      <a:pt x="306" y="1075"/>
                    </a:lnTo>
                    <a:lnTo>
                      <a:pt x="289" y="1080"/>
                    </a:lnTo>
                    <a:lnTo>
                      <a:pt x="228" y="978"/>
                    </a:lnTo>
                    <a:lnTo>
                      <a:pt x="212" y="988"/>
                    </a:lnTo>
                    <a:lnTo>
                      <a:pt x="228" y="1116"/>
                    </a:lnTo>
                    <a:lnTo>
                      <a:pt x="206" y="1126"/>
                    </a:lnTo>
                    <a:lnTo>
                      <a:pt x="191" y="1110"/>
                    </a:lnTo>
                    <a:lnTo>
                      <a:pt x="181" y="988"/>
                    </a:lnTo>
                    <a:lnTo>
                      <a:pt x="160" y="988"/>
                    </a:lnTo>
                    <a:lnTo>
                      <a:pt x="160" y="1110"/>
                    </a:lnTo>
                    <a:lnTo>
                      <a:pt x="144" y="1147"/>
                    </a:lnTo>
                    <a:lnTo>
                      <a:pt x="118" y="1126"/>
                    </a:lnTo>
                    <a:lnTo>
                      <a:pt x="140" y="937"/>
                    </a:lnTo>
                    <a:lnTo>
                      <a:pt x="129" y="922"/>
                    </a:lnTo>
                    <a:lnTo>
                      <a:pt x="72" y="932"/>
                    </a:lnTo>
                    <a:lnTo>
                      <a:pt x="9" y="922"/>
                    </a:lnTo>
                    <a:lnTo>
                      <a:pt x="0" y="892"/>
                    </a:lnTo>
                    <a:lnTo>
                      <a:pt x="46" y="897"/>
                    </a:lnTo>
                    <a:lnTo>
                      <a:pt x="107" y="892"/>
                    </a:lnTo>
                    <a:lnTo>
                      <a:pt x="171" y="850"/>
                    </a:lnTo>
                    <a:lnTo>
                      <a:pt x="265" y="667"/>
                    </a:lnTo>
                    <a:lnTo>
                      <a:pt x="322" y="519"/>
                    </a:lnTo>
                    <a:lnTo>
                      <a:pt x="372" y="412"/>
                    </a:lnTo>
                    <a:lnTo>
                      <a:pt x="436" y="316"/>
                    </a:lnTo>
                    <a:lnTo>
                      <a:pt x="503" y="213"/>
                    </a:lnTo>
                    <a:lnTo>
                      <a:pt x="545" y="147"/>
                    </a:lnTo>
                    <a:lnTo>
                      <a:pt x="576" y="1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099" name="AutoShape 9"/>
          <p:cNvSpPr>
            <a:spLocks noChangeArrowheads="1"/>
          </p:cNvSpPr>
          <p:nvPr/>
        </p:nvSpPr>
        <p:spPr bwMode="auto">
          <a:xfrm>
            <a:off x="304800" y="457200"/>
            <a:ext cx="5410200" cy="1200150"/>
          </a:xfrm>
          <a:prstGeom prst="wedgeRectCallout">
            <a:avLst>
              <a:gd name="adj1" fmla="val -53815"/>
              <a:gd name="adj2" fmla="val 75528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Please feel free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to ask questions!</a:t>
            </a:r>
            <a:endParaRPr lang="en-US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990600" y="1066800"/>
            <a:ext cx="8077200" cy="5791200"/>
          </a:xfrm>
          <a:prstGeom prst="wedgeRoundRectCallout">
            <a:avLst>
              <a:gd name="adj1" fmla="val -53913"/>
              <a:gd name="adj2" fmla="val -3542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Our goal is to prove that there is </a:t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uncomputable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computation problem </a:t>
            </a:r>
            <a: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i.e. one for which each TM </a:t>
            </a:r>
            <a: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fails to compute,</a:t>
            </a:r>
          </a:p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there in an input </a:t>
            </a:r>
            <a: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on which </a:t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 gives the wrong answer</a:t>
            </a:r>
          </a:p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i.e.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</a:p>
          <a:p>
            <a:pPr algn="l">
              <a:defRPr/>
            </a:pP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This is stated using the above </a:t>
            </a:r>
            <a:b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first order logic statement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CA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 flipH="1">
            <a:off x="325438" y="1227138"/>
            <a:ext cx="360362" cy="1058862"/>
            <a:chOff x="5760" y="901"/>
            <a:chExt cx="916" cy="2296"/>
          </a:xfrm>
        </p:grpSpPr>
        <p:sp>
          <p:nvSpPr>
            <p:cNvPr id="35846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2590800" y="4267200"/>
            <a:ext cx="4541838" cy="838200"/>
          </a:xfrm>
          <a:prstGeom prst="wedgeRoundRectCallout">
            <a:avLst>
              <a:gd name="adj1" fmla="val -69823"/>
              <a:gd name="adj2" fmla="val -62995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000" dirty="0"/>
              <a:t>I win if 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CA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sz="3000" dirty="0"/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362200" y="3124200"/>
            <a:ext cx="5105400" cy="990600"/>
          </a:xfrm>
          <a:prstGeom prst="wedgeRoundRectCallout">
            <a:avLst>
              <a:gd name="adj1" fmla="val -57931"/>
              <a:gd name="adj2" fmla="val -90546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give an input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which I claim it does not 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3689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689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90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90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90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90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690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2514600" y="1066800"/>
            <a:ext cx="4800600" cy="685800"/>
          </a:xfrm>
          <a:prstGeom prst="wedgeRoundRectCallout">
            <a:avLst>
              <a:gd name="adj1" fmla="val -69810"/>
              <a:gd name="adj2" fmla="val 96778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/>
              <a:t>I give a hard problem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r>
              <a:rPr lang="en-US" sz="3000" dirty="0"/>
              <a:t> 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6875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6884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5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6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7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0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6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6882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7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6878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879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880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6881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5" name="AutoShape 41"/>
          <p:cNvSpPr>
            <a:spLocks noChangeArrowheads="1"/>
          </p:cNvSpPr>
          <p:nvPr/>
        </p:nvSpPr>
        <p:spPr bwMode="auto">
          <a:xfrm>
            <a:off x="2590800" y="1981200"/>
            <a:ext cx="4800600" cy="990600"/>
          </a:xfrm>
          <a:prstGeom prst="wedgeRoundRectCallout">
            <a:avLst>
              <a:gd name="adj1" fmla="val 59722"/>
              <a:gd name="adj2" fmla="val 10224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I have an TM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 that I claim solves the problem.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2362200" y="5181600"/>
            <a:ext cx="5119688" cy="1524000"/>
          </a:xfrm>
          <a:prstGeom prst="wedgeRoundRectCallout">
            <a:avLst>
              <a:gd name="adj1" fmla="val -60893"/>
              <a:gd name="adj2" fmla="val -50495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/>
              <a:t>We say that input </a:t>
            </a:r>
            <a:r>
              <a:rPr lang="en-US" sz="3000" i="1" dirty="0">
                <a:solidFill>
                  <a:schemeClr val="accent2"/>
                </a:solidFill>
              </a:rPr>
              <a:t>I</a:t>
            </a:r>
            <a:r>
              <a:rPr lang="en-US" sz="3000" i="1" baseline="-25000" dirty="0">
                <a:solidFill>
                  <a:schemeClr val="accent2"/>
                </a:solidFill>
              </a:rPr>
              <a:t>M</a:t>
            </a:r>
            <a:r>
              <a:rPr lang="en-US" sz="3000" dirty="0"/>
              <a:t> is </a:t>
            </a:r>
            <a:br>
              <a:rPr lang="en-US" sz="3000" dirty="0"/>
            </a:br>
            <a:r>
              <a:rPr lang="en-US" sz="3000" dirty="0"/>
              <a:t>TM </a:t>
            </a:r>
            <a:r>
              <a:rPr lang="en-US" sz="3000" i="1" dirty="0">
                <a:solidFill>
                  <a:schemeClr val="accent2"/>
                </a:solidFill>
              </a:rPr>
              <a:t>M</a:t>
            </a:r>
            <a:r>
              <a:rPr lang="en-US" sz="3000" dirty="0"/>
              <a:t>’s nemesis input</a:t>
            </a:r>
          </a:p>
          <a:p>
            <a:pPr algn="l">
              <a:defRPr/>
            </a:pPr>
            <a:r>
              <a:rPr lang="en-US" sz="3000" dirty="0"/>
              <a:t>p</a:t>
            </a:r>
            <a:r>
              <a:rPr lang="en-US" sz="3000" dirty="0" smtClean="0"/>
              <a:t>roves </a:t>
            </a:r>
            <a:r>
              <a:rPr lang="en-US" sz="3000" i="1" dirty="0" smtClean="0">
                <a:solidFill>
                  <a:schemeClr val="accent2"/>
                </a:solidFill>
              </a:rPr>
              <a:t>M</a:t>
            </a:r>
            <a:r>
              <a:rPr lang="en-US" sz="3000" dirty="0" smtClean="0"/>
              <a:t> does not solve </a:t>
            </a:r>
            <a:r>
              <a:rPr lang="en-US" sz="3000" i="1" dirty="0">
                <a:solidFill>
                  <a:schemeClr val="accent2"/>
                </a:solidFill>
              </a:rPr>
              <a:t>P</a:t>
            </a:r>
            <a:r>
              <a:rPr lang="en-CA" i="1" baseline="-25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US" sz="3000" dirty="0" smtClean="0"/>
              <a:t>.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37" grpId="0" animBg="1" autoUpdateAnimBg="0"/>
      <p:bldP spid="55" grpId="0" animBg="1" autoUpdateAnimBg="0"/>
      <p:bldP spid="5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514600" y="3124200"/>
            <a:ext cx="4876800" cy="2514600"/>
          </a:xfrm>
          <a:prstGeom prst="wedgeRoundRectCallout">
            <a:avLst>
              <a:gd name="adj1" fmla="val -68689"/>
              <a:gd name="adj2" fmla="val -59775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Usually I would </a:t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choose input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after knowing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But instead I am going to choose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first.</a:t>
            </a:r>
            <a:endParaRPr lang="en-CA" i="1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37914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5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7916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24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25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26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27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7928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2514600" y="1066800"/>
            <a:ext cx="4800600" cy="685800"/>
          </a:xfrm>
          <a:prstGeom prst="wedgeRoundRectCallout">
            <a:avLst>
              <a:gd name="adj1" fmla="val -69810"/>
              <a:gd name="adj2" fmla="val 96778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/>
              <a:t>I give a hard problem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r>
              <a:rPr lang="en-US" sz="3000" dirty="0"/>
              <a:t> </a:t>
            </a:r>
            <a:endParaRPr lang="en-US" dirty="0"/>
          </a:p>
        </p:txBody>
      </p:sp>
      <p:grpSp>
        <p:nvGrpSpPr>
          <p:cNvPr id="37895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7898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7907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899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7905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00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7901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02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03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7904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7896" name="AutoShape 41"/>
          <p:cNvSpPr>
            <a:spLocks noChangeArrowheads="1"/>
          </p:cNvSpPr>
          <p:nvPr/>
        </p:nvSpPr>
        <p:spPr bwMode="auto">
          <a:xfrm>
            <a:off x="2590800" y="1981200"/>
            <a:ext cx="4800600" cy="990600"/>
          </a:xfrm>
          <a:prstGeom prst="wedgeRoundRectCallout">
            <a:avLst>
              <a:gd name="adj1" fmla="val 59722"/>
              <a:gd name="adj2" fmla="val 10224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I have an TM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 that I claim solves the problem.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7" name="Curved Right Arrow 56"/>
          <p:cNvSpPr>
            <a:spLocks noChangeArrowheads="1"/>
          </p:cNvSpPr>
          <p:nvPr/>
        </p:nvSpPr>
        <p:spPr bwMode="auto">
          <a:xfrm flipV="1">
            <a:off x="1447800" y="709613"/>
            <a:ext cx="838200" cy="4319587"/>
          </a:xfrm>
          <a:prstGeom prst="curvedRightArrow">
            <a:avLst>
              <a:gd name="adj1" fmla="val 25004"/>
              <a:gd name="adj2" fmla="val 50007"/>
              <a:gd name="adj3" fmla="val 25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514600" y="1066800"/>
            <a:ext cx="4757738" cy="1511300"/>
          </a:xfrm>
          <a:prstGeom prst="wedgeRoundRectCallout">
            <a:avLst>
              <a:gd name="adj1" fmla="val -76431"/>
              <a:gd name="adj2" fmla="val -2032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latin typeface="Times New Roman" pitchFamily="18" charset="0"/>
              </a:rPr>
              <a:t>For each TM </a:t>
            </a:r>
            <a:r>
              <a:rPr lang="en-US" altLang="en-US" sz="300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dirty="0">
                <a:latin typeface="Times New Roman" pitchFamily="18" charset="0"/>
              </a:rPr>
              <a:t>,</a:t>
            </a:r>
            <a:br>
              <a:rPr lang="en-US" altLang="en-US" sz="3000" dirty="0">
                <a:latin typeface="Times New Roman" pitchFamily="18" charset="0"/>
              </a:rPr>
            </a:br>
            <a:r>
              <a:rPr lang="en-US" altLang="en-US" sz="3000" dirty="0">
                <a:latin typeface="Times New Roman" pitchFamily="18" charset="0"/>
              </a:rPr>
              <a:t>I choose a nemesis input </a:t>
            </a:r>
            <a:r>
              <a:rPr lang="en-US" altLang="en-US" sz="300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3000" i="1" baseline="-25000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dirty="0">
                <a:latin typeface="Times New Roman" pitchFamily="18" charset="0"/>
              </a:rPr>
              <a:t>which will eliminate it </a:t>
            </a:r>
            <a:endParaRPr lang="en-US" altLang="en-US" sz="30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3893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4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894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4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5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5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5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895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918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8923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8932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4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8930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5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8926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2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2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892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7" name="Curved Right Arrow 56"/>
          <p:cNvSpPr>
            <a:spLocks noChangeArrowheads="1"/>
          </p:cNvSpPr>
          <p:nvPr/>
        </p:nvSpPr>
        <p:spPr bwMode="auto">
          <a:xfrm flipV="1">
            <a:off x="1447800" y="709613"/>
            <a:ext cx="838200" cy="4319587"/>
          </a:xfrm>
          <a:prstGeom prst="curvedRightArrow">
            <a:avLst>
              <a:gd name="adj1" fmla="val 25004"/>
              <a:gd name="adj2" fmla="val 50007"/>
              <a:gd name="adj3" fmla="val 25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1649413" y="2624138"/>
            <a:ext cx="6503987" cy="1566862"/>
          </a:xfrm>
          <a:prstGeom prst="wedgeRoundRectCallout">
            <a:avLst>
              <a:gd name="adj1" fmla="val -53736"/>
              <a:gd name="adj2" fmla="val -41894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At this point there is nothing special about the choice of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3000" i="1" baseline="-25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3000">
                <a:latin typeface="Times New Roman" pitchFamily="18" charset="0"/>
              </a:rPr>
              <a:t>except it 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should be private to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.  </a:t>
            </a:r>
            <a:endParaRPr lang="en-US" altLang="en-US" sz="30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6" name="AutoShape 42"/>
          <p:cNvSpPr>
            <a:spLocks noChangeArrowheads="1"/>
          </p:cNvSpPr>
          <p:nvPr/>
        </p:nvSpPr>
        <p:spPr bwMode="auto">
          <a:xfrm>
            <a:off x="1851025" y="4229100"/>
            <a:ext cx="6100763" cy="1600200"/>
          </a:xfrm>
          <a:prstGeom prst="wedgeRoundRectCallout">
            <a:avLst>
              <a:gd name="adj1" fmla="val -57250"/>
              <a:gd name="adj2" fmla="val -34046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The one key property of the TMs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is that each TM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 has a finite description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“M” </a:t>
            </a:r>
            <a:r>
              <a:rPr lang="en-US" altLang="en-US" sz="3000">
                <a:latin typeface="Times New Roman" pitchFamily="18" charset="0"/>
              </a:rPr>
              <a:t>identifying it.</a:t>
            </a:r>
          </a:p>
        </p:txBody>
      </p: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1066800" y="5867400"/>
            <a:ext cx="7404100" cy="990600"/>
          </a:xfrm>
          <a:prstGeom prst="wedgeRoundRectCallout">
            <a:avLst>
              <a:gd name="adj1" fmla="val -53880"/>
              <a:gd name="adj2" fmla="val -39421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It is often dangerous to focus on oneself. Lets make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i="1">
                <a:latin typeface="Times New Roman" pitchFamily="18" charset="0"/>
              </a:rPr>
              <a:t>’s n</a:t>
            </a:r>
            <a:r>
              <a:rPr lang="en-US" altLang="en-US" sz="3000">
                <a:latin typeface="Times New Roman" pitchFamily="18" charset="0"/>
              </a:rPr>
              <a:t>emesis input be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3000" i="1" baseline="-25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 =“M”</a:t>
            </a:r>
            <a:r>
              <a:rPr lang="en-US" altLang="en-US" sz="30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57" grpId="0" animBg="1"/>
      <p:bldP spid="41" grpId="0" animBg="1" autoUpdateAnimBg="0"/>
      <p:bldP spid="56" grpId="0" animBg="1" autoUpdateAnimBg="0"/>
      <p:bldP spid="5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39973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9975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7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9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83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84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85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86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39987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9941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9966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58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9964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59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9960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6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6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996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2362200" y="914400"/>
            <a:ext cx="5119688" cy="1554163"/>
          </a:xfrm>
          <a:prstGeom prst="wedgeRoundRectCallout">
            <a:avLst>
              <a:gd name="adj1" fmla="val -73287"/>
              <a:gd name="adj2" fmla="val 23236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>
                <a:latin typeface="Times New Roman" pitchFamily="18" charset="0"/>
              </a:rPr>
              <a:t>What does TM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 do when you feed it a description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3000">
                <a:latin typeface="Times New Roman" pitchFamily="18" charset="0"/>
              </a:rPr>
              <a:t> 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of itself as input? </a:t>
            </a:r>
            <a:br>
              <a:rPr lang="en-US" altLang="en-US" sz="3000">
                <a:latin typeface="Times New Roman" pitchFamily="18" charset="0"/>
              </a:rPr>
            </a:br>
            <a:endParaRPr lang="en-US" altLang="en-US" sz="3000">
              <a:latin typeface="Times New Roman" pitchFamily="18" charset="0"/>
            </a:endParaRPr>
          </a:p>
        </p:txBody>
      </p:sp>
      <p:sp>
        <p:nvSpPr>
          <p:cNvPr id="56" name="AutoShape 38"/>
          <p:cNvSpPr>
            <a:spLocks noChangeArrowheads="1"/>
          </p:cNvSpPr>
          <p:nvPr/>
        </p:nvSpPr>
        <p:spPr bwMode="auto">
          <a:xfrm>
            <a:off x="1011238" y="2608263"/>
            <a:ext cx="7688262" cy="1676400"/>
          </a:xfrm>
          <a:prstGeom prst="wedgeRoundRectCallout">
            <a:avLst>
              <a:gd name="adj1" fmla="val -53634"/>
              <a:gd name="adj2" fmla="val 28977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itchFamily="18" charset="0"/>
              </a:rPr>
              <a:t> This is not really a problem: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 New Roman" pitchFamily="18" charset="0"/>
              </a:rPr>
              <a:t>Compliers can compile themselves.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latin typeface="Times New Roman" pitchFamily="18" charset="0"/>
              </a:rPr>
              <a:t>Editors can edit the code for the editor.</a:t>
            </a:r>
          </a:p>
        </p:txBody>
      </p:sp>
      <p:grpSp>
        <p:nvGrpSpPr>
          <p:cNvPr id="39944" name="Group 17"/>
          <p:cNvGrpSpPr>
            <a:grpSpLocks/>
          </p:cNvGrpSpPr>
          <p:nvPr/>
        </p:nvGrpSpPr>
        <p:grpSpPr bwMode="auto">
          <a:xfrm flipH="1">
            <a:off x="325438" y="3741738"/>
            <a:ext cx="360362" cy="1058862"/>
            <a:chOff x="5760" y="901"/>
            <a:chExt cx="916" cy="2296"/>
          </a:xfrm>
        </p:grpSpPr>
        <p:sp>
          <p:nvSpPr>
            <p:cNvPr id="39951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AutoShape 38"/>
          <p:cNvSpPr>
            <a:spLocks noChangeArrowheads="1"/>
          </p:cNvSpPr>
          <p:nvPr/>
        </p:nvSpPr>
        <p:spPr bwMode="auto">
          <a:xfrm>
            <a:off x="685800" y="4370388"/>
            <a:ext cx="8458200" cy="1192212"/>
          </a:xfrm>
          <a:prstGeom prst="wedgeRoundRectCallout">
            <a:avLst>
              <a:gd name="adj1" fmla="val -51699"/>
              <a:gd name="adj2" fmla="val -28213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>
                <a:latin typeface="Times New Roman" pitchFamily="18" charset="0"/>
              </a:rPr>
              <a:t>Don’t read to much new age meaning into us defeating </a:t>
            </a:r>
            <a:r>
              <a:rPr lang="en-CA" altLang="en-US" i="1">
                <a:solidFill>
                  <a:srgbClr val="FFC000"/>
                </a:solidFill>
                <a:latin typeface="Times New Roman" pitchFamily="18" charset="0"/>
              </a:rPr>
              <a:t>M</a:t>
            </a:r>
            <a:r>
              <a:rPr lang="en-CA" altLang="en-US">
                <a:latin typeface="Times New Roman" pitchFamily="18" charset="0"/>
              </a:rPr>
              <a:t> by feeding it its own description </a:t>
            </a:r>
            <a:r>
              <a:rPr lang="en-CA" altLang="en-US" i="1">
                <a:solidFill>
                  <a:srgbClr val="FFC000"/>
                </a:solidFill>
                <a:latin typeface="Times New Roman" pitchFamily="18" charset="0"/>
              </a:rPr>
              <a:t>“M”</a:t>
            </a:r>
            <a:r>
              <a:rPr lang="en-CA" altLang="en-US">
                <a:latin typeface="Times New Roman" pitchFamily="18" charset="0"/>
              </a:rPr>
              <a:t>.</a:t>
            </a:r>
          </a:p>
        </p:txBody>
      </p:sp>
      <p:grpSp>
        <p:nvGrpSpPr>
          <p:cNvPr id="58" name="Group 54"/>
          <p:cNvGrpSpPr>
            <a:grpSpLocks/>
          </p:cNvGrpSpPr>
          <p:nvPr/>
        </p:nvGrpSpPr>
        <p:grpSpPr bwMode="auto">
          <a:xfrm>
            <a:off x="728663" y="5356225"/>
            <a:ext cx="7970837" cy="1425575"/>
            <a:chOff x="728750" y="5334000"/>
            <a:chExt cx="7970750" cy="1425087"/>
          </a:xfrm>
        </p:grpSpPr>
        <p:pic>
          <p:nvPicPr>
            <p:cNvPr id="39947" name="Picture 2" descr="http://www.gopherp.com/bsse20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200" y="5334000"/>
              <a:ext cx="1257300" cy="137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4" descr="http://www.abbeville.com/landing/images/photo-new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1" r="7675" b="23323"/>
            <a:stretch>
              <a:fillRect/>
            </a:stretch>
          </p:blipFill>
          <p:spPr bwMode="auto">
            <a:xfrm>
              <a:off x="3810000" y="5410200"/>
              <a:ext cx="3462338" cy="134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6" descr="http://sathyasaibaba.files.wordpress.com/2008/07/moon-pow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410199"/>
              <a:ext cx="1040934" cy="134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Picture 8" descr="http://psychesingularity.files.wordpress.com/2011/05/age-of-aquariu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50" y="5410200"/>
              <a:ext cx="1785850" cy="13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56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4098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8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098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9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9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9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9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4100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0965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40970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0979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0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1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2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3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71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0977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72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0973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74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75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0976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1198563" y="1066800"/>
            <a:ext cx="7259637" cy="685800"/>
          </a:xfrm>
          <a:prstGeom prst="wedgeRoundRectCallout">
            <a:avLst>
              <a:gd name="adj1" fmla="val -52579"/>
              <a:gd name="adj2" fmla="val 34718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Lets make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i="1">
                <a:latin typeface="Times New Roman" pitchFamily="18" charset="0"/>
              </a:rPr>
              <a:t>’s n</a:t>
            </a:r>
            <a:r>
              <a:rPr lang="en-US" altLang="en-US" sz="3000">
                <a:latin typeface="Times New Roman" pitchFamily="18" charset="0"/>
              </a:rPr>
              <a:t>emesis input be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3000" i="1" baseline="-25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 =“M”</a:t>
            </a:r>
            <a:r>
              <a:rPr lang="en-US" altLang="en-US" sz="3000">
                <a:latin typeface="Times New Roman" pitchFamily="18" charset="0"/>
              </a:rPr>
              <a:t>.</a:t>
            </a:r>
          </a:p>
        </p:txBody>
      </p:sp>
      <p:sp>
        <p:nvSpPr>
          <p:cNvPr id="55" name="AutoShape 42"/>
          <p:cNvSpPr>
            <a:spLocks noChangeArrowheads="1"/>
          </p:cNvSpPr>
          <p:nvPr/>
        </p:nvSpPr>
        <p:spPr bwMode="auto">
          <a:xfrm>
            <a:off x="1828800" y="1828800"/>
            <a:ext cx="6248400" cy="685800"/>
          </a:xfrm>
          <a:prstGeom prst="wedgeRoundRectCallout">
            <a:avLst>
              <a:gd name="adj1" fmla="val -59833"/>
              <a:gd name="adj2" fmla="val 20833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now define the hard problem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1447800" y="4648200"/>
            <a:ext cx="7086600" cy="2133600"/>
          </a:xfrm>
          <a:prstGeom prst="wedgeRoundRectCallout">
            <a:avLst>
              <a:gd name="adj1" fmla="val -56787"/>
              <a:gd name="adj2" fmla="val -52755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problem.</a:t>
            </a:r>
            <a:endParaRPr lang="en-CA" i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l">
              <a:defRPr/>
            </a:pP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each input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I get to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design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).</a:t>
            </a:r>
          </a:p>
          <a:p>
            <a:pPr algn="l">
              <a:defRPr/>
            </a:pP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I=“M”</a:t>
            </a: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I define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CA" dirty="0">
                <a:sym typeface="Symbol" pitchFamily="18" charset="2"/>
              </a:rPr>
              <a:t>to be anything but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M(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</a:p>
          <a:p>
            <a:pPr algn="l">
              <a:defRPr/>
            </a:pPr>
            <a:endParaRPr lang="en-CA" i="1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l">
              <a:defRPr/>
            </a:pPr>
            <a:endParaRPr lang="en-US" i="1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2362200" y="2590800"/>
            <a:ext cx="5119688" cy="2057400"/>
          </a:xfrm>
          <a:prstGeom prst="wedgeRoundRectCallout">
            <a:avLst>
              <a:gd name="adj1" fmla="val -63622"/>
              <a:gd name="adj2" fmla="val -30742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/>
              <a:t>If input </a:t>
            </a:r>
            <a:r>
              <a:rPr lang="en-US" sz="3000" i="1" dirty="0">
                <a:solidFill>
                  <a:schemeClr val="accent2"/>
                </a:solidFill>
              </a:rPr>
              <a:t>I</a:t>
            </a:r>
            <a:r>
              <a:rPr lang="en-US" sz="3000" i="1" baseline="-25000" dirty="0">
                <a:solidFill>
                  <a:schemeClr val="accent2"/>
                </a:solidFill>
              </a:rPr>
              <a:t>M</a:t>
            </a:r>
            <a:r>
              <a:rPr lang="en-US" sz="3000" i="1" dirty="0">
                <a:solidFill>
                  <a:schemeClr val="accent2"/>
                </a:solidFill>
              </a:rPr>
              <a:t>=“M” </a:t>
            </a:r>
            <a:r>
              <a:rPr lang="en-US" sz="3000" dirty="0"/>
              <a:t>is going to </a:t>
            </a:r>
            <a:r>
              <a:rPr lang="en-US" sz="3000" dirty="0" smtClean="0"/>
              <a:t>eliminate </a:t>
            </a:r>
            <a:r>
              <a:rPr lang="en-US" sz="3000" i="1" dirty="0">
                <a:solidFill>
                  <a:schemeClr val="accent2"/>
                </a:solidFill>
              </a:rPr>
              <a:t>M</a:t>
            </a:r>
            <a:r>
              <a:rPr lang="en-US" sz="3000" dirty="0"/>
              <a:t> (</a:t>
            </a:r>
            <a:r>
              <a:rPr lang="en-US" sz="3000" dirty="0" err="1"/>
              <a:t>wrt</a:t>
            </a:r>
            <a:r>
              <a:rPr lang="en-US" sz="3000" dirty="0"/>
              <a:t> </a:t>
            </a:r>
            <a:r>
              <a:rPr lang="en-US" sz="3000" i="1" dirty="0">
                <a:solidFill>
                  <a:schemeClr val="accent2"/>
                </a:solidFill>
              </a:rPr>
              <a:t>P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US" sz="3000" dirty="0"/>
              <a:t>),</a:t>
            </a:r>
            <a:br>
              <a:rPr lang="en-US" sz="3000" dirty="0"/>
            </a:br>
            <a:r>
              <a:rPr lang="en-US" sz="3000" dirty="0"/>
              <a:t>then we need 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</a:t>
            </a:r>
            <a:r>
              <a:rPr lang="en-US" i="1" dirty="0">
                <a:solidFill>
                  <a:schemeClr val="accent2"/>
                </a:solidFill>
              </a:rPr>
              <a:t>“M”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“M” 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CA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r>
              <a:rPr lang="en-US" sz="3000" dirty="0"/>
              <a:t> </a:t>
            </a:r>
            <a:br>
              <a:rPr lang="en-US" sz="3000" dirty="0"/>
            </a:b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5" grpId="0" animBg="1" autoUpdateAnimBg="0"/>
      <p:bldP spid="59" grpId="0" animBg="1" autoUpdateAnimBg="0"/>
      <p:bldP spid="6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28600" y="2222500"/>
            <a:ext cx="966788" cy="3721100"/>
            <a:chOff x="288" y="1400"/>
            <a:chExt cx="609" cy="2344"/>
          </a:xfrm>
        </p:grpSpPr>
        <p:sp>
          <p:nvSpPr>
            <p:cNvPr id="1272837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72861" name="Text Box 29"/>
            <p:cNvSpPr txBox="1">
              <a:spLocks noChangeArrowheads="1"/>
            </p:cNvSpPr>
            <p:nvPr/>
          </p:nvSpPr>
          <p:spPr bwMode="auto">
            <a:xfrm rot="5400000">
              <a:off x="396" y="2641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72862" name="Text Box 30"/>
            <p:cNvSpPr txBox="1">
              <a:spLocks noChangeArrowheads="1"/>
            </p:cNvSpPr>
            <p:nvPr/>
          </p:nvSpPr>
          <p:spPr bwMode="auto">
            <a:xfrm rot="5400000">
              <a:off x="380" y="3313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4950" y="939800"/>
            <a:ext cx="4083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1"/>
                </a:solidFill>
              </a:rPr>
              <a:t>Problem</a:t>
            </a:r>
            <a:r>
              <a:rPr lang="en-US" i="1" baseline="-25000" dirty="0" err="1">
                <a:solidFill>
                  <a:schemeClr val="accent1"/>
                </a:solidFill>
              </a:rPr>
              <a:t>diagonal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85825" y="1766888"/>
            <a:ext cx="4057650" cy="584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…   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…  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33600" y="2743200"/>
            <a:ext cx="2989263" cy="584200"/>
            <a:chOff x="2191743" y="2743200"/>
            <a:chExt cx="2989857" cy="58477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91743" y="2743200"/>
              <a:ext cx="2989857" cy="5847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Outputs “Hi”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09209" y="2970436"/>
              <a:ext cx="155606" cy="1541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535363" y="3683000"/>
            <a:ext cx="2789237" cy="584200"/>
            <a:chOff x="2191743" y="2743200"/>
            <a:chExt cx="2788584" cy="584775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191743" y="2743200"/>
              <a:ext cx="2788584" cy="5847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Runs forever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201" y="2970436"/>
              <a:ext cx="155539" cy="1541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21" name="Oval 14"/>
          <p:cNvSpPr>
            <a:spLocks noChangeArrowheads="1"/>
          </p:cNvSpPr>
          <p:nvPr/>
        </p:nvSpPr>
        <p:spPr bwMode="auto">
          <a:xfrm rot="2661423">
            <a:off x="357188" y="3421063"/>
            <a:ext cx="4114800" cy="5207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23" name="Straight Arrow Connector 17"/>
          <p:cNvCxnSpPr>
            <a:cxnSpLocks noChangeShapeType="1"/>
          </p:cNvCxnSpPr>
          <p:nvPr/>
        </p:nvCxnSpPr>
        <p:spPr bwMode="auto">
          <a:xfrm flipV="1">
            <a:off x="990600" y="2351088"/>
            <a:ext cx="2581275" cy="2444750"/>
          </a:xfrm>
          <a:prstGeom prst="straightConnector1">
            <a:avLst/>
          </a:prstGeom>
          <a:noFill/>
          <a:ln w="38100" cap="sq" algn="ctr">
            <a:solidFill>
              <a:schemeClr val="hlink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81000" y="5253038"/>
            <a:ext cx="10972800" cy="1077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described by the same string.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Diagonal is gives</a:t>
            </a:r>
            <a:endParaRPr lang="en-CA" i="1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4584700" y="6154738"/>
            <a:ext cx="1981200" cy="584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1"/>
          <p:cNvGrpSpPr>
            <a:grpSpLocks/>
          </p:cNvGrpSpPr>
          <p:nvPr/>
        </p:nvGrpSpPr>
        <p:grpSpPr bwMode="auto">
          <a:xfrm>
            <a:off x="228600" y="2222500"/>
            <a:ext cx="966788" cy="3721100"/>
            <a:chOff x="288" y="1400"/>
            <a:chExt cx="609" cy="2344"/>
          </a:xfrm>
        </p:grpSpPr>
        <p:sp>
          <p:nvSpPr>
            <p:cNvPr id="1272837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72861" name="Text Box 29"/>
            <p:cNvSpPr txBox="1">
              <a:spLocks noChangeArrowheads="1"/>
            </p:cNvSpPr>
            <p:nvPr/>
          </p:nvSpPr>
          <p:spPr bwMode="auto">
            <a:xfrm rot="5400000">
              <a:off x="396" y="2641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72862" name="Text Box 30"/>
            <p:cNvSpPr txBox="1">
              <a:spLocks noChangeArrowheads="1"/>
            </p:cNvSpPr>
            <p:nvPr/>
          </p:nvSpPr>
          <p:spPr bwMode="auto">
            <a:xfrm rot="5400000">
              <a:off x="380" y="3313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4950" y="939800"/>
            <a:ext cx="4083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1"/>
                </a:solidFill>
              </a:rPr>
              <a:t>Problem</a:t>
            </a:r>
            <a:r>
              <a:rPr lang="en-US" i="1" baseline="-25000" dirty="0" err="1">
                <a:solidFill>
                  <a:schemeClr val="accent1"/>
                </a:solidFill>
              </a:rPr>
              <a:t>diagonal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85825" y="1766888"/>
            <a:ext cx="4057650" cy="584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…     I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…  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33600" y="3213100"/>
            <a:ext cx="4591050" cy="584200"/>
            <a:chOff x="2191743" y="2743200"/>
            <a:chExt cx="4591270" cy="585351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191743" y="2743200"/>
              <a:ext cx="4591270" cy="58535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Outputs “I love myself”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09207" y="2970660"/>
              <a:ext cx="155582" cy="154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89313" y="4432300"/>
            <a:ext cx="2789237" cy="584200"/>
            <a:chOff x="2191743" y="2743200"/>
            <a:chExt cx="2788584" cy="584775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191743" y="2743200"/>
              <a:ext cx="2788584" cy="5847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Runs forever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201" y="2970436"/>
              <a:ext cx="155539" cy="1541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00B0F0"/>
                </a:solidFill>
              </a:endParaRPr>
            </a:p>
          </p:txBody>
        </p:sp>
      </p:grpSp>
      <p:sp>
        <p:nvSpPr>
          <p:cNvPr id="43016" name="Oval 14"/>
          <p:cNvSpPr>
            <a:spLocks noChangeArrowheads="1"/>
          </p:cNvSpPr>
          <p:nvPr/>
        </p:nvSpPr>
        <p:spPr bwMode="auto">
          <a:xfrm rot="2661423">
            <a:off x="357188" y="3421063"/>
            <a:ext cx="4114800" cy="5207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3017" name="Straight Arrow Connector 17"/>
          <p:cNvCxnSpPr>
            <a:cxnSpLocks noChangeShapeType="1"/>
          </p:cNvCxnSpPr>
          <p:nvPr/>
        </p:nvCxnSpPr>
        <p:spPr bwMode="auto">
          <a:xfrm flipV="1">
            <a:off x="990600" y="2351088"/>
            <a:ext cx="2581275" cy="2444750"/>
          </a:xfrm>
          <a:prstGeom prst="straightConnector1">
            <a:avLst/>
          </a:prstGeom>
          <a:noFill/>
          <a:ln w="38100" cap="sq" algn="ctr">
            <a:solidFill>
              <a:schemeClr val="hlink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63800" y="2908300"/>
            <a:ext cx="4775200" cy="1865313"/>
            <a:chOff x="2414588" y="2895600"/>
            <a:chExt cx="4775578" cy="186537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414588" y="3549672"/>
              <a:ext cx="3764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2724176" y="2895600"/>
              <a:ext cx="4465990" cy="58422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Outputs “I hate myself”</a:t>
              </a: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541802" y="4114841"/>
              <a:ext cx="3291149" cy="58422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Halts and laughs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3657699" y="4760976"/>
              <a:ext cx="22099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6111875"/>
            <a:ext cx="5018088" cy="746125"/>
            <a:chOff x="228600" y="6112296"/>
            <a:chExt cx="5018195" cy="745704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390528" y="6144028"/>
              <a:ext cx="4856267" cy="58387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algn="l">
                <a:defRPr/>
              </a:pPr>
              <a:r>
                <a:rPr lang="en-US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/>
                </a:rPr>
                <a:t></a:t>
              </a:r>
              <a:r>
                <a:rPr lang="en-US" i="1" dirty="0" err="1">
                  <a:solidFill>
                    <a:srgbClr val="00B050"/>
                  </a:solidFill>
                </a:rPr>
                <a:t>Problem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diagonal</a:t>
              </a:r>
              <a:r>
                <a:rPr lang="en-CA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(</a:t>
              </a:r>
              <a:r>
                <a:rPr lang="en-US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“M”</a:t>
              </a:r>
              <a:r>
                <a:rPr lang="en-CA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)</a:t>
              </a:r>
              <a:r>
                <a:rPr lang="en-CA" i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 </a:t>
              </a:r>
              <a:r>
                <a:rPr lang="en-CA" dirty="0">
                  <a:solidFill>
                    <a:schemeClr val="accent1"/>
                  </a:solidFill>
                  <a:sym typeface="Symbol" pitchFamily="18" charset="2"/>
                </a:rPr>
                <a:t>≠ </a:t>
              </a:r>
              <a:endParaRPr lang="en-CA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endParaRPr>
            </a:p>
          </p:txBody>
        </p:sp>
        <p:grpSp>
          <p:nvGrpSpPr>
            <p:cNvPr id="43024" name="Group 5"/>
            <p:cNvGrpSpPr>
              <a:grpSpLocks/>
            </p:cNvGrpSpPr>
            <p:nvPr/>
          </p:nvGrpSpPr>
          <p:grpSpPr bwMode="auto">
            <a:xfrm>
              <a:off x="228600" y="6112296"/>
              <a:ext cx="481889" cy="745704"/>
              <a:chOff x="2013" y="2206"/>
              <a:chExt cx="679" cy="1010"/>
            </a:xfrm>
          </p:grpSpPr>
          <p:sp>
            <p:nvSpPr>
              <p:cNvPr id="43025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26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43027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2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8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9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0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1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2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2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3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4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4" y="3027"/>
                  <a:ext cx="56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3035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3036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6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3037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3038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</a:pPr>
                  <a:endParaRPr lang="en-US" altLang="en-US" sz="2400">
                    <a:latin typeface="Arial Rounded MT Bold" pitchFamily="34" charset="0"/>
                  </a:endParaRPr>
                </a:p>
              </p:txBody>
            </p:sp>
            <p:sp>
              <p:nvSpPr>
                <p:cNvPr id="43039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584700" y="6154738"/>
            <a:ext cx="1981200" cy="584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381000" y="5253038"/>
            <a:ext cx="10972800" cy="1077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described by the same string.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Diagonal is gives</a:t>
            </a:r>
            <a:endParaRPr lang="en-CA" i="1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44063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6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4065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73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74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75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76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44077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4037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44047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4056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8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4054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9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4050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5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5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405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25438" y="2819400"/>
            <a:ext cx="7713662" cy="1981200"/>
            <a:chOff x="205" y="1776"/>
            <a:chExt cx="4859" cy="1248"/>
          </a:xfrm>
        </p:grpSpPr>
        <p:grpSp>
          <p:nvGrpSpPr>
            <p:cNvPr id="44039" name="Group 17"/>
            <p:cNvGrpSpPr>
              <a:grpSpLocks/>
            </p:cNvGrpSpPr>
            <p:nvPr/>
          </p:nvGrpSpPr>
          <p:grpSpPr bwMode="auto">
            <a:xfrm flipH="1">
              <a:off x="205" y="2357"/>
              <a:ext cx="227" cy="667"/>
              <a:chOff x="5760" y="901"/>
              <a:chExt cx="916" cy="2296"/>
            </a:xfrm>
          </p:grpSpPr>
          <p:sp>
            <p:nvSpPr>
              <p:cNvPr id="44041" name="Freeform 18"/>
              <p:cNvSpPr>
                <a:spLocks/>
              </p:cNvSpPr>
              <p:nvPr/>
            </p:nvSpPr>
            <p:spPr bwMode="auto">
              <a:xfrm>
                <a:off x="5994" y="990"/>
                <a:ext cx="537" cy="527"/>
              </a:xfrm>
              <a:custGeom>
                <a:avLst/>
                <a:gdLst>
                  <a:gd name="T0" fmla="*/ 164 w 538"/>
                  <a:gd name="T1" fmla="*/ 243 h 525"/>
                  <a:gd name="T2" fmla="*/ 211 w 538"/>
                  <a:gd name="T3" fmla="*/ 173 h 525"/>
                  <a:gd name="T4" fmla="*/ 263 w 538"/>
                  <a:gd name="T5" fmla="*/ 100 h 525"/>
                  <a:gd name="T6" fmla="*/ 295 w 538"/>
                  <a:gd name="T7" fmla="*/ 35 h 525"/>
                  <a:gd name="T8" fmla="*/ 359 w 538"/>
                  <a:gd name="T9" fmla="*/ 6 h 525"/>
                  <a:gd name="T10" fmla="*/ 411 w 538"/>
                  <a:gd name="T11" fmla="*/ 0 h 525"/>
                  <a:gd name="T12" fmla="*/ 464 w 538"/>
                  <a:gd name="T13" fmla="*/ 17 h 525"/>
                  <a:gd name="T14" fmla="*/ 493 w 538"/>
                  <a:gd name="T15" fmla="*/ 59 h 525"/>
                  <a:gd name="T16" fmla="*/ 517 w 538"/>
                  <a:gd name="T17" fmla="*/ 156 h 525"/>
                  <a:gd name="T18" fmla="*/ 510 w 538"/>
                  <a:gd name="T19" fmla="*/ 237 h 525"/>
                  <a:gd name="T20" fmla="*/ 487 w 538"/>
                  <a:gd name="T21" fmla="*/ 307 h 525"/>
                  <a:gd name="T22" fmla="*/ 429 w 538"/>
                  <a:gd name="T23" fmla="*/ 389 h 525"/>
                  <a:gd name="T24" fmla="*/ 365 w 538"/>
                  <a:gd name="T25" fmla="*/ 468 h 525"/>
                  <a:gd name="T26" fmla="*/ 295 w 538"/>
                  <a:gd name="T27" fmla="*/ 520 h 525"/>
                  <a:gd name="T28" fmla="*/ 240 w 538"/>
                  <a:gd name="T29" fmla="*/ 555 h 525"/>
                  <a:gd name="T30" fmla="*/ 176 w 538"/>
                  <a:gd name="T31" fmla="*/ 567 h 525"/>
                  <a:gd name="T32" fmla="*/ 147 w 538"/>
                  <a:gd name="T33" fmla="*/ 550 h 525"/>
                  <a:gd name="T34" fmla="*/ 123 w 538"/>
                  <a:gd name="T35" fmla="*/ 480 h 525"/>
                  <a:gd name="T36" fmla="*/ 129 w 538"/>
                  <a:gd name="T37" fmla="*/ 366 h 525"/>
                  <a:gd name="T38" fmla="*/ 17 w 538"/>
                  <a:gd name="T39" fmla="*/ 371 h 525"/>
                  <a:gd name="T40" fmla="*/ 0 w 538"/>
                  <a:gd name="T41" fmla="*/ 354 h 525"/>
                  <a:gd name="T42" fmla="*/ 17 w 538"/>
                  <a:gd name="T43" fmla="*/ 319 h 525"/>
                  <a:gd name="T44" fmla="*/ 135 w 538"/>
                  <a:gd name="T45" fmla="*/ 313 h 525"/>
                  <a:gd name="T46" fmla="*/ 164 w 538"/>
                  <a:gd name="T47" fmla="*/ 243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19"/>
              <p:cNvSpPr>
                <a:spLocks/>
              </p:cNvSpPr>
              <p:nvPr/>
            </p:nvSpPr>
            <p:spPr bwMode="auto">
              <a:xfrm>
                <a:off x="5966" y="1545"/>
                <a:ext cx="371" cy="771"/>
              </a:xfrm>
              <a:custGeom>
                <a:avLst/>
                <a:gdLst>
                  <a:gd name="T0" fmla="*/ 93 w 373"/>
                  <a:gd name="T1" fmla="*/ 65 h 772"/>
                  <a:gd name="T2" fmla="*/ 137 w 373"/>
                  <a:gd name="T3" fmla="*/ 18 h 772"/>
                  <a:gd name="T4" fmla="*/ 218 w 373"/>
                  <a:gd name="T5" fmla="*/ 0 h 772"/>
                  <a:gd name="T6" fmla="*/ 273 w 373"/>
                  <a:gd name="T7" fmla="*/ 12 h 772"/>
                  <a:gd name="T8" fmla="*/ 319 w 373"/>
                  <a:gd name="T9" fmla="*/ 59 h 772"/>
                  <a:gd name="T10" fmla="*/ 331 w 373"/>
                  <a:gd name="T11" fmla="*/ 94 h 772"/>
                  <a:gd name="T12" fmla="*/ 331 w 373"/>
                  <a:gd name="T13" fmla="*/ 141 h 772"/>
                  <a:gd name="T14" fmla="*/ 308 w 373"/>
                  <a:gd name="T15" fmla="*/ 182 h 772"/>
                  <a:gd name="T16" fmla="*/ 273 w 373"/>
                  <a:gd name="T17" fmla="*/ 252 h 772"/>
                  <a:gd name="T18" fmla="*/ 264 w 373"/>
                  <a:gd name="T19" fmla="*/ 334 h 772"/>
                  <a:gd name="T20" fmla="*/ 261 w 373"/>
                  <a:gd name="T21" fmla="*/ 386 h 772"/>
                  <a:gd name="T22" fmla="*/ 270 w 373"/>
                  <a:gd name="T23" fmla="*/ 458 h 772"/>
                  <a:gd name="T24" fmla="*/ 308 w 373"/>
                  <a:gd name="T25" fmla="*/ 528 h 772"/>
                  <a:gd name="T26" fmla="*/ 325 w 373"/>
                  <a:gd name="T27" fmla="*/ 598 h 772"/>
                  <a:gd name="T28" fmla="*/ 319 w 373"/>
                  <a:gd name="T29" fmla="*/ 662 h 772"/>
                  <a:gd name="T30" fmla="*/ 285 w 373"/>
                  <a:gd name="T31" fmla="*/ 716 h 772"/>
                  <a:gd name="T32" fmla="*/ 258 w 373"/>
                  <a:gd name="T33" fmla="*/ 745 h 772"/>
                  <a:gd name="T34" fmla="*/ 201 w 373"/>
                  <a:gd name="T35" fmla="*/ 751 h 772"/>
                  <a:gd name="T36" fmla="*/ 131 w 373"/>
                  <a:gd name="T37" fmla="*/ 751 h 772"/>
                  <a:gd name="T38" fmla="*/ 93 w 373"/>
                  <a:gd name="T39" fmla="*/ 721 h 772"/>
                  <a:gd name="T40" fmla="*/ 46 w 373"/>
                  <a:gd name="T41" fmla="*/ 633 h 772"/>
                  <a:gd name="T42" fmla="*/ 12 w 373"/>
                  <a:gd name="T43" fmla="*/ 557 h 772"/>
                  <a:gd name="T44" fmla="*/ 0 w 373"/>
                  <a:gd name="T45" fmla="*/ 441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93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Freeform 20"/>
              <p:cNvSpPr>
                <a:spLocks/>
              </p:cNvSpPr>
              <p:nvPr/>
            </p:nvSpPr>
            <p:spPr bwMode="auto">
              <a:xfrm>
                <a:off x="6260" y="1569"/>
                <a:ext cx="416" cy="695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25 w 414"/>
                  <a:gd name="T7" fmla="*/ 29 h 694"/>
                  <a:gd name="T8" fmla="*/ 178 w 414"/>
                  <a:gd name="T9" fmla="*/ 105 h 694"/>
                  <a:gd name="T10" fmla="*/ 247 w 414"/>
                  <a:gd name="T11" fmla="*/ 204 h 694"/>
                  <a:gd name="T12" fmla="*/ 313 w 414"/>
                  <a:gd name="T13" fmla="*/ 274 h 694"/>
                  <a:gd name="T14" fmla="*/ 450 w 414"/>
                  <a:gd name="T15" fmla="*/ 423 h 694"/>
                  <a:gd name="T16" fmla="*/ 456 w 414"/>
                  <a:gd name="T17" fmla="*/ 452 h 694"/>
                  <a:gd name="T18" fmla="*/ 432 w 414"/>
                  <a:gd name="T19" fmla="*/ 470 h 694"/>
                  <a:gd name="T20" fmla="*/ 374 w 414"/>
                  <a:gd name="T21" fmla="*/ 493 h 694"/>
                  <a:gd name="T22" fmla="*/ 271 w 414"/>
                  <a:gd name="T23" fmla="*/ 511 h 694"/>
                  <a:gd name="T24" fmla="*/ 172 w 414"/>
                  <a:gd name="T25" fmla="*/ 517 h 694"/>
                  <a:gd name="T26" fmla="*/ 137 w 414"/>
                  <a:gd name="T27" fmla="*/ 522 h 694"/>
                  <a:gd name="T28" fmla="*/ 125 w 414"/>
                  <a:gd name="T29" fmla="*/ 546 h 694"/>
                  <a:gd name="T30" fmla="*/ 148 w 414"/>
                  <a:gd name="T31" fmla="*/ 586 h 694"/>
                  <a:gd name="T32" fmla="*/ 230 w 414"/>
                  <a:gd name="T33" fmla="*/ 656 h 694"/>
                  <a:gd name="T34" fmla="*/ 289 w 414"/>
                  <a:gd name="T35" fmla="*/ 674 h 694"/>
                  <a:gd name="T36" fmla="*/ 301 w 414"/>
                  <a:gd name="T37" fmla="*/ 697 h 694"/>
                  <a:gd name="T38" fmla="*/ 276 w 414"/>
                  <a:gd name="T39" fmla="*/ 715 h 694"/>
                  <a:gd name="T40" fmla="*/ 224 w 414"/>
                  <a:gd name="T41" fmla="*/ 715 h 694"/>
                  <a:gd name="T42" fmla="*/ 154 w 414"/>
                  <a:gd name="T43" fmla="*/ 674 h 694"/>
                  <a:gd name="T44" fmla="*/ 75 w 414"/>
                  <a:gd name="T45" fmla="*/ 616 h 694"/>
                  <a:gd name="T46" fmla="*/ 40 w 414"/>
                  <a:gd name="T47" fmla="*/ 563 h 694"/>
                  <a:gd name="T48" fmla="*/ 40 w 414"/>
                  <a:gd name="T49" fmla="*/ 522 h 694"/>
                  <a:gd name="T50" fmla="*/ 63 w 414"/>
                  <a:gd name="T51" fmla="*/ 493 h 694"/>
                  <a:gd name="T52" fmla="*/ 98 w 414"/>
                  <a:gd name="T53" fmla="*/ 482 h 694"/>
                  <a:gd name="T54" fmla="*/ 172 w 414"/>
                  <a:gd name="T55" fmla="*/ 476 h 694"/>
                  <a:gd name="T56" fmla="*/ 230 w 414"/>
                  <a:gd name="T57" fmla="*/ 476 h 694"/>
                  <a:gd name="T58" fmla="*/ 301 w 414"/>
                  <a:gd name="T59" fmla="*/ 464 h 694"/>
                  <a:gd name="T60" fmla="*/ 357 w 414"/>
                  <a:gd name="T61" fmla="*/ 452 h 694"/>
                  <a:gd name="T62" fmla="*/ 374 w 414"/>
                  <a:gd name="T63" fmla="*/ 435 h 694"/>
                  <a:gd name="T64" fmla="*/ 368 w 414"/>
                  <a:gd name="T65" fmla="*/ 418 h 694"/>
                  <a:gd name="T66" fmla="*/ 295 w 414"/>
                  <a:gd name="T67" fmla="*/ 371 h 694"/>
                  <a:gd name="T68" fmla="*/ 212 w 414"/>
                  <a:gd name="T69" fmla="*/ 268 h 694"/>
                  <a:gd name="T70" fmla="*/ 137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Freeform 21"/>
              <p:cNvSpPr>
                <a:spLocks/>
              </p:cNvSpPr>
              <p:nvPr/>
            </p:nvSpPr>
            <p:spPr bwMode="auto">
              <a:xfrm>
                <a:off x="5994" y="2151"/>
                <a:ext cx="448" cy="1046"/>
              </a:xfrm>
              <a:custGeom>
                <a:avLst/>
                <a:gdLst>
                  <a:gd name="T0" fmla="*/ 222 w 449"/>
                  <a:gd name="T1" fmla="*/ 0 h 1046"/>
                  <a:gd name="T2" fmla="*/ 265 w 449"/>
                  <a:gd name="T3" fmla="*/ 12 h 1046"/>
                  <a:gd name="T4" fmla="*/ 294 w 449"/>
                  <a:gd name="T5" fmla="*/ 59 h 1046"/>
                  <a:gd name="T6" fmla="*/ 288 w 449"/>
                  <a:gd name="T7" fmla="*/ 170 h 1046"/>
                  <a:gd name="T8" fmla="*/ 277 w 449"/>
                  <a:gd name="T9" fmla="*/ 287 h 1046"/>
                  <a:gd name="T10" fmla="*/ 277 w 449"/>
                  <a:gd name="T11" fmla="*/ 409 h 1046"/>
                  <a:gd name="T12" fmla="*/ 335 w 449"/>
                  <a:gd name="T13" fmla="*/ 555 h 1046"/>
                  <a:gd name="T14" fmla="*/ 381 w 449"/>
                  <a:gd name="T15" fmla="*/ 660 h 1046"/>
                  <a:gd name="T16" fmla="*/ 405 w 449"/>
                  <a:gd name="T17" fmla="*/ 766 h 1046"/>
                  <a:gd name="T18" fmla="*/ 399 w 449"/>
                  <a:gd name="T19" fmla="*/ 859 h 1046"/>
                  <a:gd name="T20" fmla="*/ 399 w 449"/>
                  <a:gd name="T21" fmla="*/ 894 h 1046"/>
                  <a:gd name="T22" fmla="*/ 422 w 449"/>
                  <a:gd name="T23" fmla="*/ 929 h 1046"/>
                  <a:gd name="T24" fmla="*/ 428 w 449"/>
                  <a:gd name="T25" fmla="*/ 964 h 1046"/>
                  <a:gd name="T26" fmla="*/ 411 w 449"/>
                  <a:gd name="T27" fmla="*/ 981 h 1046"/>
                  <a:gd name="T28" fmla="*/ 364 w 449"/>
                  <a:gd name="T29" fmla="*/ 970 h 1046"/>
                  <a:gd name="T30" fmla="*/ 277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24 w 449"/>
                  <a:gd name="T47" fmla="*/ 906 h 1046"/>
                  <a:gd name="T48" fmla="*/ 300 w 449"/>
                  <a:gd name="T49" fmla="*/ 900 h 1046"/>
                  <a:gd name="T50" fmla="*/ 352 w 449"/>
                  <a:gd name="T51" fmla="*/ 900 h 1046"/>
                  <a:gd name="T52" fmla="*/ 364 w 449"/>
                  <a:gd name="T53" fmla="*/ 865 h 1046"/>
                  <a:gd name="T54" fmla="*/ 347 w 449"/>
                  <a:gd name="T55" fmla="*/ 766 h 1046"/>
                  <a:gd name="T56" fmla="*/ 306 w 449"/>
                  <a:gd name="T57" fmla="*/ 660 h 1046"/>
                  <a:gd name="T58" fmla="*/ 242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Freeform 22"/>
              <p:cNvSpPr>
                <a:spLocks/>
              </p:cNvSpPr>
              <p:nvPr/>
            </p:nvSpPr>
            <p:spPr bwMode="auto">
              <a:xfrm>
                <a:off x="5772" y="2182"/>
                <a:ext cx="371" cy="871"/>
              </a:xfrm>
              <a:custGeom>
                <a:avLst/>
                <a:gdLst>
                  <a:gd name="T0" fmla="*/ 258 w 373"/>
                  <a:gd name="T1" fmla="*/ 0 h 870"/>
                  <a:gd name="T2" fmla="*/ 290 w 373"/>
                  <a:gd name="T3" fmla="*/ 0 h 870"/>
                  <a:gd name="T4" fmla="*/ 308 w 373"/>
                  <a:gd name="T5" fmla="*/ 35 h 870"/>
                  <a:gd name="T6" fmla="*/ 319 w 373"/>
                  <a:gd name="T7" fmla="*/ 112 h 870"/>
                  <a:gd name="T8" fmla="*/ 308 w 373"/>
                  <a:gd name="T9" fmla="*/ 193 h 870"/>
                  <a:gd name="T10" fmla="*/ 279 w 373"/>
                  <a:gd name="T11" fmla="*/ 356 h 870"/>
                  <a:gd name="T12" fmla="*/ 284 w 373"/>
                  <a:gd name="T13" fmla="*/ 426 h 870"/>
                  <a:gd name="T14" fmla="*/ 319 w 373"/>
                  <a:gd name="T15" fmla="*/ 587 h 870"/>
                  <a:gd name="T16" fmla="*/ 331 w 373"/>
                  <a:gd name="T17" fmla="*/ 686 h 870"/>
                  <a:gd name="T18" fmla="*/ 331 w 373"/>
                  <a:gd name="T19" fmla="*/ 763 h 870"/>
                  <a:gd name="T20" fmla="*/ 314 w 373"/>
                  <a:gd name="T21" fmla="*/ 780 h 870"/>
                  <a:gd name="T22" fmla="*/ 270 w 373"/>
                  <a:gd name="T23" fmla="*/ 792 h 870"/>
                  <a:gd name="T24" fmla="*/ 211 w 373"/>
                  <a:gd name="T25" fmla="*/ 809 h 870"/>
                  <a:gd name="T26" fmla="*/ 142 w 373"/>
                  <a:gd name="T27" fmla="*/ 844 h 870"/>
                  <a:gd name="T28" fmla="*/ 93 w 373"/>
                  <a:gd name="T29" fmla="*/ 891 h 870"/>
                  <a:gd name="T30" fmla="*/ 64 w 373"/>
                  <a:gd name="T31" fmla="*/ 891 h 870"/>
                  <a:gd name="T32" fmla="*/ 0 w 373"/>
                  <a:gd name="T33" fmla="*/ 839 h 870"/>
                  <a:gd name="T34" fmla="*/ 6 w 373"/>
                  <a:gd name="T35" fmla="*/ 815 h 870"/>
                  <a:gd name="T36" fmla="*/ 87 w 373"/>
                  <a:gd name="T37" fmla="*/ 780 h 870"/>
                  <a:gd name="T38" fmla="*/ 206 w 373"/>
                  <a:gd name="T39" fmla="*/ 745 h 870"/>
                  <a:gd name="T40" fmla="*/ 264 w 373"/>
                  <a:gd name="T41" fmla="*/ 721 h 870"/>
                  <a:gd name="T42" fmla="*/ 270 w 373"/>
                  <a:gd name="T43" fmla="*/ 698 h 870"/>
                  <a:gd name="T44" fmla="*/ 270 w 373"/>
                  <a:gd name="T45" fmla="*/ 599 h 870"/>
                  <a:gd name="T46" fmla="*/ 258 w 373"/>
                  <a:gd name="T47" fmla="*/ 471 h 870"/>
                  <a:gd name="T48" fmla="*/ 247 w 373"/>
                  <a:gd name="T49" fmla="*/ 368 h 870"/>
                  <a:gd name="T50" fmla="*/ 236 w 373"/>
                  <a:gd name="T51" fmla="*/ 240 h 870"/>
                  <a:gd name="T52" fmla="*/ 230 w 373"/>
                  <a:gd name="T53" fmla="*/ 100 h 870"/>
                  <a:gd name="T54" fmla="*/ 236 w 373"/>
                  <a:gd name="T55" fmla="*/ 35 h 870"/>
                  <a:gd name="T56" fmla="*/ 258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Freeform 23"/>
              <p:cNvSpPr>
                <a:spLocks/>
              </p:cNvSpPr>
              <p:nvPr/>
            </p:nvSpPr>
            <p:spPr bwMode="auto">
              <a:xfrm>
                <a:off x="5760" y="901"/>
                <a:ext cx="613" cy="775"/>
              </a:xfrm>
              <a:custGeom>
                <a:avLst/>
                <a:gdLst>
                  <a:gd name="T0" fmla="*/ 347 w 612"/>
                  <a:gd name="T1" fmla="*/ 755 h 776"/>
                  <a:gd name="T2" fmla="*/ 376 w 612"/>
                  <a:gd name="T3" fmla="*/ 719 h 776"/>
                  <a:gd name="T4" fmla="*/ 365 w 612"/>
                  <a:gd name="T5" fmla="*/ 667 h 776"/>
                  <a:gd name="T6" fmla="*/ 342 w 612"/>
                  <a:gd name="T7" fmla="*/ 597 h 776"/>
                  <a:gd name="T8" fmla="*/ 232 w 612"/>
                  <a:gd name="T9" fmla="*/ 515 h 776"/>
                  <a:gd name="T10" fmla="*/ 145 w 612"/>
                  <a:gd name="T11" fmla="*/ 440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65 w 612"/>
                  <a:gd name="T19" fmla="*/ 199 h 776"/>
                  <a:gd name="T20" fmla="*/ 429 w 612"/>
                  <a:gd name="T21" fmla="*/ 205 h 776"/>
                  <a:gd name="T22" fmla="*/ 446 w 612"/>
                  <a:gd name="T23" fmla="*/ 222 h 776"/>
                  <a:gd name="T24" fmla="*/ 475 w 612"/>
                  <a:gd name="T25" fmla="*/ 193 h 776"/>
                  <a:gd name="T26" fmla="*/ 464 w 612"/>
                  <a:gd name="T27" fmla="*/ 164 h 776"/>
                  <a:gd name="T28" fmla="*/ 481 w 612"/>
                  <a:gd name="T29" fmla="*/ 111 h 776"/>
                  <a:gd name="T30" fmla="*/ 528 w 612"/>
                  <a:gd name="T31" fmla="*/ 64 h 776"/>
                  <a:gd name="T32" fmla="*/ 563 w 612"/>
                  <a:gd name="T33" fmla="*/ 52 h 776"/>
                  <a:gd name="T34" fmla="*/ 609 w 612"/>
                  <a:gd name="T35" fmla="*/ 81 h 776"/>
                  <a:gd name="T36" fmla="*/ 633 w 612"/>
                  <a:gd name="T37" fmla="*/ 52 h 776"/>
                  <a:gd name="T38" fmla="*/ 592 w 612"/>
                  <a:gd name="T39" fmla="*/ 0 h 776"/>
                  <a:gd name="T40" fmla="*/ 539 w 612"/>
                  <a:gd name="T41" fmla="*/ 0 h 776"/>
                  <a:gd name="T42" fmla="*/ 475 w 612"/>
                  <a:gd name="T43" fmla="*/ 29 h 776"/>
                  <a:gd name="T44" fmla="*/ 435 w 612"/>
                  <a:gd name="T45" fmla="*/ 105 h 776"/>
                  <a:gd name="T46" fmla="*/ 382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34 h 776"/>
                  <a:gd name="T60" fmla="*/ 110 w 612"/>
                  <a:gd name="T61" fmla="*/ 539 h 776"/>
                  <a:gd name="T62" fmla="*/ 168 w 612"/>
                  <a:gd name="T63" fmla="*/ 632 h 776"/>
                  <a:gd name="T64" fmla="*/ 221 w 612"/>
                  <a:gd name="T65" fmla="*/ 696 h 776"/>
                  <a:gd name="T66" fmla="*/ 274 w 612"/>
                  <a:gd name="T67" fmla="*/ 743 h 776"/>
                  <a:gd name="T68" fmla="*/ 347 w 612"/>
                  <a:gd name="T69" fmla="*/ 755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0" name="AutoShape 38"/>
            <p:cNvSpPr>
              <a:spLocks noChangeArrowheads="1"/>
            </p:cNvSpPr>
            <p:nvPr/>
          </p:nvSpPr>
          <p:spPr bwMode="auto">
            <a:xfrm>
              <a:off x="963" y="1776"/>
              <a:ext cx="4101" cy="624"/>
            </a:xfrm>
            <a:prstGeom prst="wedgeRoundRectCallout">
              <a:avLst>
                <a:gd name="adj1" fmla="val -61560"/>
                <a:gd name="adj2" fmla="val 67787"/>
                <a:gd name="adj3" fmla="val 16667"/>
              </a:avLst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>
                  <a:latin typeface="Times New Roman" pitchFamily="18" charset="0"/>
                </a:rPr>
                <a:t>Enough chat.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>
                  <a:latin typeface="Times New Roman" pitchFamily="18" charset="0"/>
                </a:rPr>
                <a:t>Lets actually play proving the game.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2590800" y="5245100"/>
            <a:ext cx="4681538" cy="1155700"/>
          </a:xfrm>
          <a:prstGeom prst="wedgeRoundRectCallout">
            <a:avLst>
              <a:gd name="adj1" fmla="val -69227"/>
              <a:gd name="adj2" fmla="val -59477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win because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M(“M”)≠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(“M”)</a:t>
            </a:r>
            <a:r>
              <a:rPr lang="en-CA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2362200" y="4025900"/>
            <a:ext cx="5105400" cy="1143000"/>
          </a:xfrm>
          <a:prstGeom prst="wedgeRoundRectCallout">
            <a:avLst>
              <a:gd name="adj1" fmla="val -57931"/>
              <a:gd name="adj2" fmla="val -85139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give input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“M”</a:t>
            </a:r>
            <a:b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which I claim it does not 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752600"/>
            <a:ext cx="1447800" cy="2133600"/>
            <a:chOff x="2013" y="2206"/>
            <a:chExt cx="679" cy="1010"/>
          </a:xfrm>
        </p:grpSpPr>
        <p:sp>
          <p:nvSpPr>
            <p:cNvPr id="4508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509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09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10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10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10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4510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828800" y="1066800"/>
            <a:ext cx="6870700" cy="1700213"/>
          </a:xfrm>
          <a:prstGeom prst="wedgeRoundRectCallout">
            <a:avLst>
              <a:gd name="adj1" fmla="val -54000"/>
              <a:gd name="adj2" fmla="val 9199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give a hard problem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</a:p>
          <a:p>
            <a:pPr algn="l">
              <a:defRPr/>
            </a:pP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I=“M”</a:t>
            </a:r>
            <a:r>
              <a:rPr lang="en-CA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I define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CA" dirty="0">
                <a:sym typeface="Symbol" pitchFamily="18" charset="2"/>
              </a:rPr>
              <a:t>to be anything but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M(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flipH="1">
            <a:off x="7696200" y="2382838"/>
            <a:ext cx="1347788" cy="2341562"/>
            <a:chOff x="4560" y="1645"/>
            <a:chExt cx="849" cy="1475"/>
          </a:xfrm>
        </p:grpSpPr>
        <p:grpSp>
          <p:nvGrpSpPr>
            <p:cNvPr id="45073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5082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6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4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5080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5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5076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07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07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507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5" name="AutoShape 41"/>
          <p:cNvSpPr>
            <a:spLocks noChangeArrowheads="1"/>
          </p:cNvSpPr>
          <p:nvPr/>
        </p:nvSpPr>
        <p:spPr bwMode="auto">
          <a:xfrm>
            <a:off x="2590800" y="2882900"/>
            <a:ext cx="4800600" cy="990600"/>
          </a:xfrm>
          <a:prstGeom prst="wedgeRoundRectCallout">
            <a:avLst>
              <a:gd name="adj1" fmla="val 58662"/>
              <a:gd name="adj2" fmla="val 1506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I have an TM </a:t>
            </a:r>
            <a:r>
              <a:rPr lang="en-US" altLang="en-US" sz="30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3000">
                <a:latin typeface="Times New Roman" pitchFamily="18" charset="0"/>
              </a:rPr>
              <a:t> that I claim solves the problem.</a:t>
            </a:r>
            <a:endParaRPr lang="en-US" altLang="en-US">
              <a:latin typeface="Times New Roman" pitchFamily="18" charset="0"/>
            </a:endParaRPr>
          </a:p>
        </p:txBody>
      </p:sp>
      <p:grpSp>
        <p:nvGrpSpPr>
          <p:cNvPr id="45066" name="Group 17"/>
          <p:cNvGrpSpPr>
            <a:grpSpLocks/>
          </p:cNvGrpSpPr>
          <p:nvPr/>
        </p:nvGrpSpPr>
        <p:grpSpPr bwMode="auto">
          <a:xfrm flipH="1">
            <a:off x="325438" y="3741738"/>
            <a:ext cx="360362" cy="1058862"/>
            <a:chOff x="5760" y="901"/>
            <a:chExt cx="916" cy="2296"/>
          </a:xfrm>
        </p:grpSpPr>
        <p:sp>
          <p:nvSpPr>
            <p:cNvPr id="45067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37" grpId="0" animBg="1" autoUpdateAnimBg="0"/>
      <p:bldP spid="5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-838200" y="2667000"/>
            <a:ext cx="960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https://www.youtube.com/watch?v=92WHN-pAFCs</a:t>
            </a: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Watch YouTube Video</a:t>
            </a:r>
          </a:p>
        </p:txBody>
      </p:sp>
      <p:sp>
        <p:nvSpPr>
          <p:cNvPr id="4" name="Rectangle 22"/>
          <p:cNvSpPr txBox="1"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00" kern="0" smtClean="0"/>
              <a:t>One page proof  Halting is Undecidable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46094" name="Oval 4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095" name="Text Box 5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791200" y="60960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46092" name="Oval 9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093" name="Text Box 10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sp>
        <p:nvSpPr>
          <p:cNvPr id="1057803" name="Text Box 11"/>
          <p:cNvSpPr txBox="1">
            <a:spLocks noChangeArrowheads="1"/>
          </p:cNvSpPr>
          <p:nvPr/>
        </p:nvSpPr>
        <p:spPr bwMode="auto">
          <a:xfrm>
            <a:off x="5813425" y="457200"/>
            <a:ext cx="2622550" cy="4619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CA" sz="2400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sz="2400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sz="2400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sz="2400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sz="2400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sz="2400" i="1" dirty="0" err="1">
                <a:solidFill>
                  <a:schemeClr val="accent2"/>
                </a:solidFill>
              </a:rPr>
              <a:t>P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diagonal</a:t>
            </a:r>
            <a:endParaRPr lang="en-US" sz="2400" i="1" baseline="-25000" dirty="0">
              <a:solidFill>
                <a:schemeClr val="accent2"/>
              </a:solidFill>
            </a:endParaRPr>
          </a:p>
        </p:txBody>
      </p:sp>
      <p:grpSp>
        <p:nvGrpSpPr>
          <p:cNvPr id="46087" name="Group 22"/>
          <p:cNvGrpSpPr>
            <a:grpSpLocks/>
          </p:cNvGrpSpPr>
          <p:nvPr/>
        </p:nvGrpSpPr>
        <p:grpSpPr bwMode="auto">
          <a:xfrm>
            <a:off x="152400" y="1066800"/>
            <a:ext cx="3716338" cy="3886200"/>
            <a:chOff x="96" y="672"/>
            <a:chExt cx="2341" cy="2448"/>
          </a:xfrm>
        </p:grpSpPr>
        <p:pic>
          <p:nvPicPr>
            <p:cNvPr id="46090" name="Picture 19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1" name="Rectangle 20"/>
            <p:cNvSpPr>
              <a:spLocks noChangeArrowheads="1"/>
            </p:cNvSpPr>
            <p:nvPr/>
          </p:nvSpPr>
          <p:spPr bwMode="auto">
            <a:xfrm>
              <a:off x="1296" y="2870"/>
              <a:ext cx="11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latin typeface="Times New Roman" pitchFamily="18" charset="0"/>
                </a:rPr>
                <a:t>Turing 1936</a:t>
              </a: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39000" y="809625"/>
            <a:ext cx="213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Halting(M,I)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31 0.77821 L 0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57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38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3 0.77847 L -3.33333E-6 4.0740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3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03" grpId="0"/>
      <p:bldP spid="20" grpId="0"/>
      <p:bldP spid="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52400" y="762000"/>
            <a:ext cx="9139238" cy="15700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Problem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</a:rPr>
              <a:t>P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</a:t>
            </a:r>
            <a:r>
              <a:rPr lang="en-US" dirty="0"/>
              <a:t>requires:</a:t>
            </a:r>
            <a:endParaRPr lang="en-US" i="1" baseline="-25000" dirty="0">
              <a:solidFill>
                <a:schemeClr val="accent2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Halt and do something different than </a:t>
            </a:r>
            <a:r>
              <a:rPr lang="en-US" i="1" dirty="0">
                <a:solidFill>
                  <a:srgbClr val="FFC000"/>
                </a:solidFill>
              </a:rPr>
              <a:t>M(“M”)</a:t>
            </a:r>
            <a:r>
              <a:rPr lang="en-US" dirty="0"/>
              <a:t>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432675" y="709613"/>
            <a:ext cx="1738313" cy="1933575"/>
            <a:chOff x="6732432" y="3933251"/>
            <a:chExt cx="1737976" cy="1934149"/>
          </a:xfrm>
        </p:grpSpPr>
        <p:sp>
          <p:nvSpPr>
            <p:cNvPr id="31" name="Rectangle 30"/>
            <p:cNvSpPr/>
            <p:nvPr/>
          </p:nvSpPr>
          <p:spPr>
            <a:xfrm>
              <a:off x="6732432" y="3933251"/>
              <a:ext cx="1737976" cy="462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Undecidable</a:t>
              </a:r>
            </a:p>
          </p:txBody>
        </p:sp>
        <p:grpSp>
          <p:nvGrpSpPr>
            <p:cNvPr id="47110" name="Group 2"/>
            <p:cNvGrpSpPr>
              <a:grpSpLocks/>
            </p:cNvGrpSpPr>
            <p:nvPr/>
          </p:nvGrpSpPr>
          <p:grpSpPr bwMode="auto">
            <a:xfrm>
              <a:off x="7244556" y="4256260"/>
              <a:ext cx="1061244" cy="1611140"/>
              <a:chOff x="2065" y="1551"/>
              <a:chExt cx="1628" cy="1988"/>
            </a:xfrm>
          </p:grpSpPr>
          <p:sp>
            <p:nvSpPr>
              <p:cNvPr id="47111" name="Freeform 3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2" name="Freeform 4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3" name="Freeform 5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4" name="Freeform 6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7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8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9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0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Freeform 11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Freeform 12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Freeform 13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2" name="Freeform 14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3" name="Freeform 15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Freeform 16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17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18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Freeform 19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36525" y="728663"/>
            <a:ext cx="7437438" cy="15684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Problem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 </a:t>
            </a:r>
            <a:r>
              <a:rPr lang="en-US" dirty="0"/>
              <a:t>requires:</a:t>
            </a:r>
            <a:endParaRPr lang="en-US" i="1" baseline="-25000" dirty="0">
              <a:solidFill>
                <a:schemeClr val="accent2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Halt knowing what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8132" name="Group 29"/>
          <p:cNvGrpSpPr>
            <a:grpSpLocks/>
          </p:cNvGrpSpPr>
          <p:nvPr/>
        </p:nvGrpSpPr>
        <p:grpSpPr bwMode="auto">
          <a:xfrm>
            <a:off x="7400925" y="457200"/>
            <a:ext cx="1736725" cy="1933575"/>
            <a:chOff x="6732432" y="3933251"/>
            <a:chExt cx="1737976" cy="1934149"/>
          </a:xfrm>
        </p:grpSpPr>
        <p:sp>
          <p:nvSpPr>
            <p:cNvPr id="33" name="Rectangle 32"/>
            <p:cNvSpPr/>
            <p:nvPr/>
          </p:nvSpPr>
          <p:spPr>
            <a:xfrm>
              <a:off x="6732432" y="3933251"/>
              <a:ext cx="1737976" cy="462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Undecidable</a:t>
              </a:r>
            </a:p>
          </p:txBody>
        </p:sp>
        <p:grpSp>
          <p:nvGrpSpPr>
            <p:cNvPr id="48181" name="Group 2"/>
            <p:cNvGrpSpPr>
              <a:grpSpLocks/>
            </p:cNvGrpSpPr>
            <p:nvPr/>
          </p:nvGrpSpPr>
          <p:grpSpPr bwMode="auto">
            <a:xfrm>
              <a:off x="7244556" y="4256260"/>
              <a:ext cx="1061244" cy="1611140"/>
              <a:chOff x="2065" y="1551"/>
              <a:chExt cx="1628" cy="1988"/>
            </a:xfrm>
          </p:grpSpPr>
          <p:sp>
            <p:nvSpPr>
              <p:cNvPr id="48182" name="Freeform 3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3" name="Freeform 4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4" name="Freeform 5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5" name="Freeform 6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6" name="Freeform 7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7" name="Freeform 8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8" name="Freeform 9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9" name="Freeform 10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0" name="Freeform 11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1" name="Freeform 12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2" name="Freeform 13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3" name="Freeform 14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4" name="Freeform 15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5" name="Freeform 16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6" name="Freeform 17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7" name="Freeform 18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8" name="Freeform 19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-153988" y="2405063"/>
            <a:ext cx="92534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The 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</a:rPr>
              <a:t>Universal </a:t>
            </a:r>
            <a:r>
              <a:rPr lang="en-US" altLang="en-US" dirty="0" smtClean="0">
                <a:solidFill>
                  <a:schemeClr val="tx2"/>
                </a:solidFill>
                <a:latin typeface="Times New Roman" pitchFamily="18" charset="0"/>
              </a:rPr>
              <a:t>Simulation Problem </a:t>
            </a:r>
            <a:r>
              <a:rPr lang="en-US" altLang="en-US" i="1" dirty="0" err="1">
                <a:solidFill>
                  <a:srgbClr val="FFC000"/>
                </a:solidFill>
                <a:latin typeface="Times New Roman" pitchFamily="18" charset="0"/>
              </a:rPr>
              <a:t>P</a:t>
            </a:r>
            <a:r>
              <a:rPr lang="en-US" altLang="en-US" i="1" baseline="-25000" dirty="0" err="1">
                <a:solidFill>
                  <a:srgbClr val="FFC000"/>
                </a:solidFill>
                <a:latin typeface="Times New Roman" pitchFamily="18" charset="0"/>
              </a:rPr>
              <a:t>Universal</a:t>
            </a:r>
            <a:r>
              <a:rPr lang="en-US" alt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requires: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   for each possible input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“</a:t>
            </a:r>
            <a:r>
              <a:rPr lang="en-US" altLang="en-US" i="1" dirty="0" smtClean="0">
                <a:solidFill>
                  <a:srgbClr val="FFC000"/>
                </a:solidFill>
                <a:latin typeface="Times New Roman" pitchFamily="18" charset="0"/>
              </a:rPr>
              <a:t>M”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latin typeface="Times New Roman" pitchFamily="18" charset="0"/>
              </a:rPr>
              <a:t>   Does </a:t>
            </a:r>
            <a:r>
              <a:rPr lang="en-US" altLang="en-US" dirty="0">
                <a:latin typeface="Times New Roman" pitchFamily="18" charset="0"/>
              </a:rPr>
              <a:t>what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M </a:t>
            </a:r>
            <a:r>
              <a:rPr lang="en-US" altLang="en-US" dirty="0">
                <a:latin typeface="Times New Roman" pitchFamily="18" charset="0"/>
              </a:rPr>
              <a:t>does on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“M”</a:t>
            </a:r>
            <a:r>
              <a:rPr lang="en-US" altLang="en-US" dirty="0">
                <a:latin typeface="Times New Roman" pitchFamily="18" charset="0"/>
              </a:rPr>
              <a:t>. (May not halt)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48600" y="2794000"/>
            <a:ext cx="1073150" cy="1701800"/>
            <a:chOff x="7848722" y="2586335"/>
            <a:chExt cx="1072627" cy="1701503"/>
          </a:xfrm>
        </p:grpSpPr>
        <p:grpSp>
          <p:nvGrpSpPr>
            <p:cNvPr id="48163" name="Group 5"/>
            <p:cNvGrpSpPr>
              <a:grpSpLocks/>
            </p:cNvGrpSpPr>
            <p:nvPr/>
          </p:nvGrpSpPr>
          <p:grpSpPr bwMode="auto">
            <a:xfrm flipH="1">
              <a:off x="7878833" y="2976930"/>
              <a:ext cx="884167" cy="1310908"/>
              <a:chOff x="2013" y="2206"/>
              <a:chExt cx="679" cy="1010"/>
            </a:xfrm>
          </p:grpSpPr>
          <p:sp>
            <p:nvSpPr>
              <p:cNvPr id="48165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166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48167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2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68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69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0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1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2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2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3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74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4" y="3027"/>
                  <a:ext cx="56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8175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8176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6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8177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48178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</a:pPr>
                  <a:endParaRPr lang="en-US" altLang="en-US" sz="2400">
                    <a:latin typeface="Arial Rounded MT Bold" pitchFamily="34" charset="0"/>
                  </a:endParaRPr>
                </a:p>
              </p:txBody>
            </p:sp>
            <p:sp>
              <p:nvSpPr>
                <p:cNvPr id="48179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9" name="Rectangle 68"/>
            <p:cNvSpPr/>
            <p:nvPr/>
          </p:nvSpPr>
          <p:spPr>
            <a:xfrm>
              <a:off x="7848722" y="2586335"/>
              <a:ext cx="1072627" cy="461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Doable</a:t>
              </a:r>
            </a:p>
          </p:txBody>
        </p:sp>
      </p:grpSp>
      <p:grpSp>
        <p:nvGrpSpPr>
          <p:cNvPr id="90" name="Group 20"/>
          <p:cNvGrpSpPr>
            <a:grpSpLocks/>
          </p:cNvGrpSpPr>
          <p:nvPr/>
        </p:nvGrpSpPr>
        <p:grpSpPr bwMode="auto">
          <a:xfrm flipH="1">
            <a:off x="8085138" y="5106988"/>
            <a:ext cx="1052512" cy="1681162"/>
            <a:chOff x="4560" y="1645"/>
            <a:chExt cx="849" cy="1475"/>
          </a:xfrm>
        </p:grpSpPr>
        <p:grpSp>
          <p:nvGrpSpPr>
            <p:cNvPr id="48147" name="Group 21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8156" name="Freeform 22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7" name="Freeform 23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8" name="Freeform 24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Freeform 25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0" name="Freeform 26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1" name="Freeform 27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2" name="Freeform 28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8" name="Group 29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8154" name="Freeform 30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Freeform 31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9" name="Group 32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8150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815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4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815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3" y="2642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4815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1066800" y="5638800"/>
            <a:ext cx="6400800" cy="990600"/>
          </a:xfrm>
          <a:prstGeom prst="wedgeRoundRectCallout">
            <a:avLst>
              <a:gd name="adj1" fmla="val 59870"/>
              <a:gd name="adj2" fmla="val -27838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But what if </a:t>
            </a:r>
            <a:r>
              <a:rPr lang="en-US" altLang="en-US" sz="2800" i="1">
                <a:solidFill>
                  <a:srgbClr val="FFC000"/>
                </a:solidFill>
                <a:latin typeface="Times New Roman" pitchFamily="18" charset="0"/>
              </a:rPr>
              <a:t>M </a:t>
            </a:r>
            <a:r>
              <a:rPr lang="en-US" altLang="en-US" sz="2800">
                <a:latin typeface="Times New Roman" pitchFamily="18" charset="0"/>
              </a:rPr>
              <a:t>on </a:t>
            </a:r>
            <a:r>
              <a:rPr lang="en-US" altLang="en-US" sz="2800" i="1">
                <a:solidFill>
                  <a:srgbClr val="FFC000"/>
                </a:solidFill>
                <a:latin typeface="Times New Roman" pitchFamily="18" charset="0"/>
              </a:rPr>
              <a:t>“M” </a:t>
            </a:r>
            <a:r>
              <a:rPr lang="en-US" altLang="en-US" sz="3000">
                <a:latin typeface="Times New Roman" pitchFamily="18" charset="0"/>
              </a:rPr>
              <a:t>does not halt?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When will you stop the simulation?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08" name="AutoShape 38"/>
          <p:cNvSpPr>
            <a:spLocks noChangeArrowheads="1"/>
          </p:cNvSpPr>
          <p:nvPr/>
        </p:nvSpPr>
        <p:spPr bwMode="auto">
          <a:xfrm>
            <a:off x="990600" y="4267200"/>
            <a:ext cx="7431088" cy="1203325"/>
          </a:xfrm>
          <a:prstGeom prst="wedgeRoundRectCallout">
            <a:avLst>
              <a:gd name="adj1" fmla="val -54148"/>
              <a:gd name="adj2" fmla="val -9995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These seem the same. </a:t>
            </a:r>
            <a:b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Why can’t I use </a:t>
            </a:r>
            <a:r>
              <a:rPr lang="en-US" altLang="en-US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en-US" i="1" baseline="-25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to solve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47" name="Group 17"/>
          <p:cNvGrpSpPr>
            <a:grpSpLocks/>
          </p:cNvGrpSpPr>
          <p:nvPr/>
        </p:nvGrpSpPr>
        <p:grpSpPr bwMode="auto">
          <a:xfrm flipH="1">
            <a:off x="325438" y="4724400"/>
            <a:ext cx="360362" cy="1058863"/>
            <a:chOff x="5760" y="901"/>
            <a:chExt cx="916" cy="2296"/>
          </a:xfrm>
        </p:grpSpPr>
        <p:sp>
          <p:nvSpPr>
            <p:cNvPr id="48141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838200" y="1692275"/>
            <a:ext cx="1143000" cy="6762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5486400" y="3341688"/>
            <a:ext cx="2670175" cy="74136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 autoUpdateAnimBg="0"/>
      <p:bldP spid="108" grpId="0" animBg="1"/>
      <p:bldP spid="3" grpId="0" animBg="1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36525" y="728663"/>
            <a:ext cx="7437438" cy="15684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Problem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 </a:t>
            </a:r>
            <a:r>
              <a:rPr lang="en-US" dirty="0"/>
              <a:t>requires:</a:t>
            </a:r>
            <a:endParaRPr lang="en-US" i="1" baseline="-25000" dirty="0">
              <a:solidFill>
                <a:schemeClr val="accent2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Halt knowing what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-153988" y="2405063"/>
            <a:ext cx="92534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The </a:t>
            </a:r>
            <a:r>
              <a:rPr lang="en-US" altLang="en-US" dirty="0">
                <a:solidFill>
                  <a:schemeClr val="tx2"/>
                </a:solidFill>
                <a:latin typeface="Times New Roman" pitchFamily="18" charset="0"/>
              </a:rPr>
              <a:t>Universal </a:t>
            </a:r>
            <a:r>
              <a:rPr lang="en-US" altLang="en-US" dirty="0" smtClean="0">
                <a:solidFill>
                  <a:schemeClr val="tx2"/>
                </a:solidFill>
                <a:latin typeface="Times New Roman" pitchFamily="18" charset="0"/>
              </a:rPr>
              <a:t>Simulation Problem </a:t>
            </a:r>
            <a:r>
              <a:rPr lang="en-US" altLang="en-US" i="1" dirty="0" err="1">
                <a:solidFill>
                  <a:srgbClr val="FFC000"/>
                </a:solidFill>
                <a:latin typeface="Times New Roman" pitchFamily="18" charset="0"/>
              </a:rPr>
              <a:t>P</a:t>
            </a:r>
            <a:r>
              <a:rPr lang="en-US" altLang="en-US" i="1" baseline="-25000" dirty="0" err="1">
                <a:solidFill>
                  <a:srgbClr val="FFC000"/>
                </a:solidFill>
                <a:latin typeface="Times New Roman" pitchFamily="18" charset="0"/>
              </a:rPr>
              <a:t>Universal</a:t>
            </a:r>
            <a:r>
              <a:rPr lang="en-US" altLang="en-US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requires: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   for each possible input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“M”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   Does what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M </a:t>
            </a:r>
            <a:r>
              <a:rPr lang="en-US" altLang="en-US" dirty="0">
                <a:latin typeface="Times New Roman" pitchFamily="18" charset="0"/>
              </a:rPr>
              <a:t>does on </a:t>
            </a:r>
            <a:r>
              <a:rPr lang="en-US" altLang="en-US" i="1" dirty="0">
                <a:solidFill>
                  <a:srgbClr val="FFC000"/>
                </a:solidFill>
                <a:latin typeface="Times New Roman" pitchFamily="18" charset="0"/>
              </a:rPr>
              <a:t>“M”</a:t>
            </a:r>
            <a:r>
              <a:rPr lang="en-US" altLang="en-US" dirty="0">
                <a:latin typeface="Times New Roman" pitchFamily="18" charset="0"/>
              </a:rPr>
              <a:t>. (May not halt)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-136525" y="4191000"/>
            <a:ext cx="8135938" cy="15700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Halting Problem </a:t>
            </a:r>
            <a:r>
              <a:rPr lang="en-US" i="1" dirty="0" err="1">
                <a:solidFill>
                  <a:srgbClr val="FFC000"/>
                </a:solidFill>
              </a:rPr>
              <a:t>P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requires: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   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   Halts knowing whether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halts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Down Arrow 70"/>
          <p:cNvSpPr/>
          <p:nvPr/>
        </p:nvSpPr>
        <p:spPr>
          <a:xfrm rot="10800000">
            <a:off x="8305800" y="2895600"/>
            <a:ext cx="457200" cy="762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467600" y="4191000"/>
            <a:ext cx="18478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If could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Halting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(with “Oracle”) </a:t>
            </a:r>
            <a:endParaRPr lang="en-CA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580313" y="990600"/>
            <a:ext cx="154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then could </a:t>
            </a:r>
            <a:b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CA" alt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70" grpId="0"/>
      <p:bldP spid="71" grpId="0" animBg="1"/>
      <p:bldP spid="72" grpId="0"/>
      <p:bldP spid="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36525" y="815975"/>
            <a:ext cx="7831138" cy="55086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180000" rIns="7200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M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 </a:t>
            </a:r>
            <a:r>
              <a:rPr lang="en-US" dirty="0"/>
              <a:t>does:</a:t>
            </a:r>
            <a:endParaRPr lang="en-US" i="1" baseline="-25000" dirty="0">
              <a:solidFill>
                <a:schemeClr val="accent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The danger of using 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M</a:t>
            </a:r>
            <a:r>
              <a:rPr lang="en-US" i="1" baseline="-25000" dirty="0" err="1">
                <a:solidFill>
                  <a:schemeClr val="accent2"/>
                </a:solidFill>
                <a:sym typeface="Symbol"/>
              </a:rPr>
              <a:t>universal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 simulate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 is if it does not halt.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If </a:t>
            </a:r>
            <a:r>
              <a:rPr lang="en-US" i="1" dirty="0" err="1">
                <a:solidFill>
                  <a:srgbClr val="FFC000"/>
                </a:solidFill>
              </a:rPr>
              <a:t>M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i="1" baseline="-25000" dirty="0">
                <a:solidFill>
                  <a:srgbClr val="FFC000"/>
                </a:solidFill>
              </a:rPr>
              <a:t> </a:t>
            </a:r>
            <a:r>
              <a:rPr lang="en-US" dirty="0"/>
              <a:t> says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halts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then it is safe to run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br>
              <a:rPr lang="en-US" i="1" dirty="0">
                <a:solidFill>
                  <a:srgbClr val="FFC000"/>
                </a:solidFill>
              </a:rPr>
            </a:br>
            <a:r>
              <a:rPr lang="en-US" i="1" dirty="0">
                <a:solidFill>
                  <a:srgbClr val="FFC000"/>
                </a:solidFill>
              </a:rPr>
              <a:t>  </a:t>
            </a:r>
            <a:r>
              <a:rPr lang="en-US" dirty="0"/>
              <a:t>to learn what it does.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else </a:t>
            </a:r>
            <a:r>
              <a:rPr lang="en-US" i="1" dirty="0" err="1">
                <a:solidFill>
                  <a:srgbClr val="FFC000"/>
                </a:solidFill>
              </a:rPr>
              <a:t>M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i="1" baseline="-25000" dirty="0">
                <a:solidFill>
                  <a:srgbClr val="FFC000"/>
                </a:solidFill>
              </a:rPr>
              <a:t> </a:t>
            </a:r>
            <a:r>
              <a:rPr lang="en-US" dirty="0"/>
              <a:t> says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not halts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report this.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Either way, we halt and know</a:t>
            </a:r>
            <a:br>
              <a:rPr lang="en-US" dirty="0"/>
            </a:br>
            <a:r>
              <a:rPr lang="en-US" dirty="0"/>
              <a:t>what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Down Arrow 70"/>
          <p:cNvSpPr/>
          <p:nvPr/>
        </p:nvSpPr>
        <p:spPr>
          <a:xfrm rot="10800000">
            <a:off x="8305800" y="2895600"/>
            <a:ext cx="457200" cy="762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7467600" y="4191000"/>
            <a:ext cx="18478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If could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Halting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(with “Oracle”) </a:t>
            </a:r>
            <a:endParaRPr lang="en-CA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80313" y="990600"/>
            <a:ext cx="154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then could </a:t>
            </a:r>
            <a:b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CA" alt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127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smtClean="0"/>
              <a:t>Halting Problem</a:t>
            </a:r>
            <a:endParaRPr lang="en-US" kern="0" dirty="0" smtClean="0"/>
          </a:p>
        </p:txBody>
      </p:sp>
      <p:sp>
        <p:nvSpPr>
          <p:cNvPr id="71" name="Down Arrow 70"/>
          <p:cNvSpPr/>
          <p:nvPr/>
        </p:nvSpPr>
        <p:spPr>
          <a:xfrm rot="10800000">
            <a:off x="8305800" y="2895600"/>
            <a:ext cx="457200" cy="762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7467600" y="4191000"/>
            <a:ext cx="18478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If could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Halting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(with “Oracle”) </a:t>
            </a:r>
            <a:endParaRPr lang="en-CA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80313" y="990600"/>
            <a:ext cx="154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then could </a:t>
            </a:r>
            <a:b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CA" alt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638550" y="2971800"/>
            <a:ext cx="4572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40088" y="4267200"/>
            <a:ext cx="127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 can’t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Halting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en-CA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40075" y="1066800"/>
            <a:ext cx="1400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But can’t </a:t>
            </a:r>
            <a:b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CA" alt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38200" y="4543425"/>
            <a:ext cx="1738313" cy="1933575"/>
            <a:chOff x="6732432" y="3933251"/>
            <a:chExt cx="1737976" cy="1934149"/>
          </a:xfrm>
        </p:grpSpPr>
        <p:sp>
          <p:nvSpPr>
            <p:cNvPr id="16" name="Rectangle 15"/>
            <p:cNvSpPr/>
            <p:nvPr/>
          </p:nvSpPr>
          <p:spPr>
            <a:xfrm>
              <a:off x="6732432" y="3933251"/>
              <a:ext cx="1737976" cy="462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Undecidable</a:t>
              </a:r>
            </a:p>
          </p:txBody>
        </p:sp>
        <p:grpSp>
          <p:nvGrpSpPr>
            <p:cNvPr id="51211" name="Group 2"/>
            <p:cNvGrpSpPr>
              <a:grpSpLocks/>
            </p:cNvGrpSpPr>
            <p:nvPr/>
          </p:nvGrpSpPr>
          <p:grpSpPr bwMode="auto">
            <a:xfrm>
              <a:off x="7244556" y="4256260"/>
              <a:ext cx="1061244" cy="1611140"/>
              <a:chOff x="2065" y="1551"/>
              <a:chExt cx="1628" cy="1988"/>
            </a:xfrm>
          </p:grpSpPr>
          <p:sp>
            <p:nvSpPr>
              <p:cNvPr id="51212" name="Freeform 3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Freeform 4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5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6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Freeform 7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7" name="Freeform 8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8" name="Freeform 9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Freeform 10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Freeform 11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Freeform 12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2" name="Freeform 13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Freeform 14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Freeform 15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Freeform 16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Freeform 17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Freeform 18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Freeform 19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52238" name="Oval 4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2239" name="Text Box 5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5791200" y="60960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grpSp>
        <p:nvGrpSpPr>
          <p:cNvPr id="52229" name="Group 8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52236" name="Oval 9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2237" name="Text Box 10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sp>
        <p:nvSpPr>
          <p:cNvPr id="1057803" name="Text Box 11"/>
          <p:cNvSpPr txBox="1">
            <a:spLocks noChangeArrowheads="1"/>
          </p:cNvSpPr>
          <p:nvPr/>
        </p:nvSpPr>
        <p:spPr bwMode="auto">
          <a:xfrm>
            <a:off x="5813425" y="457200"/>
            <a:ext cx="3482975" cy="4619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CA" sz="2400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sz="2400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sz="2400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sz="2400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sz="2400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sz="2400" i="1" dirty="0" err="1">
                <a:solidFill>
                  <a:schemeClr val="accent2"/>
                </a:solidFill>
              </a:rPr>
              <a:t>Problem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diagonal</a:t>
            </a:r>
            <a:endParaRPr lang="en-US" sz="2400" i="1" baseline="-25000" dirty="0">
              <a:solidFill>
                <a:schemeClr val="accent2"/>
              </a:solidFill>
            </a:endParaRPr>
          </a:p>
        </p:txBody>
      </p:sp>
      <p:grpSp>
        <p:nvGrpSpPr>
          <p:cNvPr id="52231" name="Group 22"/>
          <p:cNvGrpSpPr>
            <a:grpSpLocks/>
          </p:cNvGrpSpPr>
          <p:nvPr/>
        </p:nvGrpSpPr>
        <p:grpSpPr bwMode="auto">
          <a:xfrm>
            <a:off x="152400" y="1066800"/>
            <a:ext cx="3716338" cy="3886200"/>
            <a:chOff x="96" y="672"/>
            <a:chExt cx="2341" cy="2448"/>
          </a:xfrm>
        </p:grpSpPr>
        <p:pic>
          <p:nvPicPr>
            <p:cNvPr id="52234" name="Picture 19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5" name="Rectangle 20"/>
            <p:cNvSpPr>
              <a:spLocks noChangeArrowheads="1"/>
            </p:cNvSpPr>
            <p:nvPr/>
          </p:nvSpPr>
          <p:spPr bwMode="auto">
            <a:xfrm>
              <a:off x="1296" y="2870"/>
              <a:ext cx="11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latin typeface="Times New Roman" pitchFamily="18" charset="0"/>
                </a:rPr>
                <a:t>Turing 1936</a:t>
              </a:r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39000" y="809625"/>
            <a:ext cx="213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Halting(M,I)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3 0.77847 L -3.33333E-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3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6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Halting Problem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988"/>
            <a:ext cx="41243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8175"/>
            <a:ext cx="40005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  <p:grpSp>
        <p:nvGrpSpPr>
          <p:cNvPr id="55299" name="Group 5"/>
          <p:cNvGrpSpPr>
            <a:grpSpLocks/>
          </p:cNvGrpSpPr>
          <p:nvPr/>
        </p:nvGrpSpPr>
        <p:grpSpPr bwMode="auto">
          <a:xfrm>
            <a:off x="76200" y="838200"/>
            <a:ext cx="1447800" cy="2133600"/>
            <a:chOff x="2013" y="2206"/>
            <a:chExt cx="679" cy="1010"/>
          </a:xfrm>
        </p:grpSpPr>
        <p:sp>
          <p:nvSpPr>
            <p:cNvPr id="5530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1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531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531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532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532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532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5532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828800" y="1066800"/>
            <a:ext cx="5943600" cy="873125"/>
          </a:xfrm>
          <a:prstGeom prst="wedgeRoundRectCallout">
            <a:avLst>
              <a:gd name="adj1" fmla="val -64355"/>
              <a:gd name="adj2" fmla="val -30595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Define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P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  <p:grpSp>
        <p:nvGrpSpPr>
          <p:cNvPr id="55301" name="Group 17"/>
          <p:cNvGrpSpPr>
            <a:grpSpLocks/>
          </p:cNvGrpSpPr>
          <p:nvPr/>
        </p:nvGrpSpPr>
        <p:grpSpPr bwMode="auto">
          <a:xfrm>
            <a:off x="8229600" y="4154488"/>
            <a:ext cx="687388" cy="1668462"/>
            <a:chOff x="5760" y="901"/>
            <a:chExt cx="916" cy="2296"/>
          </a:xfrm>
        </p:grpSpPr>
        <p:sp>
          <p:nvSpPr>
            <p:cNvPr id="55303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798513" y="3100388"/>
            <a:ext cx="7310437" cy="2919412"/>
          </a:xfrm>
          <a:prstGeom prst="wedgeRoundRectCallout">
            <a:avLst>
              <a:gd name="adj1" fmla="val 52015"/>
              <a:gd name="adj2" fmla="val 5370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Halting Problem </a:t>
            </a:r>
            <a:r>
              <a:rPr lang="en-US" i="1" dirty="0" err="1">
                <a:solidFill>
                  <a:srgbClr val="FFC000"/>
                </a:solidFill>
              </a:rPr>
              <a:t>P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requires: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altLang="en-US" dirty="0">
                <a:solidFill>
                  <a:srgbClr val="FFC000"/>
                </a:solidFill>
                <a:sym typeface="Symbol"/>
              </a:rPr>
              <a:t></a:t>
            </a:r>
            <a:r>
              <a:rPr lang="en-US" i="1" dirty="0">
                <a:solidFill>
                  <a:srgbClr val="FFC000"/>
                </a:solidFill>
              </a:rPr>
              <a:t>“M”,I</a:t>
            </a:r>
            <a:r>
              <a:rPr lang="en-US" altLang="en-US" dirty="0">
                <a:solidFill>
                  <a:srgbClr val="FFC000"/>
                </a:solidFill>
                <a:sym typeface="Symbol"/>
              </a:rPr>
              <a:t> </a:t>
            </a:r>
            <a:endParaRPr lang="en-US" i="1" dirty="0">
              <a:solidFill>
                <a:srgbClr val="FFC000"/>
              </a:solidFill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must halt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the required output </a:t>
            </a:r>
            <a:r>
              <a:rPr lang="en-US" i="1" dirty="0" err="1">
                <a:solidFill>
                  <a:srgbClr val="FFC000"/>
                </a:solidFill>
              </a:rPr>
              <a:t>P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i="1" baseline="-25000" dirty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</a:rPr>
              <a:t>(“M”,I)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</a:t>
            </a:r>
            <a:br>
              <a:rPr lang="en-US" dirty="0"/>
            </a:br>
            <a:r>
              <a:rPr lang="en-US" dirty="0"/>
              <a:t>   does TM </a:t>
            </a:r>
            <a:r>
              <a:rPr lang="en-US" i="1" dirty="0">
                <a:solidFill>
                  <a:srgbClr val="FFC000"/>
                </a:solidFill>
              </a:rPr>
              <a:t>M</a:t>
            </a:r>
            <a:r>
              <a:rPr lang="en-US" dirty="0"/>
              <a:t> halt on input </a:t>
            </a:r>
            <a:r>
              <a:rPr lang="en-US" i="1" dirty="0">
                <a:solidFill>
                  <a:srgbClr val="FFC000"/>
                </a:solidFill>
              </a:rPr>
              <a:t>I</a:t>
            </a:r>
            <a:r>
              <a:rPr lang="en-US" dirty="0"/>
              <a:t>?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828800" y="1066800"/>
            <a:ext cx="5943600" cy="873125"/>
          </a:xfrm>
          <a:prstGeom prst="wedgeRoundRectCallout">
            <a:avLst>
              <a:gd name="adj1" fmla="val -65222"/>
              <a:gd name="adj2" fmla="val -21752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Define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i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rgbClr val="FFC000"/>
                </a:solidFill>
              </a:rPr>
              <a:t>Problem</a:t>
            </a:r>
            <a:r>
              <a:rPr lang="en-US" i="1" baseline="-25000" dirty="0" err="1">
                <a:solidFill>
                  <a:srgbClr val="FFC000"/>
                </a:solidFill>
              </a:rPr>
              <a:t>diagonal</a:t>
            </a:r>
            <a:endParaRPr lang="en-US" i="1" baseline="-25000" dirty="0">
              <a:solidFill>
                <a:srgbClr val="FFC000"/>
              </a:solidFill>
            </a:endParaRPr>
          </a:p>
        </p:txBody>
      </p:sp>
      <p:grpSp>
        <p:nvGrpSpPr>
          <p:cNvPr id="56324" name="Group 17"/>
          <p:cNvGrpSpPr>
            <a:grpSpLocks/>
          </p:cNvGrpSpPr>
          <p:nvPr/>
        </p:nvGrpSpPr>
        <p:grpSpPr bwMode="auto">
          <a:xfrm>
            <a:off x="8229600" y="4154488"/>
            <a:ext cx="687388" cy="1668462"/>
            <a:chOff x="5760" y="901"/>
            <a:chExt cx="916" cy="2296"/>
          </a:xfrm>
        </p:grpSpPr>
        <p:sp>
          <p:nvSpPr>
            <p:cNvPr id="56342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1206500" y="3100388"/>
            <a:ext cx="6870700" cy="2722562"/>
          </a:xfrm>
          <a:prstGeom prst="wedgeRoundRectCallout">
            <a:avLst>
              <a:gd name="adj1" fmla="val 51719"/>
              <a:gd name="adj2" fmla="val 2207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give a hard problem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 </a:t>
            </a:r>
            <a:r>
              <a:rPr lang="en-US" dirty="0"/>
              <a:t>requires:</a:t>
            </a:r>
            <a:endParaRPr lang="en-CA" i="1" baseline="-25000" dirty="0"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must halt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dirty="0"/>
              <a:t>the required output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b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dirty="0">
                <a:sym typeface="Symbol" pitchFamily="18" charset="2"/>
              </a:rPr>
              <a:t>is anything but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M(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56326" name="Group 5"/>
          <p:cNvGrpSpPr>
            <a:grpSpLocks/>
          </p:cNvGrpSpPr>
          <p:nvPr/>
        </p:nvGrpSpPr>
        <p:grpSpPr bwMode="auto">
          <a:xfrm>
            <a:off x="76200" y="838200"/>
            <a:ext cx="1447800" cy="2133600"/>
            <a:chOff x="2013" y="2206"/>
            <a:chExt cx="679" cy="1010"/>
          </a:xfrm>
        </p:grpSpPr>
        <p:sp>
          <p:nvSpPr>
            <p:cNvPr id="5632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632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6337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6338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6339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6340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56341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3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9372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Suppose there was a working algorithm: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chemeClr val="accent2"/>
                </a:solidFill>
              </a:rPr>
              <a:t>Halt(</a:t>
            </a:r>
            <a:r>
              <a:rPr lang="en-US" altLang="en-US" i="1">
                <a:solidFill>
                  <a:schemeClr val="accent1"/>
                </a:solidFill>
              </a:rPr>
              <a:t>“M”,I</a:t>
            </a:r>
            <a:r>
              <a:rPr lang="en-US" altLang="en-US" i="1">
                <a:solidFill>
                  <a:schemeClr val="accent2"/>
                </a:solidFill>
              </a:rPr>
              <a:t>)</a:t>
            </a:r>
            <a:r>
              <a:rPr lang="en-US" altLang="en-US"/>
              <a:t> = whether program </a:t>
            </a:r>
            <a:r>
              <a:rPr lang="en-US" altLang="en-US" i="1">
                <a:solidFill>
                  <a:schemeClr val="accent1"/>
                </a:solidFill>
              </a:rPr>
              <a:t>M</a:t>
            </a:r>
            <a:r>
              <a:rPr lang="en-US" altLang="en-US">
                <a:solidFill>
                  <a:schemeClr val="accent1"/>
                </a:solidFill>
              </a:rPr>
              <a:t> </a:t>
            </a:r>
            <a:r>
              <a:rPr lang="en-US" altLang="en-US"/>
              <a:t>halts on input </a:t>
            </a:r>
            <a:r>
              <a:rPr lang="en-US" altLang="en-US">
                <a:solidFill>
                  <a:schemeClr val="accent1"/>
                </a:solidFill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Construct from it another algorithm: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chemeClr val="accent2"/>
                </a:solidFill>
              </a:rPr>
              <a:t>P</a:t>
            </a:r>
            <a:r>
              <a:rPr lang="en-US" altLang="en-US" i="1" baseline="-25000">
                <a:solidFill>
                  <a:schemeClr val="accent2"/>
                </a:solidFill>
              </a:rPr>
              <a:t>hard</a:t>
            </a:r>
            <a:r>
              <a:rPr lang="en-US" altLang="en-US" i="1">
                <a:solidFill>
                  <a:schemeClr val="accent2"/>
                </a:solidFill>
              </a:rPr>
              <a:t>(</a:t>
            </a:r>
            <a:r>
              <a:rPr lang="en-US" altLang="en-US" i="1">
                <a:solidFill>
                  <a:schemeClr val="accent1"/>
                </a:solidFill>
              </a:rPr>
              <a:t>M</a:t>
            </a:r>
            <a:r>
              <a:rPr lang="en-US" altLang="en-US" i="1">
                <a:solidFill>
                  <a:schemeClr val="accent2"/>
                </a:solidFill>
              </a:rPr>
              <a:t>)</a:t>
            </a:r>
            <a:r>
              <a:rPr lang="en-US" altLang="en-US" i="1"/>
              <a:t> </a:t>
            </a:r>
            <a:r>
              <a:rPr lang="en-US" altLang="en-US"/>
              <a:t>=    if(</a:t>
            </a:r>
            <a:r>
              <a:rPr lang="en-US" altLang="en-US" i="1">
                <a:solidFill>
                  <a:schemeClr val="accent2"/>
                </a:solidFill>
              </a:rPr>
              <a:t>Halt(</a:t>
            </a:r>
            <a:r>
              <a:rPr lang="en-US" altLang="en-US" i="1">
                <a:solidFill>
                  <a:schemeClr val="accent1"/>
                </a:solidFill>
              </a:rPr>
              <a:t>“M”,“M”</a:t>
            </a:r>
            <a:r>
              <a:rPr lang="en-US" altLang="en-US" i="1">
                <a:solidFill>
                  <a:schemeClr val="accent2"/>
                </a:solidFill>
              </a:rPr>
              <a:t>)</a:t>
            </a:r>
            <a:r>
              <a:rPr lang="en-US" altLang="en-US"/>
              <a:t>) loop forever </a:t>
            </a:r>
            <a:br>
              <a:rPr lang="en-US" altLang="en-US"/>
            </a:br>
            <a:r>
              <a:rPr lang="en-US" altLang="en-US"/>
              <a:t>                      else halt </a:t>
            </a:r>
            <a:br>
              <a:rPr lang="en-US" altLang="en-US"/>
            </a:br>
            <a:r>
              <a:rPr lang="en-US" altLang="en-US"/>
              <a:t>    = halts </a:t>
            </a:r>
            <a:r>
              <a:rPr lang="en-US" altLang="en-US">
                <a:solidFill>
                  <a:schemeClr val="hlink"/>
                </a:solidFill>
                <a:cs typeface="Times New Roman" pitchFamily="18" charset="0"/>
              </a:rPr>
              <a:t>↔</a:t>
            </a:r>
            <a:r>
              <a:rPr lang="en-US" altLang="en-US"/>
              <a:t> program </a:t>
            </a:r>
            <a:r>
              <a:rPr lang="en-US" altLang="en-US" i="1">
                <a:solidFill>
                  <a:schemeClr val="accent1"/>
                </a:solidFill>
              </a:rPr>
              <a:t>M</a:t>
            </a:r>
            <a:r>
              <a:rPr lang="en-US" altLang="en-US"/>
              <a:t> does not halt on input </a:t>
            </a:r>
            <a:r>
              <a:rPr lang="en-US" altLang="en-US" i="1">
                <a:solidFill>
                  <a:schemeClr val="accent1"/>
                </a:solidFill>
              </a:rPr>
              <a:t>M</a:t>
            </a:r>
            <a:r>
              <a:rPr lang="en-US" altLang="en-US"/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Paradox:</a:t>
            </a:r>
            <a:r>
              <a:rPr lang="en-US" altLang="en-US" sz="2800" i="1"/>
              <a:t> </a:t>
            </a:r>
            <a:r>
              <a:rPr lang="en-US" altLang="en-US" sz="2800" i="1">
                <a:solidFill>
                  <a:schemeClr val="accent2"/>
                </a:solidFill>
              </a:rPr>
              <a:t>P</a:t>
            </a:r>
            <a:r>
              <a:rPr lang="en-US" altLang="en-US" sz="2800" i="1" baseline="-25000">
                <a:solidFill>
                  <a:schemeClr val="accent2"/>
                </a:solidFill>
              </a:rPr>
              <a:t>hard</a:t>
            </a:r>
            <a:r>
              <a:rPr lang="en-US" altLang="en-US" sz="2800" i="1">
                <a:solidFill>
                  <a:schemeClr val="accent2"/>
                </a:solidFill>
              </a:rPr>
              <a:t>(</a:t>
            </a:r>
            <a:r>
              <a:rPr lang="en-US" altLang="en-US" sz="2800" i="1">
                <a:solidFill>
                  <a:schemeClr val="accent1"/>
                </a:solidFill>
              </a:rPr>
              <a:t>“P</a:t>
            </a:r>
            <a:r>
              <a:rPr lang="en-US" altLang="en-US" sz="2800" i="1" baseline="-25000">
                <a:solidFill>
                  <a:schemeClr val="accent1"/>
                </a:solidFill>
              </a:rPr>
              <a:t>hard</a:t>
            </a:r>
            <a:r>
              <a:rPr lang="en-US" altLang="en-US" sz="2800" i="1">
                <a:solidFill>
                  <a:schemeClr val="accent1"/>
                </a:solidFill>
              </a:rPr>
              <a:t>”</a:t>
            </a:r>
            <a:r>
              <a:rPr lang="en-US" altLang="en-US" sz="2800" i="1">
                <a:solidFill>
                  <a:schemeClr val="accent2"/>
                </a:solidFill>
              </a:rPr>
              <a:t>)</a:t>
            </a:r>
            <a:r>
              <a:rPr lang="en-US" altLang="en-US" sz="2800" i="1"/>
              <a:t> </a:t>
            </a:r>
            <a:r>
              <a:rPr lang="en-US" altLang="en-US" sz="2800"/>
              <a:t>= </a:t>
            </a:r>
            <a:r>
              <a:rPr lang="en-US" altLang="en-US" sz="2800">
                <a:solidFill>
                  <a:schemeClr val="hlink"/>
                </a:solidFill>
              </a:rPr>
              <a:t>?</a:t>
            </a:r>
            <a:endParaRPr lang="en-US" altLang="en-US" sz="2800"/>
          </a:p>
        </p:txBody>
      </p:sp>
      <p:sp>
        <p:nvSpPr>
          <p:cNvPr id="1105932" name="Rectangle 12"/>
          <p:cNvSpPr>
            <a:spLocks noChangeArrowheads="1"/>
          </p:cNvSpPr>
          <p:nvPr/>
        </p:nvSpPr>
        <p:spPr bwMode="auto">
          <a:xfrm>
            <a:off x="685800" y="4875213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program </a:t>
            </a:r>
            <a:r>
              <a:rPr lang="en-US" altLang="en-US" sz="2800" i="1">
                <a:solidFill>
                  <a:schemeClr val="accent2"/>
                </a:solidFill>
              </a:rPr>
              <a:t>P</a:t>
            </a:r>
            <a:r>
              <a:rPr lang="en-US" altLang="en-US" sz="2800" i="1" baseline="-25000">
                <a:solidFill>
                  <a:schemeClr val="accent2"/>
                </a:solidFill>
              </a:rPr>
              <a:t>hard</a:t>
            </a:r>
            <a:r>
              <a:rPr lang="en-US" altLang="en-US" sz="2800"/>
              <a:t> halts on input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</a:rPr>
              <a:t>hard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     ↔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program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</a:rPr>
              <a:t>hard</a:t>
            </a:r>
            <a:r>
              <a:rPr lang="en-US" altLang="en-US" sz="2800"/>
              <a:t> does not halt on input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</a:rPr>
              <a:t>hard</a:t>
            </a:r>
            <a:endParaRPr lang="en-US" altLang="en-US" sz="2800" i="1">
              <a:solidFill>
                <a:schemeClr val="accent1"/>
              </a:solidFill>
            </a:endParaRPr>
          </a:p>
        </p:txBody>
      </p:sp>
      <p:sp>
        <p:nvSpPr>
          <p:cNvPr id="1105934" name="Text Box 14"/>
          <p:cNvSpPr txBox="1">
            <a:spLocks noChangeArrowheads="1"/>
          </p:cNvSpPr>
          <p:nvPr/>
        </p:nvSpPr>
        <p:spPr bwMode="auto">
          <a:xfrm>
            <a:off x="3460750" y="621665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Contradiction!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16000" y="1054100"/>
            <a:ext cx="3479800" cy="5373688"/>
            <a:chOff x="640" y="664"/>
            <a:chExt cx="2192" cy="3385"/>
          </a:xfrm>
        </p:grpSpPr>
        <p:sp>
          <p:nvSpPr>
            <p:cNvPr id="6154" name="Freeform 16"/>
            <p:cNvSpPr>
              <a:spLocks/>
            </p:cNvSpPr>
            <p:nvPr/>
          </p:nvSpPr>
          <p:spPr bwMode="auto">
            <a:xfrm>
              <a:off x="976" y="1104"/>
              <a:ext cx="1856" cy="2945"/>
            </a:xfrm>
            <a:custGeom>
              <a:avLst/>
              <a:gdLst>
                <a:gd name="T0" fmla="*/ 24996 w 1341"/>
                <a:gd name="T1" fmla="*/ 2208 h 3053"/>
                <a:gd name="T2" fmla="*/ 0 w 1341"/>
                <a:gd name="T3" fmla="*/ 0 h 3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1" h="3053">
                  <a:moveTo>
                    <a:pt x="1341" y="3053"/>
                  </a:moveTo>
                  <a:cubicBezTo>
                    <a:pt x="1117" y="2544"/>
                    <a:pt x="223" y="509"/>
                    <a:pt x="0" y="0"/>
                  </a:cubicBezTo>
                </a:path>
              </a:pathLst>
            </a:custGeom>
            <a:noFill/>
            <a:ln w="793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5" name="Group 17"/>
            <p:cNvGrpSpPr>
              <a:grpSpLocks/>
            </p:cNvGrpSpPr>
            <p:nvPr/>
          </p:nvGrpSpPr>
          <p:grpSpPr bwMode="auto">
            <a:xfrm>
              <a:off x="640" y="664"/>
              <a:ext cx="336" cy="336"/>
              <a:chOff x="864" y="528"/>
              <a:chExt cx="336" cy="336"/>
            </a:xfrm>
          </p:grpSpPr>
          <p:sp>
            <p:nvSpPr>
              <p:cNvPr id="6156" name="Line 18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336" cy="336"/>
              </a:xfrm>
              <a:prstGeom prst="line">
                <a:avLst/>
              </a:prstGeom>
              <a:noFill/>
              <a:ln w="889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9"/>
              <p:cNvSpPr>
                <a:spLocks noChangeShapeType="1"/>
              </p:cNvSpPr>
              <p:nvPr/>
            </p:nvSpPr>
            <p:spPr bwMode="auto">
              <a:xfrm flipH="1">
                <a:off x="864" y="528"/>
                <a:ext cx="336" cy="336"/>
              </a:xfrm>
              <a:prstGeom prst="line">
                <a:avLst/>
              </a:prstGeom>
              <a:noFill/>
              <a:ln w="889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594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One page proof  Halting is Undecidable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407988"/>
            <a:ext cx="3697288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M  I  M(I)≠Halting(I)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eft Brace 11"/>
          <p:cNvSpPr>
            <a:spLocks/>
          </p:cNvSpPr>
          <p:nvPr/>
        </p:nvSpPr>
        <p:spPr bwMode="auto">
          <a:xfrm>
            <a:off x="2759148" y="304800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86538" y="466725"/>
            <a:ext cx="24479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We will do this </a:t>
            </a:r>
            <a:br>
              <a:rPr lang="en-US" altLang="en-US" sz="2800">
                <a:solidFill>
                  <a:schemeClr val="tx2"/>
                </a:solidFill>
              </a:rPr>
            </a:br>
            <a:r>
              <a:rPr lang="en-US" altLang="en-US" sz="2800">
                <a:solidFill>
                  <a:schemeClr val="tx2"/>
                </a:solidFill>
              </a:rPr>
              <a:t>same proof </a:t>
            </a:r>
            <a:br>
              <a:rPr lang="en-US" altLang="en-US" sz="2800">
                <a:solidFill>
                  <a:schemeClr val="tx2"/>
                </a:solidFill>
              </a:rPr>
            </a:br>
            <a:r>
              <a:rPr lang="en-US" altLang="en-US" sz="2800">
                <a:solidFill>
                  <a:schemeClr val="tx2"/>
                </a:solidFill>
              </a:rPr>
              <a:t>in more detail.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43600" y="4379893"/>
            <a:ext cx="32944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On test I do not want 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this proof, 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but the first order 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logic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build="p" bldLvl="2" autoUpdateAnimBg="0"/>
      <p:bldP spid="1105934" grpId="0" autoUpdateAnimBg="0"/>
      <p:bldP spid="1105942" grpId="0"/>
      <p:bldP spid="11" grpId="0"/>
      <p:bldP spid="12" grpId="0" animBg="1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828800" y="1066800"/>
            <a:ext cx="5943600" cy="1295400"/>
          </a:xfrm>
          <a:prstGeom prst="wedgeRoundRectCallout">
            <a:avLst>
              <a:gd name="adj1" fmla="val -65222"/>
              <a:gd name="adj2" fmla="val -21752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Argue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</a:t>
            </a:r>
            <a:r>
              <a:rPr lang="en-C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CA" i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rgbClr val="FFC000"/>
                </a:solidFill>
              </a:rPr>
              <a:t>Problem</a:t>
            </a:r>
            <a:r>
              <a:rPr lang="en-US" i="1" baseline="-25000" dirty="0" err="1">
                <a:solidFill>
                  <a:srgbClr val="FFC000"/>
                </a:solidFill>
              </a:rPr>
              <a:t>diagonal</a:t>
            </a:r>
            <a:endParaRPr lang="en-US" i="1" baseline="-25000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 undecidable.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  <p:grpSp>
        <p:nvGrpSpPr>
          <p:cNvPr id="57348" name="Group 17"/>
          <p:cNvGrpSpPr>
            <a:grpSpLocks/>
          </p:cNvGrpSpPr>
          <p:nvPr/>
        </p:nvGrpSpPr>
        <p:grpSpPr bwMode="auto">
          <a:xfrm>
            <a:off x="8229600" y="4154488"/>
            <a:ext cx="687388" cy="1668462"/>
            <a:chOff x="5760" y="901"/>
            <a:chExt cx="916" cy="2296"/>
          </a:xfrm>
        </p:grpSpPr>
        <p:sp>
          <p:nvSpPr>
            <p:cNvPr id="57368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1206500" y="3100388"/>
            <a:ext cx="6870700" cy="2343150"/>
          </a:xfrm>
          <a:prstGeom prst="wedgeRoundRectCallout">
            <a:avLst>
              <a:gd name="adj1" fmla="val 52094"/>
              <a:gd name="adj2" fmla="val 15632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Every TM </a:t>
            </a:r>
            <a:r>
              <a:rPr lang="en-C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fails to solve </a:t>
            </a:r>
            <a:r>
              <a:rPr lang="en-C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sz="2800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CA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7350" name="Group 5"/>
          <p:cNvGrpSpPr>
            <a:grpSpLocks/>
          </p:cNvGrpSpPr>
          <p:nvPr/>
        </p:nvGrpSpPr>
        <p:grpSpPr bwMode="auto">
          <a:xfrm>
            <a:off x="76200" y="838200"/>
            <a:ext cx="1447800" cy="2133600"/>
            <a:chOff x="2013" y="2206"/>
            <a:chExt cx="679" cy="1010"/>
          </a:xfrm>
        </p:grpSpPr>
        <p:sp>
          <p:nvSpPr>
            <p:cNvPr id="57353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7355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6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7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8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9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0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1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2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7363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7364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7365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7366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57367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752600" y="3646488"/>
            <a:ext cx="4483100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on input “</a:t>
            </a:r>
            <a:r>
              <a:rPr lang="en-CA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M” </a:t>
            </a:r>
            <a:br>
              <a:rPr lang="en-CA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 gives the wrong answer.</a:t>
            </a:r>
            <a:endParaRPr lang="en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7244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CA" dirty="0">
                <a:sym typeface="Symbol" pitchFamily="18" charset="2"/>
              </a:rPr>
              <a:t>i.e.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i="1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CA" dirty="0">
                <a:solidFill>
                  <a:schemeClr val="accent1"/>
                </a:solidFill>
                <a:sym typeface="Symbol" pitchFamily="18" charset="2"/>
              </a:rPr>
              <a:t>≠ 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8" grpId="0" animBg="1" autoUpdateAnimBg="0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828800" y="1066800"/>
            <a:ext cx="5943600" cy="1295400"/>
          </a:xfrm>
          <a:prstGeom prst="wedgeRoundRectCallout">
            <a:avLst>
              <a:gd name="adj1" fmla="val -65222"/>
              <a:gd name="adj2" fmla="val -21752"/>
              <a:gd name="adj3" fmla="val 16667"/>
            </a:avLst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Argue</a:t>
            </a:r>
            <a:r>
              <a:rPr lang="en-CA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CA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Halting</a:t>
            </a:r>
            <a:r>
              <a:rPr lang="en-CA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en-US" i="1" baseline="-25000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 undecidable.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  <p:grpSp>
        <p:nvGrpSpPr>
          <p:cNvPr id="58372" name="Group 17"/>
          <p:cNvGrpSpPr>
            <a:grpSpLocks/>
          </p:cNvGrpSpPr>
          <p:nvPr/>
        </p:nvGrpSpPr>
        <p:grpSpPr bwMode="auto">
          <a:xfrm>
            <a:off x="8229600" y="4154488"/>
            <a:ext cx="687388" cy="1668462"/>
            <a:chOff x="5760" y="901"/>
            <a:chExt cx="916" cy="2296"/>
          </a:xfrm>
        </p:grpSpPr>
        <p:sp>
          <p:nvSpPr>
            <p:cNvPr id="58390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43 h 525"/>
                <a:gd name="T2" fmla="*/ 211 w 538"/>
                <a:gd name="T3" fmla="*/ 173 h 525"/>
                <a:gd name="T4" fmla="*/ 263 w 538"/>
                <a:gd name="T5" fmla="*/ 100 h 525"/>
                <a:gd name="T6" fmla="*/ 295 w 538"/>
                <a:gd name="T7" fmla="*/ 35 h 525"/>
                <a:gd name="T8" fmla="*/ 359 w 538"/>
                <a:gd name="T9" fmla="*/ 6 h 525"/>
                <a:gd name="T10" fmla="*/ 411 w 538"/>
                <a:gd name="T11" fmla="*/ 0 h 525"/>
                <a:gd name="T12" fmla="*/ 464 w 538"/>
                <a:gd name="T13" fmla="*/ 17 h 525"/>
                <a:gd name="T14" fmla="*/ 493 w 538"/>
                <a:gd name="T15" fmla="*/ 59 h 525"/>
                <a:gd name="T16" fmla="*/ 517 w 538"/>
                <a:gd name="T17" fmla="*/ 156 h 525"/>
                <a:gd name="T18" fmla="*/ 510 w 538"/>
                <a:gd name="T19" fmla="*/ 237 h 525"/>
                <a:gd name="T20" fmla="*/ 487 w 538"/>
                <a:gd name="T21" fmla="*/ 307 h 525"/>
                <a:gd name="T22" fmla="*/ 429 w 538"/>
                <a:gd name="T23" fmla="*/ 389 h 525"/>
                <a:gd name="T24" fmla="*/ 365 w 538"/>
                <a:gd name="T25" fmla="*/ 468 h 525"/>
                <a:gd name="T26" fmla="*/ 295 w 538"/>
                <a:gd name="T27" fmla="*/ 520 h 525"/>
                <a:gd name="T28" fmla="*/ 240 w 538"/>
                <a:gd name="T29" fmla="*/ 555 h 525"/>
                <a:gd name="T30" fmla="*/ 176 w 538"/>
                <a:gd name="T31" fmla="*/ 567 h 525"/>
                <a:gd name="T32" fmla="*/ 147 w 538"/>
                <a:gd name="T33" fmla="*/ 550 h 525"/>
                <a:gd name="T34" fmla="*/ 123 w 538"/>
                <a:gd name="T35" fmla="*/ 480 h 525"/>
                <a:gd name="T36" fmla="*/ 129 w 538"/>
                <a:gd name="T37" fmla="*/ 366 h 525"/>
                <a:gd name="T38" fmla="*/ 17 w 538"/>
                <a:gd name="T39" fmla="*/ 371 h 525"/>
                <a:gd name="T40" fmla="*/ 0 w 538"/>
                <a:gd name="T41" fmla="*/ 354 h 525"/>
                <a:gd name="T42" fmla="*/ 17 w 538"/>
                <a:gd name="T43" fmla="*/ 319 h 525"/>
                <a:gd name="T44" fmla="*/ 135 w 538"/>
                <a:gd name="T45" fmla="*/ 313 h 525"/>
                <a:gd name="T46" fmla="*/ 164 w 538"/>
                <a:gd name="T47" fmla="*/ 243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3 w 373"/>
                <a:gd name="T1" fmla="*/ 65 h 772"/>
                <a:gd name="T2" fmla="*/ 137 w 373"/>
                <a:gd name="T3" fmla="*/ 18 h 772"/>
                <a:gd name="T4" fmla="*/ 218 w 373"/>
                <a:gd name="T5" fmla="*/ 0 h 772"/>
                <a:gd name="T6" fmla="*/ 273 w 373"/>
                <a:gd name="T7" fmla="*/ 12 h 772"/>
                <a:gd name="T8" fmla="*/ 319 w 373"/>
                <a:gd name="T9" fmla="*/ 59 h 772"/>
                <a:gd name="T10" fmla="*/ 331 w 373"/>
                <a:gd name="T11" fmla="*/ 94 h 772"/>
                <a:gd name="T12" fmla="*/ 331 w 373"/>
                <a:gd name="T13" fmla="*/ 141 h 772"/>
                <a:gd name="T14" fmla="*/ 308 w 373"/>
                <a:gd name="T15" fmla="*/ 182 h 772"/>
                <a:gd name="T16" fmla="*/ 273 w 373"/>
                <a:gd name="T17" fmla="*/ 252 h 772"/>
                <a:gd name="T18" fmla="*/ 264 w 373"/>
                <a:gd name="T19" fmla="*/ 334 h 772"/>
                <a:gd name="T20" fmla="*/ 261 w 373"/>
                <a:gd name="T21" fmla="*/ 386 h 772"/>
                <a:gd name="T22" fmla="*/ 270 w 373"/>
                <a:gd name="T23" fmla="*/ 458 h 772"/>
                <a:gd name="T24" fmla="*/ 308 w 373"/>
                <a:gd name="T25" fmla="*/ 528 h 772"/>
                <a:gd name="T26" fmla="*/ 325 w 373"/>
                <a:gd name="T27" fmla="*/ 598 h 772"/>
                <a:gd name="T28" fmla="*/ 319 w 373"/>
                <a:gd name="T29" fmla="*/ 662 h 772"/>
                <a:gd name="T30" fmla="*/ 285 w 373"/>
                <a:gd name="T31" fmla="*/ 716 h 772"/>
                <a:gd name="T32" fmla="*/ 258 w 373"/>
                <a:gd name="T33" fmla="*/ 745 h 772"/>
                <a:gd name="T34" fmla="*/ 201 w 373"/>
                <a:gd name="T35" fmla="*/ 751 h 772"/>
                <a:gd name="T36" fmla="*/ 131 w 373"/>
                <a:gd name="T37" fmla="*/ 751 h 772"/>
                <a:gd name="T38" fmla="*/ 93 w 373"/>
                <a:gd name="T39" fmla="*/ 721 h 772"/>
                <a:gd name="T40" fmla="*/ 46 w 373"/>
                <a:gd name="T41" fmla="*/ 633 h 772"/>
                <a:gd name="T42" fmla="*/ 12 w 373"/>
                <a:gd name="T43" fmla="*/ 557 h 772"/>
                <a:gd name="T44" fmla="*/ 0 w 373"/>
                <a:gd name="T45" fmla="*/ 441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3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25 w 414"/>
                <a:gd name="T7" fmla="*/ 29 h 694"/>
                <a:gd name="T8" fmla="*/ 178 w 414"/>
                <a:gd name="T9" fmla="*/ 105 h 694"/>
                <a:gd name="T10" fmla="*/ 247 w 414"/>
                <a:gd name="T11" fmla="*/ 204 h 694"/>
                <a:gd name="T12" fmla="*/ 313 w 414"/>
                <a:gd name="T13" fmla="*/ 274 h 694"/>
                <a:gd name="T14" fmla="*/ 450 w 414"/>
                <a:gd name="T15" fmla="*/ 423 h 694"/>
                <a:gd name="T16" fmla="*/ 456 w 414"/>
                <a:gd name="T17" fmla="*/ 452 h 694"/>
                <a:gd name="T18" fmla="*/ 432 w 414"/>
                <a:gd name="T19" fmla="*/ 470 h 694"/>
                <a:gd name="T20" fmla="*/ 374 w 414"/>
                <a:gd name="T21" fmla="*/ 493 h 694"/>
                <a:gd name="T22" fmla="*/ 271 w 414"/>
                <a:gd name="T23" fmla="*/ 511 h 694"/>
                <a:gd name="T24" fmla="*/ 172 w 414"/>
                <a:gd name="T25" fmla="*/ 517 h 694"/>
                <a:gd name="T26" fmla="*/ 137 w 414"/>
                <a:gd name="T27" fmla="*/ 522 h 694"/>
                <a:gd name="T28" fmla="*/ 125 w 414"/>
                <a:gd name="T29" fmla="*/ 546 h 694"/>
                <a:gd name="T30" fmla="*/ 148 w 414"/>
                <a:gd name="T31" fmla="*/ 586 h 694"/>
                <a:gd name="T32" fmla="*/ 230 w 414"/>
                <a:gd name="T33" fmla="*/ 656 h 694"/>
                <a:gd name="T34" fmla="*/ 289 w 414"/>
                <a:gd name="T35" fmla="*/ 674 h 694"/>
                <a:gd name="T36" fmla="*/ 301 w 414"/>
                <a:gd name="T37" fmla="*/ 697 h 694"/>
                <a:gd name="T38" fmla="*/ 276 w 414"/>
                <a:gd name="T39" fmla="*/ 715 h 694"/>
                <a:gd name="T40" fmla="*/ 224 w 414"/>
                <a:gd name="T41" fmla="*/ 715 h 694"/>
                <a:gd name="T42" fmla="*/ 154 w 414"/>
                <a:gd name="T43" fmla="*/ 674 h 694"/>
                <a:gd name="T44" fmla="*/ 75 w 414"/>
                <a:gd name="T45" fmla="*/ 616 h 694"/>
                <a:gd name="T46" fmla="*/ 40 w 414"/>
                <a:gd name="T47" fmla="*/ 563 h 694"/>
                <a:gd name="T48" fmla="*/ 40 w 414"/>
                <a:gd name="T49" fmla="*/ 522 h 694"/>
                <a:gd name="T50" fmla="*/ 63 w 414"/>
                <a:gd name="T51" fmla="*/ 493 h 694"/>
                <a:gd name="T52" fmla="*/ 98 w 414"/>
                <a:gd name="T53" fmla="*/ 482 h 694"/>
                <a:gd name="T54" fmla="*/ 172 w 414"/>
                <a:gd name="T55" fmla="*/ 476 h 694"/>
                <a:gd name="T56" fmla="*/ 230 w 414"/>
                <a:gd name="T57" fmla="*/ 476 h 694"/>
                <a:gd name="T58" fmla="*/ 301 w 414"/>
                <a:gd name="T59" fmla="*/ 464 h 694"/>
                <a:gd name="T60" fmla="*/ 357 w 414"/>
                <a:gd name="T61" fmla="*/ 452 h 694"/>
                <a:gd name="T62" fmla="*/ 374 w 414"/>
                <a:gd name="T63" fmla="*/ 435 h 694"/>
                <a:gd name="T64" fmla="*/ 368 w 414"/>
                <a:gd name="T65" fmla="*/ 418 h 694"/>
                <a:gd name="T66" fmla="*/ 295 w 414"/>
                <a:gd name="T67" fmla="*/ 371 h 694"/>
                <a:gd name="T68" fmla="*/ 212 w 414"/>
                <a:gd name="T69" fmla="*/ 268 h 694"/>
                <a:gd name="T70" fmla="*/ 137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65 w 449"/>
                <a:gd name="T3" fmla="*/ 12 h 1046"/>
                <a:gd name="T4" fmla="*/ 294 w 449"/>
                <a:gd name="T5" fmla="*/ 59 h 1046"/>
                <a:gd name="T6" fmla="*/ 288 w 449"/>
                <a:gd name="T7" fmla="*/ 170 h 1046"/>
                <a:gd name="T8" fmla="*/ 277 w 449"/>
                <a:gd name="T9" fmla="*/ 287 h 1046"/>
                <a:gd name="T10" fmla="*/ 277 w 449"/>
                <a:gd name="T11" fmla="*/ 409 h 1046"/>
                <a:gd name="T12" fmla="*/ 335 w 449"/>
                <a:gd name="T13" fmla="*/ 555 h 1046"/>
                <a:gd name="T14" fmla="*/ 381 w 449"/>
                <a:gd name="T15" fmla="*/ 660 h 1046"/>
                <a:gd name="T16" fmla="*/ 405 w 449"/>
                <a:gd name="T17" fmla="*/ 766 h 1046"/>
                <a:gd name="T18" fmla="*/ 399 w 449"/>
                <a:gd name="T19" fmla="*/ 859 h 1046"/>
                <a:gd name="T20" fmla="*/ 399 w 449"/>
                <a:gd name="T21" fmla="*/ 894 h 1046"/>
                <a:gd name="T22" fmla="*/ 422 w 449"/>
                <a:gd name="T23" fmla="*/ 929 h 1046"/>
                <a:gd name="T24" fmla="*/ 428 w 449"/>
                <a:gd name="T25" fmla="*/ 964 h 1046"/>
                <a:gd name="T26" fmla="*/ 411 w 449"/>
                <a:gd name="T27" fmla="*/ 981 h 1046"/>
                <a:gd name="T28" fmla="*/ 364 w 449"/>
                <a:gd name="T29" fmla="*/ 970 h 1046"/>
                <a:gd name="T30" fmla="*/ 277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4 w 449"/>
                <a:gd name="T47" fmla="*/ 906 h 1046"/>
                <a:gd name="T48" fmla="*/ 300 w 449"/>
                <a:gd name="T49" fmla="*/ 900 h 1046"/>
                <a:gd name="T50" fmla="*/ 352 w 449"/>
                <a:gd name="T51" fmla="*/ 900 h 1046"/>
                <a:gd name="T52" fmla="*/ 364 w 449"/>
                <a:gd name="T53" fmla="*/ 865 h 1046"/>
                <a:gd name="T54" fmla="*/ 347 w 449"/>
                <a:gd name="T55" fmla="*/ 766 h 1046"/>
                <a:gd name="T56" fmla="*/ 306 w 449"/>
                <a:gd name="T57" fmla="*/ 660 h 1046"/>
                <a:gd name="T58" fmla="*/ 242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58 w 373"/>
                <a:gd name="T1" fmla="*/ 0 h 870"/>
                <a:gd name="T2" fmla="*/ 290 w 373"/>
                <a:gd name="T3" fmla="*/ 0 h 870"/>
                <a:gd name="T4" fmla="*/ 308 w 373"/>
                <a:gd name="T5" fmla="*/ 35 h 870"/>
                <a:gd name="T6" fmla="*/ 319 w 373"/>
                <a:gd name="T7" fmla="*/ 112 h 870"/>
                <a:gd name="T8" fmla="*/ 308 w 373"/>
                <a:gd name="T9" fmla="*/ 193 h 870"/>
                <a:gd name="T10" fmla="*/ 279 w 373"/>
                <a:gd name="T11" fmla="*/ 356 h 870"/>
                <a:gd name="T12" fmla="*/ 284 w 373"/>
                <a:gd name="T13" fmla="*/ 426 h 870"/>
                <a:gd name="T14" fmla="*/ 319 w 373"/>
                <a:gd name="T15" fmla="*/ 587 h 870"/>
                <a:gd name="T16" fmla="*/ 331 w 373"/>
                <a:gd name="T17" fmla="*/ 686 h 870"/>
                <a:gd name="T18" fmla="*/ 331 w 373"/>
                <a:gd name="T19" fmla="*/ 763 h 870"/>
                <a:gd name="T20" fmla="*/ 314 w 373"/>
                <a:gd name="T21" fmla="*/ 780 h 870"/>
                <a:gd name="T22" fmla="*/ 270 w 373"/>
                <a:gd name="T23" fmla="*/ 792 h 870"/>
                <a:gd name="T24" fmla="*/ 211 w 373"/>
                <a:gd name="T25" fmla="*/ 809 h 870"/>
                <a:gd name="T26" fmla="*/ 142 w 373"/>
                <a:gd name="T27" fmla="*/ 844 h 870"/>
                <a:gd name="T28" fmla="*/ 93 w 373"/>
                <a:gd name="T29" fmla="*/ 891 h 870"/>
                <a:gd name="T30" fmla="*/ 64 w 373"/>
                <a:gd name="T31" fmla="*/ 891 h 870"/>
                <a:gd name="T32" fmla="*/ 0 w 373"/>
                <a:gd name="T33" fmla="*/ 839 h 870"/>
                <a:gd name="T34" fmla="*/ 6 w 373"/>
                <a:gd name="T35" fmla="*/ 815 h 870"/>
                <a:gd name="T36" fmla="*/ 87 w 373"/>
                <a:gd name="T37" fmla="*/ 780 h 870"/>
                <a:gd name="T38" fmla="*/ 206 w 373"/>
                <a:gd name="T39" fmla="*/ 745 h 870"/>
                <a:gd name="T40" fmla="*/ 264 w 373"/>
                <a:gd name="T41" fmla="*/ 721 h 870"/>
                <a:gd name="T42" fmla="*/ 270 w 373"/>
                <a:gd name="T43" fmla="*/ 698 h 870"/>
                <a:gd name="T44" fmla="*/ 270 w 373"/>
                <a:gd name="T45" fmla="*/ 599 h 870"/>
                <a:gd name="T46" fmla="*/ 258 w 373"/>
                <a:gd name="T47" fmla="*/ 471 h 870"/>
                <a:gd name="T48" fmla="*/ 247 w 373"/>
                <a:gd name="T49" fmla="*/ 368 h 870"/>
                <a:gd name="T50" fmla="*/ 236 w 373"/>
                <a:gd name="T51" fmla="*/ 240 h 870"/>
                <a:gd name="T52" fmla="*/ 230 w 373"/>
                <a:gd name="T53" fmla="*/ 100 h 870"/>
                <a:gd name="T54" fmla="*/ 236 w 373"/>
                <a:gd name="T55" fmla="*/ 35 h 870"/>
                <a:gd name="T56" fmla="*/ 258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47 w 612"/>
                <a:gd name="T1" fmla="*/ 755 h 776"/>
                <a:gd name="T2" fmla="*/ 376 w 612"/>
                <a:gd name="T3" fmla="*/ 719 h 776"/>
                <a:gd name="T4" fmla="*/ 365 w 612"/>
                <a:gd name="T5" fmla="*/ 667 h 776"/>
                <a:gd name="T6" fmla="*/ 342 w 612"/>
                <a:gd name="T7" fmla="*/ 597 h 776"/>
                <a:gd name="T8" fmla="*/ 232 w 612"/>
                <a:gd name="T9" fmla="*/ 515 h 776"/>
                <a:gd name="T10" fmla="*/ 145 w 612"/>
                <a:gd name="T11" fmla="*/ 440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65 w 612"/>
                <a:gd name="T19" fmla="*/ 199 h 776"/>
                <a:gd name="T20" fmla="*/ 429 w 612"/>
                <a:gd name="T21" fmla="*/ 205 h 776"/>
                <a:gd name="T22" fmla="*/ 446 w 612"/>
                <a:gd name="T23" fmla="*/ 222 h 776"/>
                <a:gd name="T24" fmla="*/ 475 w 612"/>
                <a:gd name="T25" fmla="*/ 193 h 776"/>
                <a:gd name="T26" fmla="*/ 464 w 612"/>
                <a:gd name="T27" fmla="*/ 164 h 776"/>
                <a:gd name="T28" fmla="*/ 481 w 612"/>
                <a:gd name="T29" fmla="*/ 111 h 776"/>
                <a:gd name="T30" fmla="*/ 528 w 612"/>
                <a:gd name="T31" fmla="*/ 64 h 776"/>
                <a:gd name="T32" fmla="*/ 563 w 612"/>
                <a:gd name="T33" fmla="*/ 52 h 776"/>
                <a:gd name="T34" fmla="*/ 609 w 612"/>
                <a:gd name="T35" fmla="*/ 81 h 776"/>
                <a:gd name="T36" fmla="*/ 633 w 612"/>
                <a:gd name="T37" fmla="*/ 52 h 776"/>
                <a:gd name="T38" fmla="*/ 592 w 612"/>
                <a:gd name="T39" fmla="*/ 0 h 776"/>
                <a:gd name="T40" fmla="*/ 539 w 612"/>
                <a:gd name="T41" fmla="*/ 0 h 776"/>
                <a:gd name="T42" fmla="*/ 475 w 612"/>
                <a:gd name="T43" fmla="*/ 29 h 776"/>
                <a:gd name="T44" fmla="*/ 435 w 612"/>
                <a:gd name="T45" fmla="*/ 105 h 776"/>
                <a:gd name="T46" fmla="*/ 382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34 h 776"/>
                <a:gd name="T60" fmla="*/ 110 w 612"/>
                <a:gd name="T61" fmla="*/ 539 h 776"/>
                <a:gd name="T62" fmla="*/ 168 w 612"/>
                <a:gd name="T63" fmla="*/ 632 h 776"/>
                <a:gd name="T64" fmla="*/ 221 w 612"/>
                <a:gd name="T65" fmla="*/ 696 h 776"/>
                <a:gd name="T66" fmla="*/ 274 w 612"/>
                <a:gd name="T67" fmla="*/ 743 h 776"/>
                <a:gd name="T68" fmla="*/ 347 w 612"/>
                <a:gd name="T69" fmla="*/ 755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1206500" y="3100388"/>
            <a:ext cx="6870700" cy="2343150"/>
          </a:xfrm>
          <a:prstGeom prst="wedgeRoundRectCallout">
            <a:avLst>
              <a:gd name="adj1" fmla="val 52094"/>
              <a:gd name="adj2" fmla="val 15632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C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sz="2800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Halting</a:t>
            </a:r>
            <a:r>
              <a:rPr lang="en-CA" sz="2800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was decidable,</a:t>
            </a:r>
            <a:endParaRPr lang="en-US" sz="2800" i="1" baseline="-25000" dirty="0">
              <a:solidFill>
                <a:schemeClr val="accent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then</a:t>
            </a:r>
            <a:r>
              <a:rPr lang="en-CA" sz="2800" i="1" dirty="0"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sz="2800" i="1" dirty="0" err="1">
                <a:solidFill>
                  <a:schemeClr val="accent1"/>
                </a:solidFill>
              </a:rPr>
              <a:t>Problem</a:t>
            </a:r>
            <a:r>
              <a:rPr lang="en-US" sz="2800" i="1" baseline="-25000" dirty="0" err="1">
                <a:solidFill>
                  <a:schemeClr val="accent1"/>
                </a:solidFill>
              </a:rPr>
              <a:t>diagonal</a:t>
            </a:r>
            <a:r>
              <a:rPr lang="en-US" sz="2800" i="1" baseline="-250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would be decidable.</a:t>
            </a:r>
            <a:r>
              <a:rPr lang="en-US" sz="2800" i="1" baseline="-25000" dirty="0">
                <a:solidFill>
                  <a:schemeClr val="accent1"/>
                </a:solidFill>
                <a:sym typeface="Symbol" pitchFamily="18" charset="2"/>
              </a:rPr>
              <a:t/>
            </a:r>
            <a:br>
              <a:rPr lang="en-US" sz="2800" i="1" baseline="-25000" dirty="0">
                <a:solidFill>
                  <a:schemeClr val="accent1"/>
                </a:solidFill>
                <a:sym typeface="Symbol" pitchFamily="18" charset="2"/>
              </a:rPr>
            </a:b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But</a:t>
            </a:r>
            <a:r>
              <a:rPr lang="en-CA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sz="2800" i="1" dirty="0" err="1">
                <a:solidFill>
                  <a:schemeClr val="accent1"/>
                </a:solidFill>
              </a:rPr>
              <a:t>Problem</a:t>
            </a:r>
            <a:r>
              <a:rPr lang="en-US" sz="2800" i="1" baseline="-25000" dirty="0" err="1">
                <a:solidFill>
                  <a:schemeClr val="accent1"/>
                </a:solidFill>
              </a:rPr>
              <a:t>diagonal</a:t>
            </a:r>
            <a:r>
              <a:rPr lang="en-US" sz="2800" i="1" baseline="-250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 undecidable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 hence so </a:t>
            </a:r>
            <a:r>
              <a:rPr lang="en-C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sz="2800" i="1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Halting</a:t>
            </a:r>
            <a:r>
              <a:rPr lang="en-CA" sz="2800" i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is.</a:t>
            </a:r>
            <a:endParaRPr lang="en-US" sz="2800" i="1" baseline="-25000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grpSp>
        <p:nvGrpSpPr>
          <p:cNvPr id="58374" name="Group 5"/>
          <p:cNvGrpSpPr>
            <a:grpSpLocks/>
          </p:cNvGrpSpPr>
          <p:nvPr/>
        </p:nvGrpSpPr>
        <p:grpSpPr bwMode="auto">
          <a:xfrm>
            <a:off x="76200" y="838200"/>
            <a:ext cx="1447800" cy="2133600"/>
            <a:chOff x="2013" y="2206"/>
            <a:chExt cx="679" cy="1010"/>
          </a:xfrm>
        </p:grpSpPr>
        <p:sp>
          <p:nvSpPr>
            <p:cNvPr id="5837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76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8377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2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2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4" y="3027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8385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8386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6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8387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58388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58389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36525" y="815975"/>
            <a:ext cx="7831138" cy="55086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180000" rIns="72000">
            <a:spAutoFit/>
          </a:bodyPr>
          <a:lstStyle/>
          <a:p>
            <a:pPr algn="l">
              <a:defRPr/>
            </a:pPr>
            <a:r>
              <a:rPr lang="en-US" dirty="0"/>
              <a:t>The 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M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 </a:t>
            </a:r>
            <a:r>
              <a:rPr lang="en-US" dirty="0"/>
              <a:t>does:</a:t>
            </a:r>
            <a:endParaRPr lang="en-US" i="1" baseline="-25000" dirty="0">
              <a:solidFill>
                <a:schemeClr val="accent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possible input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The danger of using </a:t>
            </a:r>
            <a:r>
              <a:rPr lang="en-US" i="1" dirty="0" err="1">
                <a:solidFill>
                  <a:schemeClr val="accent2"/>
                </a:solidFill>
                <a:sym typeface="Symbol"/>
              </a:rPr>
              <a:t>M</a:t>
            </a:r>
            <a:r>
              <a:rPr lang="en-US" i="1" baseline="-25000" dirty="0" err="1">
                <a:solidFill>
                  <a:schemeClr val="accent2"/>
                </a:solidFill>
                <a:sym typeface="Symbol"/>
              </a:rPr>
              <a:t>universal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 simulate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 is if it does not halt.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If </a:t>
            </a:r>
            <a:r>
              <a:rPr lang="en-US" i="1" dirty="0" err="1">
                <a:solidFill>
                  <a:srgbClr val="FFC000"/>
                </a:solidFill>
              </a:rPr>
              <a:t>M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i="1" baseline="-25000" dirty="0">
                <a:solidFill>
                  <a:srgbClr val="FFC000"/>
                </a:solidFill>
              </a:rPr>
              <a:t> </a:t>
            </a:r>
            <a:r>
              <a:rPr lang="en-US" dirty="0"/>
              <a:t> says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halts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then it is safe to run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br>
              <a:rPr lang="en-US" i="1" dirty="0">
                <a:solidFill>
                  <a:srgbClr val="FFC000"/>
                </a:solidFill>
              </a:rPr>
            </a:br>
            <a:r>
              <a:rPr lang="en-US" i="1" dirty="0">
                <a:solidFill>
                  <a:srgbClr val="FFC000"/>
                </a:solidFill>
              </a:rPr>
              <a:t>  </a:t>
            </a:r>
            <a:r>
              <a:rPr lang="en-US" dirty="0"/>
              <a:t>to learn what it does.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else </a:t>
            </a:r>
            <a:r>
              <a:rPr lang="en-US" i="1" dirty="0" err="1">
                <a:solidFill>
                  <a:srgbClr val="FFC000"/>
                </a:solidFill>
              </a:rPr>
              <a:t>M</a:t>
            </a:r>
            <a:r>
              <a:rPr lang="en-US" i="1" baseline="-25000" dirty="0" err="1">
                <a:solidFill>
                  <a:srgbClr val="FFC000"/>
                </a:solidFill>
              </a:rPr>
              <a:t>Halting</a:t>
            </a:r>
            <a:r>
              <a:rPr lang="en-US" i="1" baseline="-25000" dirty="0">
                <a:solidFill>
                  <a:srgbClr val="FFC000"/>
                </a:solidFill>
              </a:rPr>
              <a:t> </a:t>
            </a:r>
            <a:r>
              <a:rPr lang="en-US" dirty="0"/>
              <a:t> says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not halts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report this.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Either way, we halt and know</a:t>
            </a:r>
            <a:br>
              <a:rPr lang="en-US" dirty="0"/>
            </a:br>
            <a:r>
              <a:rPr lang="en-US" dirty="0"/>
              <a:t>what </a:t>
            </a:r>
            <a:r>
              <a:rPr lang="en-US" i="1" dirty="0">
                <a:solidFill>
                  <a:srgbClr val="FFC000"/>
                </a:solidFill>
              </a:rPr>
              <a:t>M </a:t>
            </a:r>
            <a:r>
              <a:rPr lang="en-US" dirty="0"/>
              <a:t>does on </a:t>
            </a:r>
            <a:r>
              <a:rPr lang="en-US" i="1" dirty="0">
                <a:solidFill>
                  <a:srgbClr val="FFC000"/>
                </a:solidFill>
              </a:rPr>
              <a:t>“M”</a:t>
            </a:r>
            <a:r>
              <a:rPr lang="en-US" dirty="0"/>
              <a:t>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Down Arrow 70"/>
          <p:cNvSpPr/>
          <p:nvPr/>
        </p:nvSpPr>
        <p:spPr>
          <a:xfrm rot="10800000">
            <a:off x="8305800" y="2895600"/>
            <a:ext cx="457200" cy="762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7467600" y="4191000"/>
            <a:ext cx="18478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If could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Halting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(with “Oracle”) </a:t>
            </a:r>
            <a:endParaRPr lang="en-CA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80313" y="990600"/>
            <a:ext cx="154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then could </a:t>
            </a:r>
            <a:b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solve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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CA" alt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7673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700" y="769938"/>
            <a:ext cx="9161463" cy="5935662"/>
            <a:chOff x="12700" y="769938"/>
            <a:chExt cx="9162042" cy="5935662"/>
          </a:xfrm>
        </p:grpSpPr>
        <p:pic>
          <p:nvPicPr>
            <p:cNvPr id="5939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1986015"/>
              <a:ext cx="9162042" cy="471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398" name="Group 17"/>
            <p:cNvGrpSpPr>
              <a:grpSpLocks/>
            </p:cNvGrpSpPr>
            <p:nvPr/>
          </p:nvGrpSpPr>
          <p:grpSpPr bwMode="auto">
            <a:xfrm flipH="1">
              <a:off x="325438" y="769938"/>
              <a:ext cx="360362" cy="1058862"/>
              <a:chOff x="5760" y="901"/>
              <a:chExt cx="916" cy="2296"/>
            </a:xfrm>
          </p:grpSpPr>
          <p:sp>
            <p:nvSpPr>
              <p:cNvPr id="59399" name="Freeform 18"/>
              <p:cNvSpPr>
                <a:spLocks/>
              </p:cNvSpPr>
              <p:nvPr/>
            </p:nvSpPr>
            <p:spPr bwMode="auto">
              <a:xfrm>
                <a:off x="5994" y="990"/>
                <a:ext cx="537" cy="527"/>
              </a:xfrm>
              <a:custGeom>
                <a:avLst/>
                <a:gdLst>
                  <a:gd name="T0" fmla="*/ 164 w 538"/>
                  <a:gd name="T1" fmla="*/ 235 h 525"/>
                  <a:gd name="T2" fmla="*/ 211 w 538"/>
                  <a:gd name="T3" fmla="*/ 165 h 525"/>
                  <a:gd name="T4" fmla="*/ 263 w 538"/>
                  <a:gd name="T5" fmla="*/ 100 h 525"/>
                  <a:gd name="T6" fmla="*/ 303 w 538"/>
                  <a:gd name="T7" fmla="*/ 35 h 525"/>
                  <a:gd name="T8" fmla="*/ 367 w 538"/>
                  <a:gd name="T9" fmla="*/ 6 h 525"/>
                  <a:gd name="T10" fmla="*/ 419 w 538"/>
                  <a:gd name="T11" fmla="*/ 0 h 525"/>
                  <a:gd name="T12" fmla="*/ 472 w 538"/>
                  <a:gd name="T13" fmla="*/ 17 h 525"/>
                  <a:gd name="T14" fmla="*/ 501 w 538"/>
                  <a:gd name="T15" fmla="*/ 59 h 525"/>
                  <a:gd name="T16" fmla="*/ 525 w 538"/>
                  <a:gd name="T17" fmla="*/ 148 h 525"/>
                  <a:gd name="T18" fmla="*/ 518 w 538"/>
                  <a:gd name="T19" fmla="*/ 229 h 525"/>
                  <a:gd name="T20" fmla="*/ 495 w 538"/>
                  <a:gd name="T21" fmla="*/ 299 h 525"/>
                  <a:gd name="T22" fmla="*/ 437 w 538"/>
                  <a:gd name="T23" fmla="*/ 381 h 525"/>
                  <a:gd name="T24" fmla="*/ 373 w 538"/>
                  <a:gd name="T25" fmla="*/ 452 h 525"/>
                  <a:gd name="T26" fmla="*/ 303 w 538"/>
                  <a:gd name="T27" fmla="*/ 504 h 525"/>
                  <a:gd name="T28" fmla="*/ 240 w 538"/>
                  <a:gd name="T29" fmla="*/ 539 h 525"/>
                  <a:gd name="T30" fmla="*/ 176 w 538"/>
                  <a:gd name="T31" fmla="*/ 551 h 525"/>
                  <a:gd name="T32" fmla="*/ 147 w 538"/>
                  <a:gd name="T33" fmla="*/ 534 h 525"/>
                  <a:gd name="T34" fmla="*/ 123 w 538"/>
                  <a:gd name="T35" fmla="*/ 464 h 525"/>
                  <a:gd name="T36" fmla="*/ 129 w 538"/>
                  <a:gd name="T37" fmla="*/ 358 h 525"/>
                  <a:gd name="T38" fmla="*/ 17 w 538"/>
                  <a:gd name="T39" fmla="*/ 363 h 525"/>
                  <a:gd name="T40" fmla="*/ 0 w 538"/>
                  <a:gd name="T41" fmla="*/ 346 h 525"/>
                  <a:gd name="T42" fmla="*/ 17 w 538"/>
                  <a:gd name="T43" fmla="*/ 311 h 525"/>
                  <a:gd name="T44" fmla="*/ 135 w 538"/>
                  <a:gd name="T45" fmla="*/ 305 h 525"/>
                  <a:gd name="T46" fmla="*/ 164 w 538"/>
                  <a:gd name="T47" fmla="*/ 235 h 5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8"/>
                  <a:gd name="T73" fmla="*/ 0 h 525"/>
                  <a:gd name="T74" fmla="*/ 538 w 538"/>
                  <a:gd name="T75" fmla="*/ 525 h 5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Freeform 19"/>
              <p:cNvSpPr>
                <a:spLocks/>
              </p:cNvSpPr>
              <p:nvPr/>
            </p:nvSpPr>
            <p:spPr bwMode="auto">
              <a:xfrm>
                <a:off x="5966" y="1545"/>
                <a:ext cx="371" cy="771"/>
              </a:xfrm>
              <a:custGeom>
                <a:avLst/>
                <a:gdLst>
                  <a:gd name="T0" fmla="*/ 93 w 373"/>
                  <a:gd name="T1" fmla="*/ 65 h 772"/>
                  <a:gd name="T2" fmla="*/ 145 w 373"/>
                  <a:gd name="T3" fmla="*/ 18 h 772"/>
                  <a:gd name="T4" fmla="*/ 226 w 373"/>
                  <a:gd name="T5" fmla="*/ 0 h 772"/>
                  <a:gd name="T6" fmla="*/ 283 w 373"/>
                  <a:gd name="T7" fmla="*/ 12 h 772"/>
                  <a:gd name="T8" fmla="*/ 335 w 373"/>
                  <a:gd name="T9" fmla="*/ 59 h 772"/>
                  <a:gd name="T10" fmla="*/ 347 w 373"/>
                  <a:gd name="T11" fmla="*/ 94 h 772"/>
                  <a:gd name="T12" fmla="*/ 347 w 373"/>
                  <a:gd name="T13" fmla="*/ 141 h 772"/>
                  <a:gd name="T14" fmla="*/ 324 w 373"/>
                  <a:gd name="T15" fmla="*/ 182 h 772"/>
                  <a:gd name="T16" fmla="*/ 283 w 373"/>
                  <a:gd name="T17" fmla="*/ 252 h 772"/>
                  <a:gd name="T18" fmla="*/ 272 w 373"/>
                  <a:gd name="T19" fmla="*/ 334 h 772"/>
                  <a:gd name="T20" fmla="*/ 269 w 373"/>
                  <a:gd name="T21" fmla="*/ 390 h 772"/>
                  <a:gd name="T22" fmla="*/ 278 w 373"/>
                  <a:gd name="T23" fmla="*/ 466 h 772"/>
                  <a:gd name="T24" fmla="*/ 324 w 373"/>
                  <a:gd name="T25" fmla="*/ 536 h 772"/>
                  <a:gd name="T26" fmla="*/ 341 w 373"/>
                  <a:gd name="T27" fmla="*/ 606 h 772"/>
                  <a:gd name="T28" fmla="*/ 335 w 373"/>
                  <a:gd name="T29" fmla="*/ 670 h 772"/>
                  <a:gd name="T30" fmla="*/ 301 w 373"/>
                  <a:gd name="T31" fmla="*/ 724 h 772"/>
                  <a:gd name="T32" fmla="*/ 266 w 373"/>
                  <a:gd name="T33" fmla="*/ 753 h 772"/>
                  <a:gd name="T34" fmla="*/ 209 w 373"/>
                  <a:gd name="T35" fmla="*/ 759 h 772"/>
                  <a:gd name="T36" fmla="*/ 139 w 373"/>
                  <a:gd name="T37" fmla="*/ 759 h 772"/>
                  <a:gd name="T38" fmla="*/ 93 w 373"/>
                  <a:gd name="T39" fmla="*/ 729 h 772"/>
                  <a:gd name="T40" fmla="*/ 46 w 373"/>
                  <a:gd name="T41" fmla="*/ 641 h 772"/>
                  <a:gd name="T42" fmla="*/ 12 w 373"/>
                  <a:gd name="T43" fmla="*/ 565 h 772"/>
                  <a:gd name="T44" fmla="*/ 0 w 373"/>
                  <a:gd name="T45" fmla="*/ 449 h 772"/>
                  <a:gd name="T46" fmla="*/ 12 w 373"/>
                  <a:gd name="T47" fmla="*/ 357 h 772"/>
                  <a:gd name="T48" fmla="*/ 35 w 373"/>
                  <a:gd name="T49" fmla="*/ 246 h 772"/>
                  <a:gd name="T50" fmla="*/ 71 w 373"/>
                  <a:gd name="T51" fmla="*/ 135 h 772"/>
                  <a:gd name="T52" fmla="*/ 93 w 373"/>
                  <a:gd name="T53" fmla="*/ 65 h 7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3"/>
                  <a:gd name="T82" fmla="*/ 0 h 772"/>
                  <a:gd name="T83" fmla="*/ 373 w 373"/>
                  <a:gd name="T84" fmla="*/ 772 h 7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1" name="Freeform 20"/>
              <p:cNvSpPr>
                <a:spLocks/>
              </p:cNvSpPr>
              <p:nvPr/>
            </p:nvSpPr>
            <p:spPr bwMode="auto">
              <a:xfrm>
                <a:off x="6260" y="1569"/>
                <a:ext cx="416" cy="695"/>
              </a:xfrm>
              <a:custGeom>
                <a:avLst/>
                <a:gdLst>
                  <a:gd name="T0" fmla="*/ 0 w 414"/>
                  <a:gd name="T1" fmla="*/ 34 h 694"/>
                  <a:gd name="T2" fmla="*/ 5 w 414"/>
                  <a:gd name="T3" fmla="*/ 5 h 694"/>
                  <a:gd name="T4" fmla="*/ 69 w 414"/>
                  <a:gd name="T5" fmla="*/ 0 h 694"/>
                  <a:gd name="T6" fmla="*/ 117 w 414"/>
                  <a:gd name="T7" fmla="*/ 29 h 694"/>
                  <a:gd name="T8" fmla="*/ 170 w 414"/>
                  <a:gd name="T9" fmla="*/ 105 h 694"/>
                  <a:gd name="T10" fmla="*/ 239 w 414"/>
                  <a:gd name="T11" fmla="*/ 204 h 694"/>
                  <a:gd name="T12" fmla="*/ 304 w 414"/>
                  <a:gd name="T13" fmla="*/ 274 h 694"/>
                  <a:gd name="T14" fmla="*/ 434 w 414"/>
                  <a:gd name="T15" fmla="*/ 415 h 694"/>
                  <a:gd name="T16" fmla="*/ 440 w 414"/>
                  <a:gd name="T17" fmla="*/ 444 h 694"/>
                  <a:gd name="T18" fmla="*/ 416 w 414"/>
                  <a:gd name="T19" fmla="*/ 462 h 694"/>
                  <a:gd name="T20" fmla="*/ 358 w 414"/>
                  <a:gd name="T21" fmla="*/ 485 h 694"/>
                  <a:gd name="T22" fmla="*/ 263 w 414"/>
                  <a:gd name="T23" fmla="*/ 503 h 694"/>
                  <a:gd name="T24" fmla="*/ 164 w 414"/>
                  <a:gd name="T25" fmla="*/ 509 h 694"/>
                  <a:gd name="T26" fmla="*/ 129 w 414"/>
                  <a:gd name="T27" fmla="*/ 514 h 694"/>
                  <a:gd name="T28" fmla="*/ 117 w 414"/>
                  <a:gd name="T29" fmla="*/ 538 h 694"/>
                  <a:gd name="T30" fmla="*/ 140 w 414"/>
                  <a:gd name="T31" fmla="*/ 578 h 694"/>
                  <a:gd name="T32" fmla="*/ 222 w 414"/>
                  <a:gd name="T33" fmla="*/ 648 h 694"/>
                  <a:gd name="T34" fmla="*/ 281 w 414"/>
                  <a:gd name="T35" fmla="*/ 666 h 694"/>
                  <a:gd name="T36" fmla="*/ 293 w 414"/>
                  <a:gd name="T37" fmla="*/ 689 h 694"/>
                  <a:gd name="T38" fmla="*/ 268 w 414"/>
                  <a:gd name="T39" fmla="*/ 707 h 694"/>
                  <a:gd name="T40" fmla="*/ 216 w 414"/>
                  <a:gd name="T41" fmla="*/ 707 h 694"/>
                  <a:gd name="T42" fmla="*/ 146 w 414"/>
                  <a:gd name="T43" fmla="*/ 666 h 694"/>
                  <a:gd name="T44" fmla="*/ 75 w 414"/>
                  <a:gd name="T45" fmla="*/ 608 h 694"/>
                  <a:gd name="T46" fmla="*/ 40 w 414"/>
                  <a:gd name="T47" fmla="*/ 555 h 694"/>
                  <a:gd name="T48" fmla="*/ 40 w 414"/>
                  <a:gd name="T49" fmla="*/ 514 h 694"/>
                  <a:gd name="T50" fmla="*/ 63 w 414"/>
                  <a:gd name="T51" fmla="*/ 485 h 694"/>
                  <a:gd name="T52" fmla="*/ 98 w 414"/>
                  <a:gd name="T53" fmla="*/ 474 h 694"/>
                  <a:gd name="T54" fmla="*/ 164 w 414"/>
                  <a:gd name="T55" fmla="*/ 468 h 694"/>
                  <a:gd name="T56" fmla="*/ 222 w 414"/>
                  <a:gd name="T57" fmla="*/ 468 h 694"/>
                  <a:gd name="T58" fmla="*/ 293 w 414"/>
                  <a:gd name="T59" fmla="*/ 456 h 694"/>
                  <a:gd name="T60" fmla="*/ 341 w 414"/>
                  <a:gd name="T61" fmla="*/ 444 h 694"/>
                  <a:gd name="T62" fmla="*/ 358 w 414"/>
                  <a:gd name="T63" fmla="*/ 427 h 694"/>
                  <a:gd name="T64" fmla="*/ 352 w 414"/>
                  <a:gd name="T65" fmla="*/ 410 h 694"/>
                  <a:gd name="T66" fmla="*/ 287 w 414"/>
                  <a:gd name="T67" fmla="*/ 363 h 694"/>
                  <a:gd name="T68" fmla="*/ 204 w 414"/>
                  <a:gd name="T69" fmla="*/ 268 h 694"/>
                  <a:gd name="T70" fmla="*/ 129 w 414"/>
                  <a:gd name="T71" fmla="*/ 199 h 694"/>
                  <a:gd name="T72" fmla="*/ 34 w 414"/>
                  <a:gd name="T73" fmla="*/ 123 h 694"/>
                  <a:gd name="T74" fmla="*/ 5 w 414"/>
                  <a:gd name="T75" fmla="*/ 69 h 694"/>
                  <a:gd name="T76" fmla="*/ 0 w 414"/>
                  <a:gd name="T77" fmla="*/ 34 h 6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4"/>
                  <a:gd name="T118" fmla="*/ 0 h 694"/>
                  <a:gd name="T119" fmla="*/ 414 w 414"/>
                  <a:gd name="T120" fmla="*/ 694 h 6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Freeform 21"/>
              <p:cNvSpPr>
                <a:spLocks/>
              </p:cNvSpPr>
              <p:nvPr/>
            </p:nvSpPr>
            <p:spPr bwMode="auto">
              <a:xfrm>
                <a:off x="5994" y="2151"/>
                <a:ext cx="448" cy="1046"/>
              </a:xfrm>
              <a:custGeom>
                <a:avLst/>
                <a:gdLst>
                  <a:gd name="T0" fmla="*/ 222 w 449"/>
                  <a:gd name="T1" fmla="*/ 0 h 1046"/>
                  <a:gd name="T2" fmla="*/ 273 w 449"/>
                  <a:gd name="T3" fmla="*/ 12 h 1046"/>
                  <a:gd name="T4" fmla="*/ 302 w 449"/>
                  <a:gd name="T5" fmla="*/ 59 h 1046"/>
                  <a:gd name="T6" fmla="*/ 296 w 449"/>
                  <a:gd name="T7" fmla="*/ 170 h 1046"/>
                  <a:gd name="T8" fmla="*/ 285 w 449"/>
                  <a:gd name="T9" fmla="*/ 287 h 1046"/>
                  <a:gd name="T10" fmla="*/ 285 w 449"/>
                  <a:gd name="T11" fmla="*/ 409 h 1046"/>
                  <a:gd name="T12" fmla="*/ 343 w 449"/>
                  <a:gd name="T13" fmla="*/ 555 h 1046"/>
                  <a:gd name="T14" fmla="*/ 389 w 449"/>
                  <a:gd name="T15" fmla="*/ 660 h 1046"/>
                  <a:gd name="T16" fmla="*/ 413 w 449"/>
                  <a:gd name="T17" fmla="*/ 766 h 1046"/>
                  <a:gd name="T18" fmla="*/ 407 w 449"/>
                  <a:gd name="T19" fmla="*/ 859 h 1046"/>
                  <a:gd name="T20" fmla="*/ 407 w 449"/>
                  <a:gd name="T21" fmla="*/ 894 h 1046"/>
                  <a:gd name="T22" fmla="*/ 430 w 449"/>
                  <a:gd name="T23" fmla="*/ 929 h 1046"/>
                  <a:gd name="T24" fmla="*/ 436 w 449"/>
                  <a:gd name="T25" fmla="*/ 964 h 1046"/>
                  <a:gd name="T26" fmla="*/ 419 w 449"/>
                  <a:gd name="T27" fmla="*/ 981 h 1046"/>
                  <a:gd name="T28" fmla="*/ 372 w 449"/>
                  <a:gd name="T29" fmla="*/ 970 h 1046"/>
                  <a:gd name="T30" fmla="*/ 285 w 449"/>
                  <a:gd name="T31" fmla="*/ 958 h 1046"/>
                  <a:gd name="T32" fmla="*/ 193 w 449"/>
                  <a:gd name="T33" fmla="*/ 981 h 1046"/>
                  <a:gd name="T34" fmla="*/ 123 w 449"/>
                  <a:gd name="T35" fmla="*/ 1022 h 1046"/>
                  <a:gd name="T36" fmla="*/ 88 w 449"/>
                  <a:gd name="T37" fmla="*/ 1046 h 1046"/>
                  <a:gd name="T38" fmla="*/ 53 w 449"/>
                  <a:gd name="T39" fmla="*/ 1046 h 1046"/>
                  <a:gd name="T40" fmla="*/ 0 w 449"/>
                  <a:gd name="T41" fmla="*/ 970 h 1046"/>
                  <a:gd name="T42" fmla="*/ 6 w 449"/>
                  <a:gd name="T43" fmla="*/ 958 h 1046"/>
                  <a:gd name="T44" fmla="*/ 112 w 449"/>
                  <a:gd name="T45" fmla="*/ 923 h 1046"/>
                  <a:gd name="T46" fmla="*/ 224 w 449"/>
                  <a:gd name="T47" fmla="*/ 906 h 1046"/>
                  <a:gd name="T48" fmla="*/ 308 w 449"/>
                  <a:gd name="T49" fmla="*/ 900 h 1046"/>
                  <a:gd name="T50" fmla="*/ 360 w 449"/>
                  <a:gd name="T51" fmla="*/ 900 h 1046"/>
                  <a:gd name="T52" fmla="*/ 372 w 449"/>
                  <a:gd name="T53" fmla="*/ 865 h 1046"/>
                  <a:gd name="T54" fmla="*/ 355 w 449"/>
                  <a:gd name="T55" fmla="*/ 766 h 1046"/>
                  <a:gd name="T56" fmla="*/ 314 w 449"/>
                  <a:gd name="T57" fmla="*/ 660 h 1046"/>
                  <a:gd name="T58" fmla="*/ 250 w 449"/>
                  <a:gd name="T59" fmla="*/ 526 h 1046"/>
                  <a:gd name="T60" fmla="*/ 210 w 449"/>
                  <a:gd name="T61" fmla="*/ 409 h 1046"/>
                  <a:gd name="T62" fmla="*/ 187 w 449"/>
                  <a:gd name="T63" fmla="*/ 304 h 1046"/>
                  <a:gd name="T64" fmla="*/ 181 w 449"/>
                  <a:gd name="T65" fmla="*/ 188 h 1046"/>
                  <a:gd name="T66" fmla="*/ 181 w 449"/>
                  <a:gd name="T67" fmla="*/ 76 h 1046"/>
                  <a:gd name="T68" fmla="*/ 205 w 449"/>
                  <a:gd name="T69" fmla="*/ 30 h 1046"/>
                  <a:gd name="T70" fmla="*/ 222 w 449"/>
                  <a:gd name="T71" fmla="*/ 0 h 10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1046"/>
                  <a:gd name="T110" fmla="*/ 449 w 449"/>
                  <a:gd name="T111" fmla="*/ 1046 h 10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3" name="Freeform 22"/>
              <p:cNvSpPr>
                <a:spLocks/>
              </p:cNvSpPr>
              <p:nvPr/>
            </p:nvSpPr>
            <p:spPr bwMode="auto">
              <a:xfrm>
                <a:off x="5772" y="2182"/>
                <a:ext cx="371" cy="871"/>
              </a:xfrm>
              <a:custGeom>
                <a:avLst/>
                <a:gdLst>
                  <a:gd name="T0" fmla="*/ 266 w 373"/>
                  <a:gd name="T1" fmla="*/ 0 h 870"/>
                  <a:gd name="T2" fmla="*/ 306 w 373"/>
                  <a:gd name="T3" fmla="*/ 0 h 870"/>
                  <a:gd name="T4" fmla="*/ 324 w 373"/>
                  <a:gd name="T5" fmla="*/ 35 h 870"/>
                  <a:gd name="T6" fmla="*/ 335 w 373"/>
                  <a:gd name="T7" fmla="*/ 112 h 870"/>
                  <a:gd name="T8" fmla="*/ 324 w 373"/>
                  <a:gd name="T9" fmla="*/ 193 h 870"/>
                  <a:gd name="T10" fmla="*/ 295 w 373"/>
                  <a:gd name="T11" fmla="*/ 356 h 870"/>
                  <a:gd name="T12" fmla="*/ 300 w 373"/>
                  <a:gd name="T13" fmla="*/ 426 h 870"/>
                  <a:gd name="T14" fmla="*/ 335 w 373"/>
                  <a:gd name="T15" fmla="*/ 579 h 870"/>
                  <a:gd name="T16" fmla="*/ 347 w 373"/>
                  <a:gd name="T17" fmla="*/ 678 h 870"/>
                  <a:gd name="T18" fmla="*/ 347 w 373"/>
                  <a:gd name="T19" fmla="*/ 755 h 870"/>
                  <a:gd name="T20" fmla="*/ 330 w 373"/>
                  <a:gd name="T21" fmla="*/ 772 h 870"/>
                  <a:gd name="T22" fmla="*/ 278 w 373"/>
                  <a:gd name="T23" fmla="*/ 784 h 870"/>
                  <a:gd name="T24" fmla="*/ 219 w 373"/>
                  <a:gd name="T25" fmla="*/ 801 h 870"/>
                  <a:gd name="T26" fmla="*/ 150 w 373"/>
                  <a:gd name="T27" fmla="*/ 836 h 870"/>
                  <a:gd name="T28" fmla="*/ 93 w 373"/>
                  <a:gd name="T29" fmla="*/ 883 h 870"/>
                  <a:gd name="T30" fmla="*/ 64 w 373"/>
                  <a:gd name="T31" fmla="*/ 883 h 870"/>
                  <a:gd name="T32" fmla="*/ 0 w 373"/>
                  <a:gd name="T33" fmla="*/ 831 h 870"/>
                  <a:gd name="T34" fmla="*/ 6 w 373"/>
                  <a:gd name="T35" fmla="*/ 807 h 870"/>
                  <a:gd name="T36" fmla="*/ 87 w 373"/>
                  <a:gd name="T37" fmla="*/ 772 h 870"/>
                  <a:gd name="T38" fmla="*/ 214 w 373"/>
                  <a:gd name="T39" fmla="*/ 737 h 870"/>
                  <a:gd name="T40" fmla="*/ 272 w 373"/>
                  <a:gd name="T41" fmla="*/ 713 h 870"/>
                  <a:gd name="T42" fmla="*/ 278 w 373"/>
                  <a:gd name="T43" fmla="*/ 690 h 870"/>
                  <a:gd name="T44" fmla="*/ 278 w 373"/>
                  <a:gd name="T45" fmla="*/ 591 h 870"/>
                  <a:gd name="T46" fmla="*/ 266 w 373"/>
                  <a:gd name="T47" fmla="*/ 463 h 870"/>
                  <a:gd name="T48" fmla="*/ 255 w 373"/>
                  <a:gd name="T49" fmla="*/ 368 h 870"/>
                  <a:gd name="T50" fmla="*/ 244 w 373"/>
                  <a:gd name="T51" fmla="*/ 240 h 870"/>
                  <a:gd name="T52" fmla="*/ 238 w 373"/>
                  <a:gd name="T53" fmla="*/ 100 h 870"/>
                  <a:gd name="T54" fmla="*/ 244 w 373"/>
                  <a:gd name="T55" fmla="*/ 35 h 870"/>
                  <a:gd name="T56" fmla="*/ 266 w 373"/>
                  <a:gd name="T57" fmla="*/ 0 h 8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3"/>
                  <a:gd name="T88" fmla="*/ 0 h 870"/>
                  <a:gd name="T89" fmla="*/ 373 w 373"/>
                  <a:gd name="T90" fmla="*/ 870 h 8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4" name="Freeform 23"/>
              <p:cNvSpPr>
                <a:spLocks/>
              </p:cNvSpPr>
              <p:nvPr/>
            </p:nvSpPr>
            <p:spPr bwMode="auto">
              <a:xfrm>
                <a:off x="5760" y="901"/>
                <a:ext cx="613" cy="775"/>
              </a:xfrm>
              <a:custGeom>
                <a:avLst/>
                <a:gdLst>
                  <a:gd name="T0" fmla="*/ 339 w 612"/>
                  <a:gd name="T1" fmla="*/ 763 h 776"/>
                  <a:gd name="T2" fmla="*/ 368 w 612"/>
                  <a:gd name="T3" fmla="*/ 727 h 776"/>
                  <a:gd name="T4" fmla="*/ 357 w 612"/>
                  <a:gd name="T5" fmla="*/ 675 h 776"/>
                  <a:gd name="T6" fmla="*/ 334 w 612"/>
                  <a:gd name="T7" fmla="*/ 605 h 776"/>
                  <a:gd name="T8" fmla="*/ 232 w 612"/>
                  <a:gd name="T9" fmla="*/ 523 h 776"/>
                  <a:gd name="T10" fmla="*/ 145 w 612"/>
                  <a:gd name="T11" fmla="*/ 448 h 776"/>
                  <a:gd name="T12" fmla="*/ 104 w 612"/>
                  <a:gd name="T13" fmla="*/ 379 h 776"/>
                  <a:gd name="T14" fmla="*/ 87 w 612"/>
                  <a:gd name="T15" fmla="*/ 251 h 776"/>
                  <a:gd name="T16" fmla="*/ 186 w 612"/>
                  <a:gd name="T17" fmla="*/ 216 h 776"/>
                  <a:gd name="T18" fmla="*/ 357 w 612"/>
                  <a:gd name="T19" fmla="*/ 199 h 776"/>
                  <a:gd name="T20" fmla="*/ 421 w 612"/>
                  <a:gd name="T21" fmla="*/ 205 h 776"/>
                  <a:gd name="T22" fmla="*/ 438 w 612"/>
                  <a:gd name="T23" fmla="*/ 222 h 776"/>
                  <a:gd name="T24" fmla="*/ 467 w 612"/>
                  <a:gd name="T25" fmla="*/ 193 h 776"/>
                  <a:gd name="T26" fmla="*/ 456 w 612"/>
                  <a:gd name="T27" fmla="*/ 164 h 776"/>
                  <a:gd name="T28" fmla="*/ 473 w 612"/>
                  <a:gd name="T29" fmla="*/ 111 h 776"/>
                  <a:gd name="T30" fmla="*/ 520 w 612"/>
                  <a:gd name="T31" fmla="*/ 64 h 776"/>
                  <a:gd name="T32" fmla="*/ 555 w 612"/>
                  <a:gd name="T33" fmla="*/ 52 h 776"/>
                  <a:gd name="T34" fmla="*/ 601 w 612"/>
                  <a:gd name="T35" fmla="*/ 81 h 776"/>
                  <a:gd name="T36" fmla="*/ 625 w 612"/>
                  <a:gd name="T37" fmla="*/ 52 h 776"/>
                  <a:gd name="T38" fmla="*/ 584 w 612"/>
                  <a:gd name="T39" fmla="*/ 0 h 776"/>
                  <a:gd name="T40" fmla="*/ 531 w 612"/>
                  <a:gd name="T41" fmla="*/ 0 h 776"/>
                  <a:gd name="T42" fmla="*/ 467 w 612"/>
                  <a:gd name="T43" fmla="*/ 29 h 776"/>
                  <a:gd name="T44" fmla="*/ 427 w 612"/>
                  <a:gd name="T45" fmla="*/ 105 h 776"/>
                  <a:gd name="T46" fmla="*/ 374 w 612"/>
                  <a:gd name="T47" fmla="*/ 141 h 776"/>
                  <a:gd name="T48" fmla="*/ 280 w 612"/>
                  <a:gd name="T49" fmla="*/ 152 h 776"/>
                  <a:gd name="T50" fmla="*/ 133 w 612"/>
                  <a:gd name="T51" fmla="*/ 170 h 776"/>
                  <a:gd name="T52" fmla="*/ 17 w 612"/>
                  <a:gd name="T53" fmla="*/ 205 h 776"/>
                  <a:gd name="T54" fmla="*/ 0 w 612"/>
                  <a:gd name="T55" fmla="*/ 234 h 776"/>
                  <a:gd name="T56" fmla="*/ 11 w 612"/>
                  <a:gd name="T57" fmla="*/ 327 h 776"/>
                  <a:gd name="T58" fmla="*/ 52 w 612"/>
                  <a:gd name="T59" fmla="*/ 442 h 776"/>
                  <a:gd name="T60" fmla="*/ 110 w 612"/>
                  <a:gd name="T61" fmla="*/ 547 h 776"/>
                  <a:gd name="T62" fmla="*/ 168 w 612"/>
                  <a:gd name="T63" fmla="*/ 640 h 776"/>
                  <a:gd name="T64" fmla="*/ 221 w 612"/>
                  <a:gd name="T65" fmla="*/ 704 h 776"/>
                  <a:gd name="T66" fmla="*/ 274 w 612"/>
                  <a:gd name="T67" fmla="*/ 751 h 776"/>
                  <a:gd name="T68" fmla="*/ 339 w 612"/>
                  <a:gd name="T69" fmla="*/ 763 h 7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776"/>
                  <a:gd name="T107" fmla="*/ 612 w 612"/>
                  <a:gd name="T108" fmla="*/ 776 h 7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-76200" y="533400"/>
            <a:ext cx="76741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71550" indent="-5143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M, 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I,  M(I)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P(I)</a:t>
            </a:r>
            <a:b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I, 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M, M(I)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 dirty="0">
                <a:solidFill>
                  <a:srgbClr val="FFC000"/>
                </a:solidFill>
                <a:latin typeface="Times New Roman" pitchFamily="18" charset="0"/>
              </a:rPr>
              <a:t>P(I)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1) Which of this is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FALSE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400" dirty="0">
                <a:latin typeface="Times New Roman" pitchFamily="18" charset="0"/>
              </a:rPr>
              <a:t> is a Turing Machine which </a:t>
            </a:r>
            <a:r>
              <a:rPr lang="en-US" altLang="en-US" sz="2400">
                <a:latin typeface="Times New Roman" pitchFamily="18" charset="0"/>
              </a:rPr>
              <a:t>is </a:t>
            </a:r>
            <a:r>
              <a:rPr lang="en-US" altLang="en-US" sz="2400" smtClean="0">
                <a:latin typeface="Times New Roman" pitchFamily="18" charset="0"/>
              </a:rPr>
              <a:t>computationally</a:t>
            </a:r>
            <a:r>
              <a:rPr lang="en-US" altLang="en-US" sz="2400" dirty="0">
                <a:latin typeface="Times New Roman" pitchFamily="18" charset="0"/>
              </a:rPr>
              <a:t/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the same as a Java program.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400" dirty="0">
                <a:latin typeface="Times New Roman" pitchFamily="18" charset="0"/>
              </a:rPr>
              <a:t> is a Java program.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400" dirty="0">
                <a:latin typeface="Times New Roman" pitchFamily="18" charset="0"/>
              </a:rPr>
              <a:t> is a computational problem like Sorting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400" dirty="0">
                <a:latin typeface="Times New Roman" pitchFamily="18" charset="0"/>
              </a:rPr>
              <a:t> could be the description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Multiple Choice Questions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80416" y="2983992"/>
            <a:ext cx="304800" cy="3048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2400" dirty="0" err="1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-76200" y="533400"/>
            <a:ext cx="9296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71550" indent="-5143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  <a:b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</a:b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2) Which of this is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FALSE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two lines say the same thing.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first line requires one machine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400">
                <a:latin typeface="Times New Roman" pitchFamily="18" charset="0"/>
              </a:rPr>
              <a:t>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that must give the correct answer for each input.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second line allows a separate machine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for each input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. It is easy to write an algorithm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that gives the correct answer for a single input.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Multiple Choice Questions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0416" y="2097024"/>
            <a:ext cx="304800" cy="3048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2400" dirty="0" err="1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-76200" y="533400"/>
            <a:ext cx="86788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71550" indent="-5143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  <a:b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</a:b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3) Which of this is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FALSE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task of Halting(M,I) Problem is to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determine if M halts on I.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task of Halting(M,I) Problem is to ensure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that M halts on I.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 Halting Problem is the classic uncomputable problem.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Multiple Choice Questions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0416" y="2996184"/>
            <a:ext cx="304800" cy="3048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2400" dirty="0" err="1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-76200" y="533400"/>
            <a:ext cx="90344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971550" indent="-5143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  <a:b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</a:b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I, 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M, M(I)</a:t>
            </a:r>
            <a:r>
              <a:rPr lang="en-US" altLang="en-US" sz="2400" i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>
                <a:solidFill>
                  <a:srgbClr val="FFC000"/>
                </a:solidFill>
                <a:latin typeface="Times New Roman" pitchFamily="18" charset="0"/>
              </a:rPr>
              <a:t>P(I)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4) Which of this is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FALSE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Given enough time and resources, any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computational problem can be solved given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any input. 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There are computational problems such that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each algorithm fails to give the correct answer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on some input.</a:t>
            </a:r>
          </a:p>
          <a:p>
            <a:pPr lvl="1" eaLnBrk="1" hangingPunct="1">
              <a:spcBef>
                <a:spcPct val="50000"/>
              </a:spcBef>
              <a:buFont typeface="Arial Rounded MT Bold" pitchFamily="34" charset="0"/>
              <a:buAutoNum type="alphaLcParenR"/>
            </a:pPr>
            <a:r>
              <a:rPr lang="en-US" altLang="en-US" sz="2400">
                <a:latin typeface="Times New Roman" pitchFamily="18" charset="0"/>
              </a:rPr>
              <a:t>If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P(I)=yes </a:t>
            </a:r>
            <a:r>
              <a:rPr lang="en-US" altLang="en-US" sz="2400">
                <a:latin typeface="Times New Roman" pitchFamily="18" charset="0"/>
              </a:rPr>
              <a:t>for computational problem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400">
                <a:latin typeface="Times New Roman" pitchFamily="18" charset="0"/>
              </a:rPr>
              <a:t> on input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, then the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algorithm that always says yes gives the correct answer for 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this input.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Multiple Choice Questions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0416" y="2081784"/>
            <a:ext cx="304800" cy="3048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2400" dirty="0" err="1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76200" y="533400"/>
            <a:ext cx="7862888" cy="52625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 dirty="0">
                <a:solidFill>
                  <a:srgbClr val="FFC000"/>
                </a:solidFill>
              </a:rPr>
              <a:t>M, 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 dirty="0">
                <a:solidFill>
                  <a:srgbClr val="FFC000"/>
                </a:solidFill>
              </a:rPr>
              <a:t>I,  M(I)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 dirty="0">
                <a:solidFill>
                  <a:srgbClr val="FFC000"/>
                </a:solidFill>
              </a:rPr>
              <a:t>P(I)</a:t>
            </a:r>
            <a:br>
              <a:rPr lang="en-US" altLang="en-US" sz="2400" i="1" dirty="0">
                <a:solidFill>
                  <a:srgbClr val="FFC000"/>
                </a:solidFill>
              </a:rPr>
            </a:b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i="1" dirty="0">
                <a:solidFill>
                  <a:srgbClr val="FFC000"/>
                </a:solidFill>
              </a:rPr>
              <a:t>I, 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i="1" dirty="0">
                <a:solidFill>
                  <a:srgbClr val="FFC000"/>
                </a:solidFill>
              </a:rPr>
              <a:t>M, M(I)</a:t>
            </a:r>
            <a:r>
              <a:rPr lang="en-US" altLang="en-US" sz="2400" i="1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 sz="2400" i="1" dirty="0">
                <a:solidFill>
                  <a:srgbClr val="FFC000"/>
                </a:solidFill>
              </a:rPr>
              <a:t>P(I)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en-US" sz="2400" dirty="0"/>
              <a:t>5) Which of this is </a:t>
            </a:r>
            <a:r>
              <a:rPr lang="en-US" altLang="en-US" sz="2400" dirty="0">
                <a:solidFill>
                  <a:srgbClr val="FF0000"/>
                </a:solidFill>
              </a:rPr>
              <a:t>FALSE</a:t>
            </a:r>
          </a:p>
          <a:p>
            <a:pPr marL="971550" lvl="1" indent="-514350" algn="l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sz="2400" dirty="0"/>
              <a:t>To prove that an algorithm </a:t>
            </a:r>
            <a:r>
              <a:rPr lang="en-US" altLang="en-US" sz="2400" i="1" dirty="0">
                <a:solidFill>
                  <a:schemeClr val="accent2"/>
                </a:solidFill>
              </a:rPr>
              <a:t>M</a:t>
            </a:r>
            <a:r>
              <a:rPr lang="en-US" altLang="en-US" sz="2400" dirty="0"/>
              <a:t> does not solve the  </a:t>
            </a:r>
            <a:br>
              <a:rPr lang="en-US" altLang="en-US" sz="2400" dirty="0"/>
            </a:br>
            <a:r>
              <a:rPr lang="en-US" altLang="en-US" sz="2400" dirty="0"/>
              <a:t>problem </a:t>
            </a:r>
            <a:r>
              <a:rPr lang="en-US" altLang="en-US" sz="2400" i="1" dirty="0">
                <a:solidFill>
                  <a:schemeClr val="accent2"/>
                </a:solidFill>
              </a:rPr>
              <a:t>P</a:t>
            </a:r>
            <a:r>
              <a:rPr lang="en-US" altLang="en-US" sz="2400" dirty="0"/>
              <a:t>, it is sufficient to demonstrate one input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chemeClr val="accent2"/>
                </a:solidFill>
              </a:rPr>
              <a:t>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dirty="0"/>
              <a:t> on which it fails to give the correct answer,</a:t>
            </a:r>
            <a:br>
              <a:rPr lang="en-US" altLang="en-US" sz="2400" dirty="0"/>
            </a:br>
            <a:r>
              <a:rPr lang="en-US" altLang="en-US" sz="2400" dirty="0"/>
              <a:t>i.e. </a:t>
            </a:r>
            <a:r>
              <a:rPr lang="en-US" altLang="en-US" sz="2400" i="1" dirty="0">
                <a:solidFill>
                  <a:schemeClr val="accent2"/>
                </a:solidFill>
              </a:rPr>
              <a:t>P(I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i="1" dirty="0">
                <a:solidFill>
                  <a:schemeClr val="accent2"/>
                </a:solidFill>
              </a:rPr>
              <a:t>)</a:t>
            </a:r>
            <a:r>
              <a:rPr lang="en-US" altLang="en-US" sz="2400" i="1" dirty="0">
                <a:solidFill>
                  <a:schemeClr val="accent2"/>
                </a:solidFill>
                <a:sym typeface="Symbol"/>
              </a:rPr>
              <a:t>M</a:t>
            </a:r>
            <a:r>
              <a:rPr lang="en-US" altLang="en-US" sz="2400" i="1" dirty="0">
                <a:solidFill>
                  <a:schemeClr val="accent2"/>
                </a:solidFill>
              </a:rPr>
              <a:t>(I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i="1" dirty="0">
                <a:solidFill>
                  <a:schemeClr val="accent2"/>
                </a:solidFill>
              </a:rPr>
              <a:t>).</a:t>
            </a:r>
          </a:p>
          <a:p>
            <a:pPr marL="971550" lvl="1" indent="-514350" algn="l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sz="2400" dirty="0"/>
              <a:t>To prove that an algorithm </a:t>
            </a:r>
            <a:r>
              <a:rPr lang="en-US" altLang="en-US" sz="2400" i="1" dirty="0">
                <a:solidFill>
                  <a:schemeClr val="accent2"/>
                </a:solidFill>
              </a:rPr>
              <a:t>M</a:t>
            </a:r>
            <a:r>
              <a:rPr lang="en-US" altLang="en-US" sz="2400" dirty="0"/>
              <a:t> does solve the  </a:t>
            </a:r>
            <a:br>
              <a:rPr lang="en-US" altLang="en-US" sz="2400" dirty="0"/>
            </a:br>
            <a:r>
              <a:rPr lang="en-US" altLang="en-US" sz="2400" dirty="0"/>
              <a:t>problem </a:t>
            </a:r>
            <a:r>
              <a:rPr lang="en-US" altLang="en-US" sz="2400" i="1" dirty="0">
                <a:solidFill>
                  <a:schemeClr val="accent2"/>
                </a:solidFill>
              </a:rPr>
              <a:t>P</a:t>
            </a:r>
            <a:r>
              <a:rPr lang="en-US" altLang="en-US" sz="2400" dirty="0"/>
              <a:t>, it is sufficient to demonstrate one input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chemeClr val="accent2"/>
                </a:solidFill>
              </a:rPr>
              <a:t>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dirty="0"/>
              <a:t> on which it does give the correct answer,</a:t>
            </a:r>
            <a:br>
              <a:rPr lang="en-US" altLang="en-US" sz="2400" dirty="0"/>
            </a:br>
            <a:r>
              <a:rPr lang="en-US" altLang="en-US" sz="2400" dirty="0"/>
              <a:t>i.e. </a:t>
            </a:r>
            <a:r>
              <a:rPr lang="en-US" altLang="en-US" sz="2400" i="1" dirty="0">
                <a:solidFill>
                  <a:schemeClr val="accent2"/>
                </a:solidFill>
              </a:rPr>
              <a:t>P(I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i="1" dirty="0">
                <a:solidFill>
                  <a:schemeClr val="accent2"/>
                </a:solidFill>
              </a:rPr>
              <a:t>)</a:t>
            </a:r>
            <a:r>
              <a:rPr lang="en-US" altLang="en-US" sz="2400" i="1" dirty="0">
                <a:solidFill>
                  <a:schemeClr val="accent2"/>
                </a:solidFill>
                <a:sym typeface="Symbol"/>
              </a:rPr>
              <a:t>=M</a:t>
            </a:r>
            <a:r>
              <a:rPr lang="en-US" altLang="en-US" sz="2400" i="1" dirty="0">
                <a:solidFill>
                  <a:schemeClr val="accent2"/>
                </a:solidFill>
              </a:rPr>
              <a:t>(I</a:t>
            </a:r>
            <a:r>
              <a:rPr lang="en-US" altLang="en-US" sz="2400" i="1" baseline="-25000" dirty="0">
                <a:solidFill>
                  <a:schemeClr val="accent2"/>
                </a:solidFill>
              </a:rPr>
              <a:t>M</a:t>
            </a:r>
            <a:r>
              <a:rPr lang="en-US" altLang="en-US" sz="2400" i="1" dirty="0">
                <a:solidFill>
                  <a:schemeClr val="accent2"/>
                </a:solidFill>
              </a:rPr>
              <a:t>).</a:t>
            </a:r>
          </a:p>
          <a:p>
            <a:pPr lvl="1" algn="l">
              <a:spcBef>
                <a:spcPct val="50000"/>
              </a:spcBef>
              <a:defRPr/>
            </a:pPr>
            <a:r>
              <a:rPr lang="en-US" altLang="en-US" sz="2400" i="1" dirty="0">
                <a:solidFill>
                  <a:schemeClr val="accent2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Multiple Choice Questions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0416" y="3694176"/>
            <a:ext cx="304800" cy="3048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2400" dirty="0" err="1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685800" y="1905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271463" y="944563"/>
            <a:ext cx="3011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Monotype Corsiva" pitchFamily="66" charset="0"/>
              </a:rPr>
              <a:t>In the beginning: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313113" y="2620963"/>
            <a:ext cx="5237162" cy="1727200"/>
            <a:chOff x="2087" y="1651"/>
            <a:chExt cx="3299" cy="1088"/>
          </a:xfrm>
        </p:grpSpPr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3032" y="2386"/>
              <a:ext cx="2274" cy="353"/>
              <a:chOff x="2910" y="816"/>
              <a:chExt cx="2274" cy="353"/>
            </a:xfrm>
          </p:grpSpPr>
          <p:sp>
            <p:nvSpPr>
              <p:cNvPr id="7196" name="Rectangle 12"/>
              <p:cNvSpPr>
                <a:spLocks noChangeArrowheads="1"/>
              </p:cNvSpPr>
              <p:nvPr/>
            </p:nvSpPr>
            <p:spPr bwMode="auto">
              <a:xfrm>
                <a:off x="2910" y="820"/>
                <a:ext cx="6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>
                    <a:sym typeface="Symbol" pitchFamily="18" charset="2"/>
                  </a:rPr>
                  <a:t></a:t>
                </a:r>
                <a:r>
                  <a:rPr lang="en-US" altLang="en-US" sz="3000"/>
                  <a:t>x,y</a:t>
                </a:r>
                <a:r>
                  <a:rPr lang="en-US" altLang="en-US" sz="3000">
                    <a:sym typeface="Symbol" pitchFamily="18" charset="2"/>
                  </a:rPr>
                  <a:t></a:t>
                </a:r>
                <a:endParaRPr lang="en-US" altLang="en-US" sz="3000"/>
              </a:p>
            </p:txBody>
          </p:sp>
          <p:sp>
            <p:nvSpPr>
              <p:cNvPr id="7197" name="Rectangle 13"/>
              <p:cNvSpPr>
                <a:spLocks noChangeArrowheads="1"/>
              </p:cNvSpPr>
              <p:nvPr/>
            </p:nvSpPr>
            <p:spPr bwMode="auto">
              <a:xfrm>
                <a:off x="3648" y="816"/>
                <a:ext cx="153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>
                    <a:sym typeface="Symbol" pitchFamily="18" charset="2"/>
                  </a:rPr>
                  <a:t> y,</a:t>
                </a:r>
                <a:r>
                  <a:rPr lang="en-US" altLang="en-US" sz="3000"/>
                  <a:t>x mod y</a:t>
                </a:r>
                <a:r>
                  <a:rPr lang="en-US" altLang="en-US" sz="3000">
                    <a:sym typeface="Symbol" pitchFamily="18" charset="2"/>
                  </a:rPr>
                  <a:t></a:t>
                </a:r>
                <a:endParaRPr lang="en-US" altLang="en-US" sz="3000"/>
              </a:p>
            </p:txBody>
          </p:sp>
        </p:grpSp>
        <p:grpSp>
          <p:nvGrpSpPr>
            <p:cNvPr id="7180" name="Group 14"/>
            <p:cNvGrpSpPr>
              <a:grpSpLocks/>
            </p:cNvGrpSpPr>
            <p:nvPr/>
          </p:nvGrpSpPr>
          <p:grpSpPr bwMode="auto">
            <a:xfrm>
              <a:off x="2328" y="2064"/>
              <a:ext cx="744" cy="672"/>
              <a:chOff x="1224" y="2539"/>
              <a:chExt cx="2280" cy="1785"/>
            </a:xfrm>
          </p:grpSpPr>
          <p:sp>
            <p:nvSpPr>
              <p:cNvPr id="1049615" name="Freeform 15" descr="Green marble"/>
              <p:cNvSpPr>
                <a:spLocks/>
              </p:cNvSpPr>
              <p:nvPr/>
            </p:nvSpPr>
            <p:spPr bwMode="auto">
              <a:xfrm>
                <a:off x="1224" y="2539"/>
                <a:ext cx="2280" cy="1785"/>
              </a:xfrm>
              <a:custGeom>
                <a:avLst/>
                <a:gdLst/>
                <a:ahLst/>
                <a:cxnLst>
                  <a:cxn ang="0">
                    <a:pos x="748" y="30"/>
                  </a:cxn>
                  <a:cxn ang="0">
                    <a:pos x="1224" y="305"/>
                  </a:cxn>
                  <a:cxn ang="0">
                    <a:pos x="2184" y="257"/>
                  </a:cxn>
                  <a:cxn ang="0">
                    <a:pos x="1800" y="1121"/>
                  </a:cxn>
                  <a:cxn ang="0">
                    <a:pos x="1743" y="1313"/>
                  </a:cxn>
                  <a:cxn ang="0">
                    <a:pos x="1717" y="1479"/>
                  </a:cxn>
                  <a:cxn ang="0">
                    <a:pos x="1560" y="1549"/>
                  </a:cxn>
                  <a:cxn ang="0">
                    <a:pos x="1272" y="1553"/>
                  </a:cxn>
                  <a:cxn ang="0">
                    <a:pos x="168" y="1649"/>
                  </a:cxn>
                  <a:cxn ang="0">
                    <a:pos x="264" y="737"/>
                  </a:cxn>
                  <a:cxn ang="0">
                    <a:pos x="425" y="126"/>
                  </a:cxn>
                  <a:cxn ang="0">
                    <a:pos x="748" y="30"/>
                  </a:cxn>
                </a:cxnLst>
                <a:rect l="0" t="0" r="r" b="b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184" name="Group 16"/>
              <p:cNvGrpSpPr>
                <a:grpSpLocks/>
              </p:cNvGrpSpPr>
              <p:nvPr/>
            </p:nvGrpSpPr>
            <p:grpSpPr bwMode="auto">
              <a:xfrm>
                <a:off x="1584" y="2688"/>
                <a:ext cx="1216" cy="1440"/>
                <a:chOff x="2641" y="1488"/>
                <a:chExt cx="2655" cy="2488"/>
              </a:xfrm>
            </p:grpSpPr>
            <p:grpSp>
              <p:nvGrpSpPr>
                <p:cNvPr id="7185" name="Group 17"/>
                <p:cNvGrpSpPr>
                  <a:grpSpLocks/>
                </p:cNvGrpSpPr>
                <p:nvPr/>
              </p:nvGrpSpPr>
              <p:grpSpPr bwMode="auto">
                <a:xfrm>
                  <a:off x="2641" y="1488"/>
                  <a:ext cx="2496" cy="2436"/>
                  <a:chOff x="2641" y="1488"/>
                  <a:chExt cx="2496" cy="2436"/>
                </a:xfrm>
              </p:grpSpPr>
              <p:sp>
                <p:nvSpPr>
                  <p:cNvPr id="1049618" name="Freeform 18"/>
                  <p:cNvSpPr>
                    <a:spLocks/>
                  </p:cNvSpPr>
                  <p:nvPr/>
                </p:nvSpPr>
                <p:spPr bwMode="auto">
                  <a:xfrm>
                    <a:off x="3461" y="1901"/>
                    <a:ext cx="435" cy="514"/>
                  </a:xfrm>
                  <a:custGeom>
                    <a:avLst/>
                    <a:gdLst/>
                    <a:ahLst/>
                    <a:cxnLst>
                      <a:cxn ang="0">
                        <a:pos x="132" y="186"/>
                      </a:cxn>
                      <a:cxn ang="0">
                        <a:pos x="157" y="114"/>
                      </a:cxn>
                      <a:cxn ang="0">
                        <a:pos x="189" y="42"/>
                      </a:cxn>
                      <a:cxn ang="0">
                        <a:pos x="236" y="6"/>
                      </a:cxn>
                      <a:cxn ang="0">
                        <a:pos x="302" y="0"/>
                      </a:cxn>
                      <a:cxn ang="0">
                        <a:pos x="355" y="24"/>
                      </a:cxn>
                      <a:cxn ang="0">
                        <a:pos x="393" y="63"/>
                      </a:cxn>
                      <a:cxn ang="0">
                        <a:pos x="421" y="135"/>
                      </a:cxn>
                      <a:cxn ang="0">
                        <a:pos x="434" y="222"/>
                      </a:cxn>
                      <a:cxn ang="0">
                        <a:pos x="434" y="312"/>
                      </a:cxn>
                      <a:cxn ang="0">
                        <a:pos x="412" y="411"/>
                      </a:cxn>
                      <a:cxn ang="0">
                        <a:pos x="355" y="474"/>
                      </a:cxn>
                      <a:cxn ang="0">
                        <a:pos x="299" y="514"/>
                      </a:cxn>
                      <a:cxn ang="0">
                        <a:pos x="245" y="510"/>
                      </a:cxn>
                      <a:cxn ang="0">
                        <a:pos x="198" y="468"/>
                      </a:cxn>
                      <a:cxn ang="0">
                        <a:pos x="157" y="396"/>
                      </a:cxn>
                      <a:cxn ang="0">
                        <a:pos x="129" y="333"/>
                      </a:cxn>
                      <a:cxn ang="0">
                        <a:pos x="129" y="252"/>
                      </a:cxn>
                      <a:cxn ang="0">
                        <a:pos x="0" y="234"/>
                      </a:cxn>
                      <a:cxn ang="0">
                        <a:pos x="16" y="189"/>
                      </a:cxn>
                      <a:cxn ang="0">
                        <a:pos x="132" y="186"/>
                      </a:cxn>
                    </a:cxnLst>
                    <a:rect l="0" t="0" r="r" b="b"/>
                    <a:pathLst>
                      <a:path w="434" h="514">
                        <a:moveTo>
                          <a:pt x="132" y="186"/>
                        </a:moveTo>
                        <a:lnTo>
                          <a:pt x="157" y="114"/>
                        </a:lnTo>
                        <a:lnTo>
                          <a:pt x="189" y="42"/>
                        </a:lnTo>
                        <a:lnTo>
                          <a:pt x="236" y="6"/>
                        </a:lnTo>
                        <a:lnTo>
                          <a:pt x="302" y="0"/>
                        </a:lnTo>
                        <a:lnTo>
                          <a:pt x="355" y="24"/>
                        </a:lnTo>
                        <a:lnTo>
                          <a:pt x="393" y="63"/>
                        </a:lnTo>
                        <a:lnTo>
                          <a:pt x="421" y="135"/>
                        </a:lnTo>
                        <a:lnTo>
                          <a:pt x="434" y="222"/>
                        </a:lnTo>
                        <a:lnTo>
                          <a:pt x="434" y="312"/>
                        </a:lnTo>
                        <a:lnTo>
                          <a:pt x="412" y="411"/>
                        </a:lnTo>
                        <a:lnTo>
                          <a:pt x="355" y="474"/>
                        </a:lnTo>
                        <a:lnTo>
                          <a:pt x="299" y="514"/>
                        </a:lnTo>
                        <a:lnTo>
                          <a:pt x="245" y="510"/>
                        </a:lnTo>
                        <a:lnTo>
                          <a:pt x="198" y="468"/>
                        </a:lnTo>
                        <a:lnTo>
                          <a:pt x="157" y="396"/>
                        </a:lnTo>
                        <a:lnTo>
                          <a:pt x="129" y="333"/>
                        </a:lnTo>
                        <a:lnTo>
                          <a:pt x="129" y="252"/>
                        </a:lnTo>
                        <a:lnTo>
                          <a:pt x="0" y="234"/>
                        </a:lnTo>
                        <a:lnTo>
                          <a:pt x="16" y="189"/>
                        </a:lnTo>
                        <a:lnTo>
                          <a:pt x="132" y="18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19" name="Freeform 19"/>
                  <p:cNvSpPr>
                    <a:spLocks/>
                  </p:cNvSpPr>
                  <p:nvPr/>
                </p:nvSpPr>
                <p:spPr bwMode="auto">
                  <a:xfrm>
                    <a:off x="3749" y="1488"/>
                    <a:ext cx="569" cy="1157"/>
                  </a:xfrm>
                  <a:custGeom>
                    <a:avLst/>
                    <a:gdLst/>
                    <a:ahLst/>
                    <a:cxnLst>
                      <a:cxn ang="0">
                        <a:pos x="13" y="1145"/>
                      </a:cxn>
                      <a:cxn ang="0">
                        <a:pos x="0" y="1088"/>
                      </a:cxn>
                      <a:cxn ang="0">
                        <a:pos x="31" y="1042"/>
                      </a:cxn>
                      <a:cxn ang="0">
                        <a:pos x="134" y="988"/>
                      </a:cxn>
                      <a:cxn ang="0">
                        <a:pos x="226" y="927"/>
                      </a:cxn>
                      <a:cxn ang="0">
                        <a:pos x="313" y="827"/>
                      </a:cxn>
                      <a:cxn ang="0">
                        <a:pos x="432" y="689"/>
                      </a:cxn>
                      <a:cxn ang="0">
                        <a:pos x="463" y="634"/>
                      </a:cxn>
                      <a:cxn ang="0">
                        <a:pos x="479" y="580"/>
                      </a:cxn>
                      <a:cxn ang="0">
                        <a:pos x="472" y="526"/>
                      </a:cxn>
                      <a:cxn ang="0">
                        <a:pos x="444" y="426"/>
                      </a:cxn>
                      <a:cxn ang="0">
                        <a:pos x="376" y="299"/>
                      </a:cxn>
                      <a:cxn ang="0">
                        <a:pos x="301" y="229"/>
                      </a:cxn>
                      <a:cxn ang="0">
                        <a:pos x="235" y="190"/>
                      </a:cxn>
                      <a:cxn ang="0">
                        <a:pos x="181" y="184"/>
                      </a:cxn>
                      <a:cxn ang="0">
                        <a:pos x="153" y="190"/>
                      </a:cxn>
                      <a:cxn ang="0">
                        <a:pos x="150" y="163"/>
                      </a:cxn>
                      <a:cxn ang="0">
                        <a:pos x="215" y="154"/>
                      </a:cxn>
                      <a:cxn ang="0">
                        <a:pos x="291" y="154"/>
                      </a:cxn>
                      <a:cxn ang="0">
                        <a:pos x="238" y="93"/>
                      </a:cxn>
                      <a:cxn ang="0">
                        <a:pos x="206" y="45"/>
                      </a:cxn>
                      <a:cxn ang="0">
                        <a:pos x="229" y="27"/>
                      </a:cxn>
                      <a:cxn ang="0">
                        <a:pos x="313" y="109"/>
                      </a:cxn>
                      <a:cxn ang="0">
                        <a:pos x="329" y="121"/>
                      </a:cxn>
                      <a:cxn ang="0">
                        <a:pos x="313" y="57"/>
                      </a:cxn>
                      <a:cxn ang="0">
                        <a:pos x="301" y="9"/>
                      </a:cxn>
                      <a:cxn ang="0">
                        <a:pos x="313" y="0"/>
                      </a:cxn>
                      <a:cxn ang="0">
                        <a:pos x="341" y="9"/>
                      </a:cxn>
                      <a:cxn ang="0">
                        <a:pos x="366" y="121"/>
                      </a:cxn>
                      <a:cxn ang="0">
                        <a:pos x="379" y="118"/>
                      </a:cxn>
                      <a:cxn ang="0">
                        <a:pos x="379" y="30"/>
                      </a:cxn>
                      <a:cxn ang="0">
                        <a:pos x="404" y="21"/>
                      </a:cxn>
                      <a:cxn ang="0">
                        <a:pos x="422" y="36"/>
                      </a:cxn>
                      <a:cxn ang="0">
                        <a:pos x="413" y="154"/>
                      </a:cxn>
                      <a:cxn ang="0">
                        <a:pos x="407" y="202"/>
                      </a:cxn>
                      <a:cxn ang="0">
                        <a:pos x="422" y="299"/>
                      </a:cxn>
                      <a:cxn ang="0">
                        <a:pos x="472" y="402"/>
                      </a:cxn>
                      <a:cxn ang="0">
                        <a:pos x="525" y="520"/>
                      </a:cxn>
                      <a:cxn ang="0">
                        <a:pos x="566" y="607"/>
                      </a:cxn>
                      <a:cxn ang="0">
                        <a:pos x="563" y="652"/>
                      </a:cxn>
                      <a:cxn ang="0">
                        <a:pos x="488" y="734"/>
                      </a:cxn>
                      <a:cxn ang="0">
                        <a:pos x="385" y="836"/>
                      </a:cxn>
                      <a:cxn ang="0">
                        <a:pos x="301" y="937"/>
                      </a:cxn>
                      <a:cxn ang="0">
                        <a:pos x="197" y="1070"/>
                      </a:cxn>
                      <a:cxn ang="0">
                        <a:pos x="112" y="1136"/>
                      </a:cxn>
                      <a:cxn ang="0">
                        <a:pos x="47" y="1154"/>
                      </a:cxn>
                      <a:cxn ang="0">
                        <a:pos x="13" y="1145"/>
                      </a:cxn>
                    </a:cxnLst>
                    <a:rect l="0" t="0" r="r" b="b"/>
                    <a:pathLst>
                      <a:path w="566" h="1154">
                        <a:moveTo>
                          <a:pt x="13" y="1145"/>
                        </a:moveTo>
                        <a:lnTo>
                          <a:pt x="0" y="1088"/>
                        </a:lnTo>
                        <a:lnTo>
                          <a:pt x="31" y="1042"/>
                        </a:lnTo>
                        <a:lnTo>
                          <a:pt x="134" y="988"/>
                        </a:lnTo>
                        <a:lnTo>
                          <a:pt x="226" y="927"/>
                        </a:lnTo>
                        <a:lnTo>
                          <a:pt x="313" y="827"/>
                        </a:lnTo>
                        <a:lnTo>
                          <a:pt x="432" y="689"/>
                        </a:lnTo>
                        <a:lnTo>
                          <a:pt x="463" y="634"/>
                        </a:lnTo>
                        <a:lnTo>
                          <a:pt x="479" y="580"/>
                        </a:lnTo>
                        <a:lnTo>
                          <a:pt x="472" y="526"/>
                        </a:lnTo>
                        <a:lnTo>
                          <a:pt x="444" y="426"/>
                        </a:lnTo>
                        <a:lnTo>
                          <a:pt x="376" y="299"/>
                        </a:lnTo>
                        <a:lnTo>
                          <a:pt x="301" y="229"/>
                        </a:lnTo>
                        <a:lnTo>
                          <a:pt x="235" y="190"/>
                        </a:lnTo>
                        <a:lnTo>
                          <a:pt x="181" y="184"/>
                        </a:lnTo>
                        <a:lnTo>
                          <a:pt x="153" y="190"/>
                        </a:lnTo>
                        <a:lnTo>
                          <a:pt x="150" y="163"/>
                        </a:lnTo>
                        <a:lnTo>
                          <a:pt x="215" y="154"/>
                        </a:lnTo>
                        <a:lnTo>
                          <a:pt x="291" y="154"/>
                        </a:lnTo>
                        <a:lnTo>
                          <a:pt x="238" y="93"/>
                        </a:lnTo>
                        <a:lnTo>
                          <a:pt x="206" y="45"/>
                        </a:lnTo>
                        <a:lnTo>
                          <a:pt x="229" y="27"/>
                        </a:lnTo>
                        <a:lnTo>
                          <a:pt x="313" y="109"/>
                        </a:lnTo>
                        <a:lnTo>
                          <a:pt x="329" y="121"/>
                        </a:lnTo>
                        <a:lnTo>
                          <a:pt x="313" y="57"/>
                        </a:lnTo>
                        <a:lnTo>
                          <a:pt x="301" y="9"/>
                        </a:lnTo>
                        <a:lnTo>
                          <a:pt x="313" y="0"/>
                        </a:lnTo>
                        <a:lnTo>
                          <a:pt x="341" y="9"/>
                        </a:lnTo>
                        <a:lnTo>
                          <a:pt x="366" y="121"/>
                        </a:lnTo>
                        <a:lnTo>
                          <a:pt x="379" y="118"/>
                        </a:lnTo>
                        <a:lnTo>
                          <a:pt x="379" y="30"/>
                        </a:lnTo>
                        <a:lnTo>
                          <a:pt x="404" y="21"/>
                        </a:lnTo>
                        <a:lnTo>
                          <a:pt x="422" y="36"/>
                        </a:lnTo>
                        <a:lnTo>
                          <a:pt x="413" y="154"/>
                        </a:lnTo>
                        <a:lnTo>
                          <a:pt x="407" y="202"/>
                        </a:lnTo>
                        <a:lnTo>
                          <a:pt x="422" y="299"/>
                        </a:lnTo>
                        <a:lnTo>
                          <a:pt x="472" y="402"/>
                        </a:lnTo>
                        <a:lnTo>
                          <a:pt x="525" y="520"/>
                        </a:lnTo>
                        <a:lnTo>
                          <a:pt x="566" y="607"/>
                        </a:lnTo>
                        <a:lnTo>
                          <a:pt x="563" y="652"/>
                        </a:lnTo>
                        <a:lnTo>
                          <a:pt x="488" y="734"/>
                        </a:lnTo>
                        <a:lnTo>
                          <a:pt x="385" y="836"/>
                        </a:lnTo>
                        <a:lnTo>
                          <a:pt x="301" y="937"/>
                        </a:lnTo>
                        <a:lnTo>
                          <a:pt x="197" y="1070"/>
                        </a:lnTo>
                        <a:lnTo>
                          <a:pt x="112" y="1136"/>
                        </a:lnTo>
                        <a:lnTo>
                          <a:pt x="47" y="1154"/>
                        </a:lnTo>
                        <a:lnTo>
                          <a:pt x="13" y="11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0" name="Freeform 20"/>
                  <p:cNvSpPr>
                    <a:spLocks/>
                  </p:cNvSpPr>
                  <p:nvPr/>
                </p:nvSpPr>
                <p:spPr bwMode="auto">
                  <a:xfrm>
                    <a:off x="2638" y="2566"/>
                    <a:ext cx="1037" cy="578"/>
                  </a:xfrm>
                  <a:custGeom>
                    <a:avLst/>
                    <a:gdLst/>
                    <a:ahLst/>
                    <a:cxnLst>
                      <a:cxn ang="0">
                        <a:pos x="210" y="468"/>
                      </a:cxn>
                      <a:cxn ang="0">
                        <a:pos x="361" y="462"/>
                      </a:cxn>
                      <a:cxn ang="0">
                        <a:pos x="498" y="444"/>
                      </a:cxn>
                      <a:cxn ang="0">
                        <a:pos x="583" y="423"/>
                      </a:cxn>
                      <a:cxn ang="0">
                        <a:pos x="705" y="354"/>
                      </a:cxn>
                      <a:cxn ang="0">
                        <a:pos x="792" y="288"/>
                      </a:cxn>
                      <a:cxn ang="0">
                        <a:pos x="906" y="207"/>
                      </a:cxn>
                      <a:cxn ang="0">
                        <a:pos x="959" y="156"/>
                      </a:cxn>
                      <a:cxn ang="0">
                        <a:pos x="1000" y="120"/>
                      </a:cxn>
                      <a:cxn ang="0">
                        <a:pos x="1037" y="81"/>
                      </a:cxn>
                      <a:cxn ang="0">
                        <a:pos x="1037" y="39"/>
                      </a:cxn>
                      <a:cxn ang="0">
                        <a:pos x="996" y="0"/>
                      </a:cxn>
                      <a:cxn ang="0">
                        <a:pos x="971" y="9"/>
                      </a:cxn>
                      <a:cxn ang="0">
                        <a:pos x="903" y="90"/>
                      </a:cxn>
                      <a:cxn ang="0">
                        <a:pos x="828" y="183"/>
                      </a:cxn>
                      <a:cxn ang="0">
                        <a:pos x="752" y="270"/>
                      </a:cxn>
                      <a:cxn ang="0">
                        <a:pos x="642" y="342"/>
                      </a:cxn>
                      <a:cxn ang="0">
                        <a:pos x="548" y="390"/>
                      </a:cxn>
                      <a:cxn ang="0">
                        <a:pos x="445" y="414"/>
                      </a:cxn>
                      <a:cxn ang="0">
                        <a:pos x="301" y="417"/>
                      </a:cxn>
                      <a:cxn ang="0">
                        <a:pos x="216" y="417"/>
                      </a:cxn>
                      <a:cxn ang="0">
                        <a:pos x="144" y="363"/>
                      </a:cxn>
                      <a:cxn ang="0">
                        <a:pos x="125" y="327"/>
                      </a:cxn>
                      <a:cxn ang="0">
                        <a:pos x="94" y="327"/>
                      </a:cxn>
                      <a:cxn ang="0">
                        <a:pos x="116" y="372"/>
                      </a:cxn>
                      <a:cxn ang="0">
                        <a:pos x="150" y="414"/>
                      </a:cxn>
                      <a:cxn ang="0">
                        <a:pos x="66" y="396"/>
                      </a:cxn>
                      <a:cxn ang="0">
                        <a:pos x="3" y="387"/>
                      </a:cxn>
                      <a:cxn ang="0">
                        <a:pos x="3" y="405"/>
                      </a:cxn>
                      <a:cxn ang="0">
                        <a:pos x="59" y="417"/>
                      </a:cxn>
                      <a:cxn ang="0">
                        <a:pos x="97" y="441"/>
                      </a:cxn>
                      <a:cxn ang="0">
                        <a:pos x="131" y="444"/>
                      </a:cxn>
                      <a:cxn ang="0">
                        <a:pos x="78" y="462"/>
                      </a:cxn>
                      <a:cxn ang="0">
                        <a:pos x="0" y="481"/>
                      </a:cxn>
                      <a:cxn ang="0">
                        <a:pos x="3" y="499"/>
                      </a:cxn>
                      <a:cxn ang="0">
                        <a:pos x="28" y="505"/>
                      </a:cxn>
                      <a:cxn ang="0">
                        <a:pos x="103" y="481"/>
                      </a:cxn>
                      <a:cxn ang="0">
                        <a:pos x="150" y="477"/>
                      </a:cxn>
                      <a:cxn ang="0">
                        <a:pos x="122" y="505"/>
                      </a:cxn>
                      <a:cxn ang="0">
                        <a:pos x="78" y="550"/>
                      </a:cxn>
                      <a:cxn ang="0">
                        <a:pos x="59" y="562"/>
                      </a:cxn>
                      <a:cxn ang="0">
                        <a:pos x="75" y="581"/>
                      </a:cxn>
                      <a:cxn ang="0">
                        <a:pos x="113" y="559"/>
                      </a:cxn>
                      <a:cxn ang="0">
                        <a:pos x="163" y="514"/>
                      </a:cxn>
                      <a:cxn ang="0">
                        <a:pos x="210" y="468"/>
                      </a:cxn>
                    </a:cxnLst>
                    <a:rect l="0" t="0" r="r" b="b"/>
                    <a:pathLst>
                      <a:path w="1037" h="581">
                        <a:moveTo>
                          <a:pt x="210" y="468"/>
                        </a:moveTo>
                        <a:lnTo>
                          <a:pt x="361" y="462"/>
                        </a:lnTo>
                        <a:lnTo>
                          <a:pt x="498" y="444"/>
                        </a:lnTo>
                        <a:lnTo>
                          <a:pt x="583" y="423"/>
                        </a:lnTo>
                        <a:lnTo>
                          <a:pt x="705" y="354"/>
                        </a:lnTo>
                        <a:lnTo>
                          <a:pt x="792" y="288"/>
                        </a:lnTo>
                        <a:lnTo>
                          <a:pt x="906" y="207"/>
                        </a:lnTo>
                        <a:lnTo>
                          <a:pt x="959" y="156"/>
                        </a:lnTo>
                        <a:lnTo>
                          <a:pt x="1000" y="120"/>
                        </a:lnTo>
                        <a:lnTo>
                          <a:pt x="1037" y="81"/>
                        </a:lnTo>
                        <a:lnTo>
                          <a:pt x="1037" y="39"/>
                        </a:lnTo>
                        <a:lnTo>
                          <a:pt x="996" y="0"/>
                        </a:lnTo>
                        <a:lnTo>
                          <a:pt x="971" y="9"/>
                        </a:lnTo>
                        <a:lnTo>
                          <a:pt x="903" y="90"/>
                        </a:lnTo>
                        <a:lnTo>
                          <a:pt x="828" y="183"/>
                        </a:lnTo>
                        <a:lnTo>
                          <a:pt x="752" y="270"/>
                        </a:lnTo>
                        <a:lnTo>
                          <a:pt x="642" y="342"/>
                        </a:lnTo>
                        <a:lnTo>
                          <a:pt x="548" y="390"/>
                        </a:lnTo>
                        <a:lnTo>
                          <a:pt x="445" y="414"/>
                        </a:lnTo>
                        <a:lnTo>
                          <a:pt x="301" y="417"/>
                        </a:lnTo>
                        <a:lnTo>
                          <a:pt x="216" y="417"/>
                        </a:lnTo>
                        <a:lnTo>
                          <a:pt x="144" y="363"/>
                        </a:lnTo>
                        <a:lnTo>
                          <a:pt x="125" y="327"/>
                        </a:lnTo>
                        <a:lnTo>
                          <a:pt x="94" y="327"/>
                        </a:lnTo>
                        <a:lnTo>
                          <a:pt x="116" y="372"/>
                        </a:lnTo>
                        <a:lnTo>
                          <a:pt x="150" y="414"/>
                        </a:lnTo>
                        <a:lnTo>
                          <a:pt x="66" y="396"/>
                        </a:lnTo>
                        <a:lnTo>
                          <a:pt x="3" y="387"/>
                        </a:lnTo>
                        <a:lnTo>
                          <a:pt x="3" y="405"/>
                        </a:lnTo>
                        <a:lnTo>
                          <a:pt x="59" y="417"/>
                        </a:lnTo>
                        <a:lnTo>
                          <a:pt x="97" y="441"/>
                        </a:lnTo>
                        <a:lnTo>
                          <a:pt x="131" y="444"/>
                        </a:lnTo>
                        <a:lnTo>
                          <a:pt x="78" y="462"/>
                        </a:lnTo>
                        <a:lnTo>
                          <a:pt x="0" y="481"/>
                        </a:lnTo>
                        <a:lnTo>
                          <a:pt x="3" y="499"/>
                        </a:lnTo>
                        <a:lnTo>
                          <a:pt x="28" y="505"/>
                        </a:lnTo>
                        <a:lnTo>
                          <a:pt x="103" y="481"/>
                        </a:lnTo>
                        <a:lnTo>
                          <a:pt x="150" y="477"/>
                        </a:lnTo>
                        <a:lnTo>
                          <a:pt x="122" y="505"/>
                        </a:lnTo>
                        <a:lnTo>
                          <a:pt x="78" y="550"/>
                        </a:lnTo>
                        <a:lnTo>
                          <a:pt x="59" y="562"/>
                        </a:lnTo>
                        <a:lnTo>
                          <a:pt x="75" y="581"/>
                        </a:lnTo>
                        <a:lnTo>
                          <a:pt x="113" y="559"/>
                        </a:lnTo>
                        <a:lnTo>
                          <a:pt x="163" y="514"/>
                        </a:lnTo>
                        <a:lnTo>
                          <a:pt x="210" y="46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1" name="Freeform 21"/>
                  <p:cNvSpPr>
                    <a:spLocks/>
                  </p:cNvSpPr>
                  <p:nvPr/>
                </p:nvSpPr>
                <p:spPr bwMode="auto">
                  <a:xfrm>
                    <a:off x="3595" y="2502"/>
                    <a:ext cx="609" cy="803"/>
                  </a:xfrm>
                  <a:custGeom>
                    <a:avLst/>
                    <a:gdLst/>
                    <a:ahLst/>
                    <a:cxnLst>
                      <a:cxn ang="0">
                        <a:pos x="38" y="90"/>
                      </a:cxn>
                      <a:cxn ang="0">
                        <a:pos x="63" y="27"/>
                      </a:cxn>
                      <a:cxn ang="0">
                        <a:pos x="104" y="0"/>
                      </a:cxn>
                      <a:cxn ang="0">
                        <a:pos x="141" y="0"/>
                      </a:cxn>
                      <a:cxn ang="0">
                        <a:pos x="179" y="18"/>
                      </a:cxn>
                      <a:cxn ang="0">
                        <a:pos x="216" y="54"/>
                      </a:cxn>
                      <a:cxn ang="0">
                        <a:pos x="235" y="117"/>
                      </a:cxn>
                      <a:cxn ang="0">
                        <a:pos x="245" y="180"/>
                      </a:cxn>
                      <a:cxn ang="0">
                        <a:pos x="263" y="243"/>
                      </a:cxn>
                      <a:cxn ang="0">
                        <a:pos x="298" y="312"/>
                      </a:cxn>
                      <a:cxn ang="0">
                        <a:pos x="357" y="384"/>
                      </a:cxn>
                      <a:cxn ang="0">
                        <a:pos x="415" y="432"/>
                      </a:cxn>
                      <a:cxn ang="0">
                        <a:pos x="499" y="468"/>
                      </a:cxn>
                      <a:cxn ang="0">
                        <a:pos x="571" y="522"/>
                      </a:cxn>
                      <a:cxn ang="0">
                        <a:pos x="608" y="577"/>
                      </a:cxn>
                      <a:cxn ang="0">
                        <a:pos x="602" y="622"/>
                      </a:cxn>
                      <a:cxn ang="0">
                        <a:pos x="593" y="676"/>
                      </a:cxn>
                      <a:cxn ang="0">
                        <a:pos x="565" y="712"/>
                      </a:cxn>
                      <a:cxn ang="0">
                        <a:pos x="518" y="757"/>
                      </a:cxn>
                      <a:cxn ang="0">
                        <a:pos x="449" y="790"/>
                      </a:cxn>
                      <a:cxn ang="0">
                        <a:pos x="396" y="800"/>
                      </a:cxn>
                      <a:cxn ang="0">
                        <a:pos x="320" y="784"/>
                      </a:cxn>
                      <a:cxn ang="0">
                        <a:pos x="251" y="748"/>
                      </a:cxn>
                      <a:cxn ang="0">
                        <a:pos x="179" y="694"/>
                      </a:cxn>
                      <a:cxn ang="0">
                        <a:pos x="129" y="631"/>
                      </a:cxn>
                      <a:cxn ang="0">
                        <a:pos x="82" y="550"/>
                      </a:cxn>
                      <a:cxn ang="0">
                        <a:pos x="44" y="456"/>
                      </a:cxn>
                      <a:cxn ang="0">
                        <a:pos x="19" y="375"/>
                      </a:cxn>
                      <a:cxn ang="0">
                        <a:pos x="7" y="297"/>
                      </a:cxn>
                      <a:cxn ang="0">
                        <a:pos x="0" y="189"/>
                      </a:cxn>
                      <a:cxn ang="0">
                        <a:pos x="19" y="117"/>
                      </a:cxn>
                      <a:cxn ang="0">
                        <a:pos x="38" y="90"/>
                      </a:cxn>
                    </a:cxnLst>
                    <a:rect l="0" t="0" r="r" b="b"/>
                    <a:pathLst>
                      <a:path w="608" h="800">
                        <a:moveTo>
                          <a:pt x="38" y="90"/>
                        </a:moveTo>
                        <a:lnTo>
                          <a:pt x="63" y="27"/>
                        </a:lnTo>
                        <a:lnTo>
                          <a:pt x="104" y="0"/>
                        </a:lnTo>
                        <a:lnTo>
                          <a:pt x="141" y="0"/>
                        </a:lnTo>
                        <a:lnTo>
                          <a:pt x="179" y="18"/>
                        </a:lnTo>
                        <a:lnTo>
                          <a:pt x="216" y="54"/>
                        </a:lnTo>
                        <a:lnTo>
                          <a:pt x="235" y="117"/>
                        </a:lnTo>
                        <a:lnTo>
                          <a:pt x="245" y="180"/>
                        </a:lnTo>
                        <a:lnTo>
                          <a:pt x="263" y="243"/>
                        </a:lnTo>
                        <a:lnTo>
                          <a:pt x="298" y="312"/>
                        </a:lnTo>
                        <a:lnTo>
                          <a:pt x="357" y="384"/>
                        </a:lnTo>
                        <a:lnTo>
                          <a:pt x="415" y="432"/>
                        </a:lnTo>
                        <a:lnTo>
                          <a:pt x="499" y="468"/>
                        </a:lnTo>
                        <a:lnTo>
                          <a:pt x="571" y="522"/>
                        </a:lnTo>
                        <a:lnTo>
                          <a:pt x="608" y="577"/>
                        </a:lnTo>
                        <a:lnTo>
                          <a:pt x="602" y="622"/>
                        </a:lnTo>
                        <a:lnTo>
                          <a:pt x="593" y="676"/>
                        </a:lnTo>
                        <a:lnTo>
                          <a:pt x="565" y="712"/>
                        </a:lnTo>
                        <a:lnTo>
                          <a:pt x="518" y="757"/>
                        </a:lnTo>
                        <a:lnTo>
                          <a:pt x="449" y="790"/>
                        </a:lnTo>
                        <a:lnTo>
                          <a:pt x="396" y="800"/>
                        </a:lnTo>
                        <a:lnTo>
                          <a:pt x="320" y="784"/>
                        </a:lnTo>
                        <a:lnTo>
                          <a:pt x="251" y="748"/>
                        </a:lnTo>
                        <a:lnTo>
                          <a:pt x="179" y="694"/>
                        </a:lnTo>
                        <a:lnTo>
                          <a:pt x="129" y="631"/>
                        </a:lnTo>
                        <a:lnTo>
                          <a:pt x="82" y="550"/>
                        </a:lnTo>
                        <a:lnTo>
                          <a:pt x="44" y="456"/>
                        </a:lnTo>
                        <a:lnTo>
                          <a:pt x="19" y="375"/>
                        </a:lnTo>
                        <a:lnTo>
                          <a:pt x="7" y="297"/>
                        </a:lnTo>
                        <a:lnTo>
                          <a:pt x="0" y="189"/>
                        </a:lnTo>
                        <a:lnTo>
                          <a:pt x="19" y="117"/>
                        </a:lnTo>
                        <a:lnTo>
                          <a:pt x="38" y="9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2" name="Freeform 22"/>
                  <p:cNvSpPr>
                    <a:spLocks/>
                  </p:cNvSpPr>
                  <p:nvPr/>
                </p:nvSpPr>
                <p:spPr bwMode="auto">
                  <a:xfrm>
                    <a:off x="4090" y="2846"/>
                    <a:ext cx="1044" cy="725"/>
                  </a:xfrm>
                  <a:custGeom>
                    <a:avLst/>
                    <a:gdLst/>
                    <a:ahLst/>
                    <a:cxnLst>
                      <a:cxn ang="0">
                        <a:pos x="116" y="230"/>
                      </a:cxn>
                      <a:cxn ang="0">
                        <a:pos x="216" y="147"/>
                      </a:cxn>
                      <a:cxn ang="0">
                        <a:pos x="338" y="72"/>
                      </a:cxn>
                      <a:cxn ang="0">
                        <a:pos x="417" y="27"/>
                      </a:cxn>
                      <a:cxn ang="0">
                        <a:pos x="479" y="12"/>
                      </a:cxn>
                      <a:cxn ang="0">
                        <a:pos x="529" y="0"/>
                      </a:cxn>
                      <a:cxn ang="0">
                        <a:pos x="573" y="18"/>
                      </a:cxn>
                      <a:cxn ang="0">
                        <a:pos x="601" y="75"/>
                      </a:cxn>
                      <a:cxn ang="0">
                        <a:pos x="620" y="230"/>
                      </a:cxn>
                      <a:cxn ang="0">
                        <a:pos x="620" y="416"/>
                      </a:cxn>
                      <a:cxn ang="0">
                        <a:pos x="620" y="536"/>
                      </a:cxn>
                      <a:cxn ang="0">
                        <a:pos x="642" y="609"/>
                      </a:cxn>
                      <a:cxn ang="0">
                        <a:pos x="686" y="597"/>
                      </a:cxn>
                      <a:cxn ang="0">
                        <a:pos x="717" y="552"/>
                      </a:cxn>
                      <a:cxn ang="0">
                        <a:pos x="779" y="500"/>
                      </a:cxn>
                      <a:cxn ang="0">
                        <a:pos x="876" y="470"/>
                      </a:cxn>
                      <a:cxn ang="0">
                        <a:pos x="943" y="470"/>
                      </a:cxn>
                      <a:cxn ang="0">
                        <a:pos x="1043" y="488"/>
                      </a:cxn>
                      <a:cxn ang="0">
                        <a:pos x="1037" y="524"/>
                      </a:cxn>
                      <a:cxn ang="0">
                        <a:pos x="1015" y="555"/>
                      </a:cxn>
                      <a:cxn ang="0">
                        <a:pos x="981" y="561"/>
                      </a:cxn>
                      <a:cxn ang="0">
                        <a:pos x="943" y="542"/>
                      </a:cxn>
                      <a:cxn ang="0">
                        <a:pos x="886" y="518"/>
                      </a:cxn>
                      <a:cxn ang="0">
                        <a:pos x="829" y="518"/>
                      </a:cxn>
                      <a:cxn ang="0">
                        <a:pos x="754" y="564"/>
                      </a:cxn>
                      <a:cxn ang="0">
                        <a:pos x="708" y="633"/>
                      </a:cxn>
                      <a:cxn ang="0">
                        <a:pos x="698" y="690"/>
                      </a:cxn>
                      <a:cxn ang="0">
                        <a:pos x="679" y="726"/>
                      </a:cxn>
                      <a:cxn ang="0">
                        <a:pos x="604" y="723"/>
                      </a:cxn>
                      <a:cxn ang="0">
                        <a:pos x="601" y="669"/>
                      </a:cxn>
                      <a:cxn ang="0">
                        <a:pos x="576" y="591"/>
                      </a:cxn>
                      <a:cxn ang="0">
                        <a:pos x="567" y="509"/>
                      </a:cxn>
                      <a:cxn ang="0">
                        <a:pos x="573" y="401"/>
                      </a:cxn>
                      <a:cxn ang="0">
                        <a:pos x="564" y="248"/>
                      </a:cxn>
                      <a:cxn ang="0">
                        <a:pos x="558" y="147"/>
                      </a:cxn>
                      <a:cxn ang="0">
                        <a:pos x="539" y="111"/>
                      </a:cxn>
                      <a:cxn ang="0">
                        <a:pos x="501" y="75"/>
                      </a:cxn>
                      <a:cxn ang="0">
                        <a:pos x="461" y="75"/>
                      </a:cxn>
                      <a:cxn ang="0">
                        <a:pos x="403" y="111"/>
                      </a:cxn>
                      <a:cxn ang="0">
                        <a:pos x="328" y="181"/>
                      </a:cxn>
                      <a:cxn ang="0">
                        <a:pos x="235" y="272"/>
                      </a:cxn>
                      <a:cxn ang="0">
                        <a:pos x="141" y="356"/>
                      </a:cxn>
                      <a:cxn ang="0">
                        <a:pos x="94" y="383"/>
                      </a:cxn>
                      <a:cxn ang="0">
                        <a:pos x="38" y="383"/>
                      </a:cxn>
                      <a:cxn ang="0">
                        <a:pos x="0" y="344"/>
                      </a:cxn>
                      <a:cxn ang="0">
                        <a:pos x="3" y="281"/>
                      </a:cxn>
                      <a:cxn ang="0">
                        <a:pos x="41" y="248"/>
                      </a:cxn>
                      <a:cxn ang="0">
                        <a:pos x="84" y="239"/>
                      </a:cxn>
                      <a:cxn ang="0">
                        <a:pos x="116" y="230"/>
                      </a:cxn>
                    </a:cxnLst>
                    <a:rect l="0" t="0" r="r" b="b"/>
                    <a:pathLst>
                      <a:path w="1043" h="726">
                        <a:moveTo>
                          <a:pt x="116" y="230"/>
                        </a:moveTo>
                        <a:lnTo>
                          <a:pt x="216" y="147"/>
                        </a:lnTo>
                        <a:lnTo>
                          <a:pt x="338" y="72"/>
                        </a:lnTo>
                        <a:lnTo>
                          <a:pt x="417" y="27"/>
                        </a:lnTo>
                        <a:lnTo>
                          <a:pt x="479" y="12"/>
                        </a:lnTo>
                        <a:lnTo>
                          <a:pt x="529" y="0"/>
                        </a:lnTo>
                        <a:lnTo>
                          <a:pt x="573" y="18"/>
                        </a:lnTo>
                        <a:lnTo>
                          <a:pt x="601" y="75"/>
                        </a:lnTo>
                        <a:lnTo>
                          <a:pt x="620" y="230"/>
                        </a:lnTo>
                        <a:lnTo>
                          <a:pt x="620" y="416"/>
                        </a:lnTo>
                        <a:lnTo>
                          <a:pt x="620" y="536"/>
                        </a:lnTo>
                        <a:lnTo>
                          <a:pt x="642" y="609"/>
                        </a:lnTo>
                        <a:lnTo>
                          <a:pt x="686" y="597"/>
                        </a:lnTo>
                        <a:lnTo>
                          <a:pt x="717" y="552"/>
                        </a:lnTo>
                        <a:lnTo>
                          <a:pt x="779" y="500"/>
                        </a:lnTo>
                        <a:lnTo>
                          <a:pt x="876" y="470"/>
                        </a:lnTo>
                        <a:lnTo>
                          <a:pt x="943" y="470"/>
                        </a:lnTo>
                        <a:lnTo>
                          <a:pt x="1043" y="488"/>
                        </a:lnTo>
                        <a:lnTo>
                          <a:pt x="1037" y="524"/>
                        </a:lnTo>
                        <a:lnTo>
                          <a:pt x="1015" y="555"/>
                        </a:lnTo>
                        <a:lnTo>
                          <a:pt x="981" y="561"/>
                        </a:lnTo>
                        <a:lnTo>
                          <a:pt x="943" y="542"/>
                        </a:lnTo>
                        <a:lnTo>
                          <a:pt x="886" y="518"/>
                        </a:lnTo>
                        <a:lnTo>
                          <a:pt x="829" y="518"/>
                        </a:lnTo>
                        <a:lnTo>
                          <a:pt x="754" y="564"/>
                        </a:lnTo>
                        <a:lnTo>
                          <a:pt x="708" y="633"/>
                        </a:lnTo>
                        <a:lnTo>
                          <a:pt x="698" y="690"/>
                        </a:lnTo>
                        <a:lnTo>
                          <a:pt x="679" y="726"/>
                        </a:lnTo>
                        <a:lnTo>
                          <a:pt x="604" y="723"/>
                        </a:lnTo>
                        <a:lnTo>
                          <a:pt x="601" y="669"/>
                        </a:lnTo>
                        <a:lnTo>
                          <a:pt x="576" y="591"/>
                        </a:lnTo>
                        <a:lnTo>
                          <a:pt x="567" y="509"/>
                        </a:lnTo>
                        <a:lnTo>
                          <a:pt x="573" y="401"/>
                        </a:lnTo>
                        <a:lnTo>
                          <a:pt x="564" y="248"/>
                        </a:lnTo>
                        <a:lnTo>
                          <a:pt x="558" y="147"/>
                        </a:lnTo>
                        <a:lnTo>
                          <a:pt x="539" y="111"/>
                        </a:lnTo>
                        <a:lnTo>
                          <a:pt x="501" y="75"/>
                        </a:lnTo>
                        <a:lnTo>
                          <a:pt x="461" y="75"/>
                        </a:lnTo>
                        <a:lnTo>
                          <a:pt x="403" y="111"/>
                        </a:lnTo>
                        <a:lnTo>
                          <a:pt x="328" y="181"/>
                        </a:lnTo>
                        <a:lnTo>
                          <a:pt x="235" y="272"/>
                        </a:lnTo>
                        <a:lnTo>
                          <a:pt x="141" y="356"/>
                        </a:lnTo>
                        <a:lnTo>
                          <a:pt x="94" y="383"/>
                        </a:lnTo>
                        <a:lnTo>
                          <a:pt x="38" y="383"/>
                        </a:lnTo>
                        <a:lnTo>
                          <a:pt x="0" y="344"/>
                        </a:lnTo>
                        <a:lnTo>
                          <a:pt x="3" y="281"/>
                        </a:lnTo>
                        <a:lnTo>
                          <a:pt x="41" y="248"/>
                        </a:lnTo>
                        <a:lnTo>
                          <a:pt x="84" y="239"/>
                        </a:lnTo>
                        <a:lnTo>
                          <a:pt x="116" y="23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3" name="Freeform 23"/>
                  <p:cNvSpPr>
                    <a:spLocks/>
                  </p:cNvSpPr>
                  <p:nvPr/>
                </p:nvSpPr>
                <p:spPr bwMode="auto">
                  <a:xfrm>
                    <a:off x="4030" y="3163"/>
                    <a:ext cx="709" cy="762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2" y="16"/>
                      </a:cxn>
                      <a:cxn ang="0">
                        <a:pos x="69" y="0"/>
                      </a:cxn>
                      <a:cxn ang="0">
                        <a:pos x="134" y="7"/>
                      </a:cxn>
                      <a:cxn ang="0">
                        <a:pos x="150" y="52"/>
                      </a:cxn>
                      <a:cxn ang="0">
                        <a:pos x="125" y="227"/>
                      </a:cxn>
                      <a:cxn ang="0">
                        <a:pos x="122" y="360"/>
                      </a:cxn>
                      <a:cxn ang="0">
                        <a:pos x="116" y="435"/>
                      </a:cxn>
                      <a:cxn ang="0">
                        <a:pos x="116" y="450"/>
                      </a:cxn>
                      <a:cxn ang="0">
                        <a:pos x="131" y="524"/>
                      </a:cxn>
                      <a:cxn ang="0">
                        <a:pos x="172" y="536"/>
                      </a:cxn>
                      <a:cxn ang="0">
                        <a:pos x="225" y="524"/>
                      </a:cxn>
                      <a:cxn ang="0">
                        <a:pos x="303" y="481"/>
                      </a:cxn>
                      <a:cxn ang="0">
                        <a:pos x="387" y="460"/>
                      </a:cxn>
                      <a:cxn ang="0">
                        <a:pos x="482" y="444"/>
                      </a:cxn>
                      <a:cxn ang="0">
                        <a:pos x="585" y="432"/>
                      </a:cxn>
                      <a:cxn ang="0">
                        <a:pos x="660" y="432"/>
                      </a:cxn>
                      <a:cxn ang="0">
                        <a:pos x="694" y="441"/>
                      </a:cxn>
                      <a:cxn ang="0">
                        <a:pos x="713" y="463"/>
                      </a:cxn>
                      <a:cxn ang="0">
                        <a:pos x="704" y="496"/>
                      </a:cxn>
                      <a:cxn ang="0">
                        <a:pos x="657" y="524"/>
                      </a:cxn>
                      <a:cxn ang="0">
                        <a:pos x="613" y="563"/>
                      </a:cxn>
                      <a:cxn ang="0">
                        <a:pos x="572" y="618"/>
                      </a:cxn>
                      <a:cxn ang="0">
                        <a:pos x="547" y="663"/>
                      </a:cxn>
                      <a:cxn ang="0">
                        <a:pos x="526" y="708"/>
                      </a:cxn>
                      <a:cxn ang="0">
                        <a:pos x="510" y="762"/>
                      </a:cxn>
                      <a:cxn ang="0">
                        <a:pos x="488" y="762"/>
                      </a:cxn>
                      <a:cxn ang="0">
                        <a:pos x="469" y="741"/>
                      </a:cxn>
                      <a:cxn ang="0">
                        <a:pos x="462" y="681"/>
                      </a:cxn>
                      <a:cxn ang="0">
                        <a:pos x="507" y="627"/>
                      </a:cxn>
                      <a:cxn ang="0">
                        <a:pos x="566" y="563"/>
                      </a:cxn>
                      <a:cxn ang="0">
                        <a:pos x="622" y="515"/>
                      </a:cxn>
                      <a:cxn ang="0">
                        <a:pos x="647" y="499"/>
                      </a:cxn>
                      <a:cxn ang="0">
                        <a:pos x="657" y="478"/>
                      </a:cxn>
                      <a:cxn ang="0">
                        <a:pos x="632" y="463"/>
                      </a:cxn>
                      <a:cxn ang="0">
                        <a:pos x="547" y="463"/>
                      </a:cxn>
                      <a:cxn ang="0">
                        <a:pos x="440" y="481"/>
                      </a:cxn>
                      <a:cxn ang="0">
                        <a:pos x="356" y="509"/>
                      </a:cxn>
                      <a:cxn ang="0">
                        <a:pos x="265" y="560"/>
                      </a:cxn>
                      <a:cxn ang="0">
                        <a:pos x="187" y="596"/>
                      </a:cxn>
                      <a:cxn ang="0">
                        <a:pos x="103" y="599"/>
                      </a:cxn>
                      <a:cxn ang="0">
                        <a:pos x="69" y="587"/>
                      </a:cxn>
                      <a:cxn ang="0">
                        <a:pos x="50" y="542"/>
                      </a:cxn>
                      <a:cxn ang="0">
                        <a:pos x="37" y="478"/>
                      </a:cxn>
                      <a:cxn ang="0">
                        <a:pos x="31" y="360"/>
                      </a:cxn>
                      <a:cxn ang="0">
                        <a:pos x="19" y="151"/>
                      </a:cxn>
                      <a:cxn ang="0">
                        <a:pos x="0" y="64"/>
                      </a:cxn>
                    </a:cxnLst>
                    <a:rect l="0" t="0" r="r" b="b"/>
                    <a:pathLst>
                      <a:path w="713" h="762">
                        <a:moveTo>
                          <a:pt x="0" y="64"/>
                        </a:moveTo>
                        <a:lnTo>
                          <a:pt x="22" y="16"/>
                        </a:lnTo>
                        <a:lnTo>
                          <a:pt x="69" y="0"/>
                        </a:lnTo>
                        <a:lnTo>
                          <a:pt x="134" y="7"/>
                        </a:lnTo>
                        <a:lnTo>
                          <a:pt x="150" y="52"/>
                        </a:lnTo>
                        <a:lnTo>
                          <a:pt x="125" y="227"/>
                        </a:lnTo>
                        <a:lnTo>
                          <a:pt x="122" y="360"/>
                        </a:lnTo>
                        <a:lnTo>
                          <a:pt x="116" y="435"/>
                        </a:lnTo>
                        <a:lnTo>
                          <a:pt x="116" y="450"/>
                        </a:lnTo>
                        <a:lnTo>
                          <a:pt x="131" y="524"/>
                        </a:lnTo>
                        <a:lnTo>
                          <a:pt x="172" y="536"/>
                        </a:lnTo>
                        <a:lnTo>
                          <a:pt x="225" y="524"/>
                        </a:lnTo>
                        <a:lnTo>
                          <a:pt x="303" y="481"/>
                        </a:lnTo>
                        <a:lnTo>
                          <a:pt x="387" y="460"/>
                        </a:lnTo>
                        <a:lnTo>
                          <a:pt x="482" y="444"/>
                        </a:lnTo>
                        <a:lnTo>
                          <a:pt x="585" y="432"/>
                        </a:lnTo>
                        <a:lnTo>
                          <a:pt x="660" y="432"/>
                        </a:lnTo>
                        <a:lnTo>
                          <a:pt x="694" y="441"/>
                        </a:lnTo>
                        <a:lnTo>
                          <a:pt x="713" y="463"/>
                        </a:lnTo>
                        <a:lnTo>
                          <a:pt x="704" y="496"/>
                        </a:lnTo>
                        <a:lnTo>
                          <a:pt x="657" y="524"/>
                        </a:lnTo>
                        <a:lnTo>
                          <a:pt x="613" y="563"/>
                        </a:lnTo>
                        <a:lnTo>
                          <a:pt x="572" y="618"/>
                        </a:lnTo>
                        <a:lnTo>
                          <a:pt x="547" y="663"/>
                        </a:lnTo>
                        <a:lnTo>
                          <a:pt x="526" y="708"/>
                        </a:lnTo>
                        <a:lnTo>
                          <a:pt x="510" y="762"/>
                        </a:lnTo>
                        <a:lnTo>
                          <a:pt x="488" y="762"/>
                        </a:lnTo>
                        <a:lnTo>
                          <a:pt x="469" y="741"/>
                        </a:lnTo>
                        <a:lnTo>
                          <a:pt x="462" y="681"/>
                        </a:lnTo>
                        <a:lnTo>
                          <a:pt x="507" y="627"/>
                        </a:lnTo>
                        <a:lnTo>
                          <a:pt x="566" y="563"/>
                        </a:lnTo>
                        <a:lnTo>
                          <a:pt x="622" y="515"/>
                        </a:lnTo>
                        <a:lnTo>
                          <a:pt x="647" y="499"/>
                        </a:lnTo>
                        <a:lnTo>
                          <a:pt x="657" y="478"/>
                        </a:lnTo>
                        <a:lnTo>
                          <a:pt x="632" y="463"/>
                        </a:lnTo>
                        <a:lnTo>
                          <a:pt x="547" y="463"/>
                        </a:lnTo>
                        <a:lnTo>
                          <a:pt x="440" y="481"/>
                        </a:lnTo>
                        <a:lnTo>
                          <a:pt x="356" y="509"/>
                        </a:lnTo>
                        <a:lnTo>
                          <a:pt x="265" y="560"/>
                        </a:lnTo>
                        <a:lnTo>
                          <a:pt x="187" y="596"/>
                        </a:lnTo>
                        <a:lnTo>
                          <a:pt x="103" y="599"/>
                        </a:lnTo>
                        <a:lnTo>
                          <a:pt x="69" y="587"/>
                        </a:lnTo>
                        <a:lnTo>
                          <a:pt x="50" y="542"/>
                        </a:lnTo>
                        <a:lnTo>
                          <a:pt x="37" y="478"/>
                        </a:lnTo>
                        <a:lnTo>
                          <a:pt x="31" y="360"/>
                        </a:lnTo>
                        <a:lnTo>
                          <a:pt x="19" y="15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186" name="Group 24"/>
                <p:cNvGrpSpPr>
                  <a:grpSpLocks/>
                </p:cNvGrpSpPr>
                <p:nvPr/>
              </p:nvGrpSpPr>
              <p:grpSpPr bwMode="auto">
                <a:xfrm>
                  <a:off x="4864" y="3099"/>
                  <a:ext cx="432" cy="877"/>
                  <a:chOff x="4864" y="3099"/>
                  <a:chExt cx="432" cy="877"/>
                </a:xfrm>
              </p:grpSpPr>
              <p:sp>
                <p:nvSpPr>
                  <p:cNvPr id="1049625" name="Freeform 25"/>
                  <p:cNvSpPr>
                    <a:spLocks/>
                  </p:cNvSpPr>
                  <p:nvPr/>
                </p:nvSpPr>
                <p:spPr bwMode="auto">
                  <a:xfrm>
                    <a:off x="4471" y="3585"/>
                    <a:ext cx="823" cy="110"/>
                  </a:xfrm>
                  <a:custGeom>
                    <a:avLst/>
                    <a:gdLst/>
                    <a:ahLst/>
                    <a:cxnLst>
                      <a:cxn ang="0">
                        <a:pos x="340" y="109"/>
                      </a:cxn>
                      <a:cxn ang="0">
                        <a:pos x="165" y="30"/>
                      </a:cxn>
                      <a:cxn ang="0">
                        <a:pos x="48" y="0"/>
                      </a:cxn>
                      <a:cxn ang="0">
                        <a:pos x="10" y="0"/>
                      </a:cxn>
                      <a:cxn ang="0">
                        <a:pos x="0" y="27"/>
                      </a:cxn>
                      <a:cxn ang="0">
                        <a:pos x="22" y="48"/>
                      </a:cxn>
                      <a:cxn ang="0">
                        <a:pos x="70" y="54"/>
                      </a:cxn>
                      <a:cxn ang="0">
                        <a:pos x="184" y="75"/>
                      </a:cxn>
                      <a:cxn ang="0">
                        <a:pos x="340" y="109"/>
                      </a:cxn>
                    </a:cxnLst>
                    <a:rect l="0" t="0" r="r" b="b"/>
                    <a:pathLst>
                      <a:path w="340" h="109">
                        <a:moveTo>
                          <a:pt x="340" y="109"/>
                        </a:moveTo>
                        <a:lnTo>
                          <a:pt x="165" y="30"/>
                        </a:lnTo>
                        <a:lnTo>
                          <a:pt x="48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  <a:lnTo>
                          <a:pt x="22" y="48"/>
                        </a:lnTo>
                        <a:lnTo>
                          <a:pt x="70" y="54"/>
                        </a:lnTo>
                        <a:lnTo>
                          <a:pt x="184" y="75"/>
                        </a:lnTo>
                        <a:lnTo>
                          <a:pt x="340" y="10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6" name="Freeform 26"/>
                  <p:cNvSpPr>
                    <a:spLocks/>
                  </p:cNvSpPr>
                  <p:nvPr/>
                </p:nvSpPr>
                <p:spPr bwMode="auto">
                  <a:xfrm>
                    <a:off x="4377" y="3686"/>
                    <a:ext cx="100" cy="289"/>
                  </a:xfrm>
                  <a:custGeom>
                    <a:avLst/>
                    <a:gdLst/>
                    <a:ahLst/>
                    <a:cxnLst>
                      <a:cxn ang="0">
                        <a:pos x="97" y="291"/>
                      </a:cxn>
                      <a:cxn ang="0">
                        <a:pos x="94" y="148"/>
                      </a:cxn>
                      <a:cxn ang="0">
                        <a:pos x="69" y="39"/>
                      </a:cxn>
                      <a:cxn ang="0">
                        <a:pos x="41" y="0"/>
                      </a:cxn>
                      <a:cxn ang="0">
                        <a:pos x="19" y="0"/>
                      </a:cxn>
                      <a:cxn ang="0">
                        <a:pos x="0" y="12"/>
                      </a:cxn>
                      <a:cxn ang="0">
                        <a:pos x="0" y="54"/>
                      </a:cxn>
                      <a:cxn ang="0">
                        <a:pos x="47" y="184"/>
                      </a:cxn>
                      <a:cxn ang="0">
                        <a:pos x="97" y="291"/>
                      </a:cxn>
                    </a:cxnLst>
                    <a:rect l="0" t="0" r="r" b="b"/>
                    <a:pathLst>
                      <a:path w="97" h="291">
                        <a:moveTo>
                          <a:pt x="97" y="291"/>
                        </a:moveTo>
                        <a:lnTo>
                          <a:pt x="94" y="148"/>
                        </a:lnTo>
                        <a:lnTo>
                          <a:pt x="69" y="39"/>
                        </a:lnTo>
                        <a:lnTo>
                          <a:pt x="41" y="0"/>
                        </a:lnTo>
                        <a:lnTo>
                          <a:pt x="19" y="0"/>
                        </a:lnTo>
                        <a:lnTo>
                          <a:pt x="0" y="12"/>
                        </a:lnTo>
                        <a:lnTo>
                          <a:pt x="0" y="54"/>
                        </a:lnTo>
                        <a:lnTo>
                          <a:pt x="47" y="184"/>
                        </a:lnTo>
                        <a:lnTo>
                          <a:pt x="97" y="2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49627" name="Freeform 27"/>
                  <p:cNvSpPr>
                    <a:spLocks/>
                  </p:cNvSpPr>
                  <p:nvPr/>
                </p:nvSpPr>
                <p:spPr bwMode="auto">
                  <a:xfrm>
                    <a:off x="4518" y="3098"/>
                    <a:ext cx="696" cy="110"/>
                  </a:xfrm>
                  <a:custGeom>
                    <a:avLst/>
                    <a:gdLst/>
                    <a:ahLst/>
                    <a:cxnLst>
                      <a:cxn ang="0">
                        <a:pos x="0" y="72"/>
                      </a:cxn>
                      <a:cxn ang="0">
                        <a:pos x="42" y="30"/>
                      </a:cxn>
                      <a:cxn ang="0">
                        <a:pos x="100" y="3"/>
                      </a:cxn>
                      <a:cxn ang="0">
                        <a:pos x="166" y="0"/>
                      </a:cxn>
                      <a:cxn ang="0">
                        <a:pos x="214" y="9"/>
                      </a:cxn>
                      <a:cxn ang="0">
                        <a:pos x="138" y="18"/>
                      </a:cxn>
                      <a:cxn ang="0">
                        <a:pos x="109" y="36"/>
                      </a:cxn>
                      <a:cxn ang="0">
                        <a:pos x="81" y="63"/>
                      </a:cxn>
                      <a:cxn ang="0">
                        <a:pos x="68" y="93"/>
                      </a:cxn>
                      <a:cxn ang="0">
                        <a:pos x="42" y="111"/>
                      </a:cxn>
                      <a:cxn ang="0">
                        <a:pos x="10" y="108"/>
                      </a:cxn>
                      <a:cxn ang="0">
                        <a:pos x="0" y="72"/>
                      </a:cxn>
                    </a:cxnLst>
                    <a:rect l="0" t="0" r="r" b="b"/>
                    <a:pathLst>
                      <a:path w="214" h="111">
                        <a:moveTo>
                          <a:pt x="0" y="72"/>
                        </a:moveTo>
                        <a:lnTo>
                          <a:pt x="42" y="30"/>
                        </a:lnTo>
                        <a:lnTo>
                          <a:pt x="100" y="3"/>
                        </a:lnTo>
                        <a:lnTo>
                          <a:pt x="166" y="0"/>
                        </a:lnTo>
                        <a:lnTo>
                          <a:pt x="214" y="9"/>
                        </a:lnTo>
                        <a:lnTo>
                          <a:pt x="138" y="18"/>
                        </a:lnTo>
                        <a:lnTo>
                          <a:pt x="109" y="36"/>
                        </a:lnTo>
                        <a:lnTo>
                          <a:pt x="81" y="63"/>
                        </a:lnTo>
                        <a:lnTo>
                          <a:pt x="68" y="93"/>
                        </a:lnTo>
                        <a:lnTo>
                          <a:pt x="42" y="111"/>
                        </a:lnTo>
                        <a:lnTo>
                          <a:pt x="1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CA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7181" name="Rectangle 28"/>
            <p:cNvSpPr>
              <a:spLocks noChangeArrowheads="1"/>
            </p:cNvSpPr>
            <p:nvPr/>
          </p:nvSpPr>
          <p:spPr bwMode="auto">
            <a:xfrm>
              <a:off x="2976" y="2040"/>
              <a:ext cx="241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/>
                <a:t> GCD(a,b) = GCD(x,y) </a:t>
              </a:r>
            </a:p>
          </p:txBody>
        </p:sp>
        <p:sp>
          <p:nvSpPr>
            <p:cNvPr id="7182" name="Text Box 29"/>
            <p:cNvSpPr txBox="1">
              <a:spLocks noChangeArrowheads="1"/>
            </p:cNvSpPr>
            <p:nvPr/>
          </p:nvSpPr>
          <p:spPr bwMode="auto">
            <a:xfrm>
              <a:off x="2087" y="1651"/>
              <a:ext cx="165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Monotype Corsiva" pitchFamily="66" charset="0"/>
                </a:rPr>
                <a:t>And so it was.</a:t>
              </a:r>
            </a:p>
          </p:txBody>
        </p:sp>
      </p:grpSp>
      <p:sp>
        <p:nvSpPr>
          <p:cNvPr id="1049630" name="Text Box 30"/>
          <p:cNvSpPr txBox="1">
            <a:spLocks noChangeArrowheads="1"/>
          </p:cNvSpPr>
          <p:nvPr/>
        </p:nvSpPr>
        <p:spPr bwMode="auto">
          <a:xfrm>
            <a:off x="3406775" y="4602163"/>
            <a:ext cx="299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Monotype Corsiva" pitchFamily="66" charset="0"/>
              </a:rPr>
              <a:t>And it was good.</a:t>
            </a:r>
          </a:p>
        </p:txBody>
      </p:sp>
      <p:sp>
        <p:nvSpPr>
          <p:cNvPr id="1049633" name="Text Box 33"/>
          <p:cNvSpPr txBox="1">
            <a:spLocks noChangeArrowheads="1"/>
          </p:cNvSpPr>
          <p:nvPr/>
        </p:nvSpPr>
        <p:spPr bwMode="auto">
          <a:xfrm>
            <a:off x="2098675" y="5410200"/>
            <a:ext cx="59023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He gave a new understanding of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6000">
                <a:latin typeface="Monotype Corsiva" pitchFamily="66" charset="0"/>
              </a:rPr>
              <a:t>“Algorithm”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714375" y="990600"/>
            <a:ext cx="8358188" cy="4587875"/>
            <a:chOff x="450" y="624"/>
            <a:chExt cx="5265" cy="2890"/>
          </a:xfrm>
        </p:grpSpPr>
        <p:pic>
          <p:nvPicPr>
            <p:cNvPr id="7176" name="Picture 7" descr="Euclid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1056"/>
              <a:ext cx="151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2016" y="624"/>
              <a:ext cx="369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Monotype Corsiva" pitchFamily="66" charset="0"/>
                </a:rPr>
                <a:t>Euclid said,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Monotype Corsiva" pitchFamily="66" charset="0"/>
                </a:rPr>
                <a:t>“ Let there be an algorithm for GCD”</a:t>
              </a:r>
            </a:p>
          </p:txBody>
        </p:sp>
        <p:sp>
          <p:nvSpPr>
            <p:cNvPr id="7178" name="Text Box 34"/>
            <p:cNvSpPr txBox="1">
              <a:spLocks noChangeArrowheads="1"/>
            </p:cNvSpPr>
            <p:nvPr/>
          </p:nvSpPr>
          <p:spPr bwMode="auto">
            <a:xfrm>
              <a:off x="768" y="3264"/>
              <a:ext cx="1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Euclid (300 BC)</a:t>
              </a:r>
            </a:p>
          </p:txBody>
        </p:sp>
      </p:grpSp>
      <p:sp>
        <p:nvSpPr>
          <p:cNvPr id="33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5" grpId="0"/>
      <p:bldP spid="1049630" grpId="0"/>
      <p:bldP spid="10496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altLang="en-US" smtClean="0"/>
              <a:t>Material for CSE 4111 </a:t>
            </a:r>
            <a:br>
              <a:rPr lang="en-US" altLang="en-US" smtClean="0"/>
            </a:br>
            <a:r>
              <a:rPr lang="en-US" altLang="en-US" smtClean="0"/>
              <a:t>but not for CSE2001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3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9372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Suppose there was a working algorithm: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Halt(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“M”,I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>
                <a:latin typeface="Times New Roman" pitchFamily="18" charset="0"/>
              </a:rPr>
              <a:t> = whether program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M</a:t>
            </a:r>
            <a:r>
              <a:rPr lang="en-US" altLang="en-US" sz="28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halts on input </a:t>
            </a:r>
            <a:r>
              <a:rPr lang="en-US" altLang="en-US" sz="2800">
                <a:solidFill>
                  <a:schemeClr val="accent1"/>
                </a:solidFill>
                <a:latin typeface="Times New Roman" pitchFamily="18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Construct from it another algorithm: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hard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M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 i="1"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=    if(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Halt(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“M”,“M”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>
                <a:latin typeface="Times New Roman" pitchFamily="18" charset="0"/>
              </a:rPr>
              <a:t>) loop forever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                      else halt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    = halts </a:t>
            </a: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altLang="en-US" sz="2800">
                <a:latin typeface="Times New Roman" pitchFamily="18" charset="0"/>
              </a:rPr>
              <a:t> program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M</a:t>
            </a:r>
            <a:r>
              <a:rPr lang="en-US" altLang="en-US" sz="2800">
                <a:latin typeface="Times New Roman" pitchFamily="18" charset="0"/>
              </a:rPr>
              <a:t> does not halt on input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M</a:t>
            </a:r>
            <a:r>
              <a:rPr lang="en-US" altLang="en-US" sz="2800"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Paradox:</a:t>
            </a:r>
            <a:r>
              <a:rPr lang="en-US" altLang="en-US" sz="2800" i="1">
                <a:latin typeface="Times New Roman" pitchFamily="18" charset="0"/>
              </a:rPr>
              <a:t>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hard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“P</a:t>
            </a:r>
            <a:r>
              <a:rPr lang="en-US" altLang="en-US" sz="2800" i="1" baseline="-25000">
                <a:solidFill>
                  <a:schemeClr val="accent1"/>
                </a:solidFill>
                <a:latin typeface="Times New Roman" pitchFamily="18" charset="0"/>
              </a:rPr>
              <a:t>hard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”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 i="1"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= </a:t>
            </a: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105932" name="Rectangle 12"/>
          <p:cNvSpPr>
            <a:spLocks noChangeArrowheads="1"/>
          </p:cNvSpPr>
          <p:nvPr/>
        </p:nvSpPr>
        <p:spPr bwMode="auto">
          <a:xfrm>
            <a:off x="685800" y="4875213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program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hard</a:t>
            </a:r>
            <a:r>
              <a:rPr lang="en-US" altLang="en-US" sz="2800">
                <a:latin typeface="Times New Roman" pitchFamily="18" charset="0"/>
              </a:rPr>
              <a:t> halts on input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  <a:latin typeface="Times New Roman" pitchFamily="18" charset="0"/>
              </a:rPr>
              <a:t>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     ↔</a:t>
            </a:r>
            <a:r>
              <a:rPr lang="en-US" altLang="en-US" sz="28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program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  <a:latin typeface="Times New Roman" pitchFamily="18" charset="0"/>
              </a:rPr>
              <a:t>hard</a:t>
            </a:r>
            <a:r>
              <a:rPr lang="en-US" altLang="en-US" sz="2800">
                <a:latin typeface="Times New Roman" pitchFamily="18" charset="0"/>
              </a:rPr>
              <a:t> does not halt on input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2800" i="1" baseline="-25000">
                <a:solidFill>
                  <a:schemeClr val="accent1"/>
                </a:solidFill>
                <a:latin typeface="Times New Roman" pitchFamily="18" charset="0"/>
              </a:rPr>
              <a:t>hard</a:t>
            </a:r>
            <a:endParaRPr lang="en-US" altLang="en-US" sz="2800" i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105934" name="Text Box 14"/>
          <p:cNvSpPr txBox="1">
            <a:spLocks noChangeArrowheads="1"/>
          </p:cNvSpPr>
          <p:nvPr/>
        </p:nvSpPr>
        <p:spPr bwMode="auto">
          <a:xfrm>
            <a:off x="3460750" y="621665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latin typeface="Times New Roman" pitchFamily="18" charset="0"/>
              </a:rPr>
              <a:t>Contradiction!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16000" y="1054100"/>
            <a:ext cx="3479800" cy="5373688"/>
            <a:chOff x="640" y="664"/>
            <a:chExt cx="2192" cy="3385"/>
          </a:xfrm>
        </p:grpSpPr>
        <p:sp>
          <p:nvSpPr>
            <p:cNvPr id="53266" name="Freeform 16"/>
            <p:cNvSpPr>
              <a:spLocks/>
            </p:cNvSpPr>
            <p:nvPr/>
          </p:nvSpPr>
          <p:spPr bwMode="auto">
            <a:xfrm>
              <a:off x="976" y="1104"/>
              <a:ext cx="1856" cy="2945"/>
            </a:xfrm>
            <a:custGeom>
              <a:avLst/>
              <a:gdLst>
                <a:gd name="T0" fmla="*/ 24996 w 1341"/>
                <a:gd name="T1" fmla="*/ 2208 h 3053"/>
                <a:gd name="T2" fmla="*/ 0 w 1341"/>
                <a:gd name="T3" fmla="*/ 0 h 3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1" h="3053">
                  <a:moveTo>
                    <a:pt x="1341" y="3053"/>
                  </a:moveTo>
                  <a:cubicBezTo>
                    <a:pt x="1117" y="2544"/>
                    <a:pt x="223" y="509"/>
                    <a:pt x="0" y="0"/>
                  </a:cubicBezTo>
                </a:path>
              </a:pathLst>
            </a:custGeom>
            <a:noFill/>
            <a:ln w="793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67" name="Group 17"/>
            <p:cNvGrpSpPr>
              <a:grpSpLocks/>
            </p:cNvGrpSpPr>
            <p:nvPr/>
          </p:nvGrpSpPr>
          <p:grpSpPr bwMode="auto">
            <a:xfrm>
              <a:off x="640" y="664"/>
              <a:ext cx="336" cy="336"/>
              <a:chOff x="864" y="528"/>
              <a:chExt cx="336" cy="336"/>
            </a:xfrm>
          </p:grpSpPr>
          <p:sp>
            <p:nvSpPr>
              <p:cNvPr id="53268" name="Line 18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336" cy="336"/>
              </a:xfrm>
              <a:prstGeom prst="line">
                <a:avLst/>
              </a:prstGeom>
              <a:noFill/>
              <a:ln w="889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Line 19"/>
              <p:cNvSpPr>
                <a:spLocks noChangeShapeType="1"/>
              </p:cNvSpPr>
              <p:nvPr/>
            </p:nvSpPr>
            <p:spPr bwMode="auto">
              <a:xfrm flipH="1">
                <a:off x="864" y="528"/>
                <a:ext cx="336" cy="336"/>
              </a:xfrm>
              <a:prstGeom prst="line">
                <a:avLst/>
              </a:prstGeom>
              <a:noFill/>
              <a:ln w="889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594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One page proof  Halting is Undecidable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407988"/>
            <a:ext cx="3697288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M  I  M(I)≠Halting(I)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eft Brace 11"/>
          <p:cNvSpPr>
            <a:spLocks/>
          </p:cNvSpPr>
          <p:nvPr/>
        </p:nvSpPr>
        <p:spPr bwMode="auto">
          <a:xfrm>
            <a:off x="2895600" y="304800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162800" y="466725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Same Proof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70600" y="2209800"/>
            <a:ext cx="2963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What </a:t>
            </a:r>
            <a:r>
              <a:rPr lang="en-US" altLang="en-US" sz="2400" i="1">
                <a:solidFill>
                  <a:schemeClr val="accent1"/>
                </a:solidFill>
                <a:latin typeface="Times New Roman" pitchFamily="18" charset="0"/>
              </a:rPr>
              <a:t>M 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does on </a:t>
            </a:r>
            <a:r>
              <a:rPr lang="en-US" altLang="en-US" sz="2400" i="1">
                <a:solidFill>
                  <a:schemeClr val="accent1"/>
                </a:solidFill>
                <a:latin typeface="Times New Roman" pitchFamily="18" charset="0"/>
              </a:rPr>
              <a:t>“M”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,</a:t>
            </a:r>
            <a:b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defines </a:t>
            </a:r>
            <a:r>
              <a:rPr lang="en-US" altLang="en-US" sz="240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chemeClr val="accent1"/>
                </a:solidFill>
                <a:latin typeface="Times New Roman" pitchFamily="18" charset="0"/>
              </a:rPr>
              <a:t>diagonal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62600" y="3424238"/>
            <a:ext cx="356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Negating defines 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altLang="en-US" sz="2400" i="1" dirty="0" err="1" smtClean="0">
                <a:solidFill>
                  <a:schemeClr val="accent1"/>
                </a:solidFill>
              </a:rPr>
              <a:t>P</a:t>
            </a:r>
            <a:r>
              <a:rPr lang="en-US" altLang="en-US" sz="2400" i="1" baseline="-25000" dirty="0" err="1" smtClean="0">
                <a:solidFill>
                  <a:schemeClr val="accent1"/>
                </a:solidFill>
              </a:rPr>
              <a:t>diagonal</a:t>
            </a:r>
            <a:r>
              <a:rPr lang="en-US" altLang="en-US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276600" y="2895600"/>
            <a:ext cx="2362200" cy="5334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638800" y="2919413"/>
            <a:ext cx="2362200" cy="5334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66675" y="3348038"/>
            <a:ext cx="2200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Reduction from </a:t>
            </a:r>
            <a:b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hard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to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Halt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68300" y="4395788"/>
            <a:ext cx="4518025" cy="5334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08588" y="4456113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Proof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hard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is undecidable.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49300" y="2895600"/>
            <a:ext cx="3690938" cy="5334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build="p" bldLvl="2" autoUpdateAnimBg="0"/>
      <p:bldP spid="1105934" grpId="0" autoUpdateAnimBg="0"/>
      <p:bldP spid="1105942" grpId="0"/>
      <p:bldP spid="11" grpId="0"/>
      <p:bldP spid="12" grpId="0" animBg="1"/>
      <p:bldP spid="13" grpId="0"/>
      <p:bldP spid="14" grpId="0"/>
      <p:bldP spid="15" grpId="0"/>
      <p:bldP spid="3" grpId="0" animBg="1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990600" y="1066800"/>
            <a:ext cx="8056563" cy="5791200"/>
          </a:xfrm>
          <a:prstGeom prst="wedgeRoundRectCallout">
            <a:avLst>
              <a:gd name="adj1" fmla="val -53913"/>
              <a:gd name="adj2" fmla="val -3542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 the first order logic of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are more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reals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than integers.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is an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uncomputable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problem.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8613" name="Group 17"/>
          <p:cNvGrpSpPr>
            <a:grpSpLocks/>
          </p:cNvGrpSpPr>
          <p:nvPr/>
        </p:nvGrpSpPr>
        <p:grpSpPr bwMode="auto">
          <a:xfrm flipH="1">
            <a:off x="325438" y="769938"/>
            <a:ext cx="360362" cy="1058862"/>
            <a:chOff x="5760" y="901"/>
            <a:chExt cx="916" cy="2296"/>
          </a:xfrm>
        </p:grpSpPr>
        <p:sp>
          <p:nvSpPr>
            <p:cNvPr id="68619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30 h 525"/>
                <a:gd name="T2" fmla="*/ 211 w 538"/>
                <a:gd name="T3" fmla="*/ 160 h 525"/>
                <a:gd name="T4" fmla="*/ 263 w 538"/>
                <a:gd name="T5" fmla="*/ 100 h 525"/>
                <a:gd name="T6" fmla="*/ 308 w 538"/>
                <a:gd name="T7" fmla="*/ 35 h 525"/>
                <a:gd name="T8" fmla="*/ 372 w 538"/>
                <a:gd name="T9" fmla="*/ 6 h 525"/>
                <a:gd name="T10" fmla="*/ 424 w 538"/>
                <a:gd name="T11" fmla="*/ 0 h 525"/>
                <a:gd name="T12" fmla="*/ 477 w 538"/>
                <a:gd name="T13" fmla="*/ 17 h 525"/>
                <a:gd name="T14" fmla="*/ 506 w 538"/>
                <a:gd name="T15" fmla="*/ 59 h 525"/>
                <a:gd name="T16" fmla="*/ 530 w 538"/>
                <a:gd name="T17" fmla="*/ 143 h 525"/>
                <a:gd name="T18" fmla="*/ 523 w 538"/>
                <a:gd name="T19" fmla="*/ 224 h 525"/>
                <a:gd name="T20" fmla="*/ 500 w 538"/>
                <a:gd name="T21" fmla="*/ 294 h 525"/>
                <a:gd name="T22" fmla="*/ 442 w 538"/>
                <a:gd name="T23" fmla="*/ 376 h 525"/>
                <a:gd name="T24" fmla="*/ 378 w 538"/>
                <a:gd name="T25" fmla="*/ 442 h 525"/>
                <a:gd name="T26" fmla="*/ 308 w 538"/>
                <a:gd name="T27" fmla="*/ 494 h 525"/>
                <a:gd name="T28" fmla="*/ 240 w 538"/>
                <a:gd name="T29" fmla="*/ 529 h 525"/>
                <a:gd name="T30" fmla="*/ 176 w 538"/>
                <a:gd name="T31" fmla="*/ 541 h 525"/>
                <a:gd name="T32" fmla="*/ 147 w 538"/>
                <a:gd name="T33" fmla="*/ 524 h 525"/>
                <a:gd name="T34" fmla="*/ 123 w 538"/>
                <a:gd name="T35" fmla="*/ 454 h 525"/>
                <a:gd name="T36" fmla="*/ 129 w 538"/>
                <a:gd name="T37" fmla="*/ 353 h 525"/>
                <a:gd name="T38" fmla="*/ 17 w 538"/>
                <a:gd name="T39" fmla="*/ 358 h 525"/>
                <a:gd name="T40" fmla="*/ 0 w 538"/>
                <a:gd name="T41" fmla="*/ 341 h 525"/>
                <a:gd name="T42" fmla="*/ 17 w 538"/>
                <a:gd name="T43" fmla="*/ 306 h 525"/>
                <a:gd name="T44" fmla="*/ 135 w 538"/>
                <a:gd name="T45" fmla="*/ 300 h 525"/>
                <a:gd name="T46" fmla="*/ 164 w 538"/>
                <a:gd name="T47" fmla="*/ 230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8 w 373"/>
                <a:gd name="T1" fmla="*/ 65 h 772"/>
                <a:gd name="T2" fmla="*/ 150 w 373"/>
                <a:gd name="T3" fmla="*/ 18 h 772"/>
                <a:gd name="T4" fmla="*/ 231 w 373"/>
                <a:gd name="T5" fmla="*/ 0 h 772"/>
                <a:gd name="T6" fmla="*/ 293 w 373"/>
                <a:gd name="T7" fmla="*/ 12 h 772"/>
                <a:gd name="T8" fmla="*/ 345 w 373"/>
                <a:gd name="T9" fmla="*/ 59 h 772"/>
                <a:gd name="T10" fmla="*/ 357 w 373"/>
                <a:gd name="T11" fmla="*/ 94 h 772"/>
                <a:gd name="T12" fmla="*/ 357 w 373"/>
                <a:gd name="T13" fmla="*/ 141 h 772"/>
                <a:gd name="T14" fmla="*/ 334 w 373"/>
                <a:gd name="T15" fmla="*/ 182 h 772"/>
                <a:gd name="T16" fmla="*/ 293 w 373"/>
                <a:gd name="T17" fmla="*/ 252 h 772"/>
                <a:gd name="T18" fmla="*/ 277 w 373"/>
                <a:gd name="T19" fmla="*/ 334 h 772"/>
                <a:gd name="T20" fmla="*/ 274 w 373"/>
                <a:gd name="T21" fmla="*/ 395 h 772"/>
                <a:gd name="T22" fmla="*/ 287 w 373"/>
                <a:gd name="T23" fmla="*/ 471 h 772"/>
                <a:gd name="T24" fmla="*/ 334 w 373"/>
                <a:gd name="T25" fmla="*/ 541 h 772"/>
                <a:gd name="T26" fmla="*/ 351 w 373"/>
                <a:gd name="T27" fmla="*/ 611 h 772"/>
                <a:gd name="T28" fmla="*/ 345 w 373"/>
                <a:gd name="T29" fmla="*/ 675 h 772"/>
                <a:gd name="T30" fmla="*/ 311 w 373"/>
                <a:gd name="T31" fmla="*/ 729 h 772"/>
                <a:gd name="T32" fmla="*/ 271 w 373"/>
                <a:gd name="T33" fmla="*/ 758 h 772"/>
                <a:gd name="T34" fmla="*/ 214 w 373"/>
                <a:gd name="T35" fmla="*/ 764 h 772"/>
                <a:gd name="T36" fmla="*/ 144 w 373"/>
                <a:gd name="T37" fmla="*/ 764 h 772"/>
                <a:gd name="T38" fmla="*/ 93 w 373"/>
                <a:gd name="T39" fmla="*/ 734 h 772"/>
                <a:gd name="T40" fmla="*/ 46 w 373"/>
                <a:gd name="T41" fmla="*/ 646 h 772"/>
                <a:gd name="T42" fmla="*/ 12 w 373"/>
                <a:gd name="T43" fmla="*/ 570 h 772"/>
                <a:gd name="T44" fmla="*/ 0 w 373"/>
                <a:gd name="T45" fmla="*/ 454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8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12 w 414"/>
                <a:gd name="T7" fmla="*/ 29 h 694"/>
                <a:gd name="T8" fmla="*/ 165 w 414"/>
                <a:gd name="T9" fmla="*/ 105 h 694"/>
                <a:gd name="T10" fmla="*/ 234 w 414"/>
                <a:gd name="T11" fmla="*/ 204 h 694"/>
                <a:gd name="T12" fmla="*/ 299 w 414"/>
                <a:gd name="T13" fmla="*/ 274 h 694"/>
                <a:gd name="T14" fmla="*/ 424 w 414"/>
                <a:gd name="T15" fmla="*/ 410 h 694"/>
                <a:gd name="T16" fmla="*/ 430 w 414"/>
                <a:gd name="T17" fmla="*/ 439 h 694"/>
                <a:gd name="T18" fmla="*/ 406 w 414"/>
                <a:gd name="T19" fmla="*/ 457 h 694"/>
                <a:gd name="T20" fmla="*/ 348 w 414"/>
                <a:gd name="T21" fmla="*/ 480 h 694"/>
                <a:gd name="T22" fmla="*/ 258 w 414"/>
                <a:gd name="T23" fmla="*/ 498 h 694"/>
                <a:gd name="T24" fmla="*/ 159 w 414"/>
                <a:gd name="T25" fmla="*/ 504 h 694"/>
                <a:gd name="T26" fmla="*/ 124 w 414"/>
                <a:gd name="T27" fmla="*/ 509 h 694"/>
                <a:gd name="T28" fmla="*/ 112 w 414"/>
                <a:gd name="T29" fmla="*/ 533 h 694"/>
                <a:gd name="T30" fmla="*/ 135 w 414"/>
                <a:gd name="T31" fmla="*/ 573 h 694"/>
                <a:gd name="T32" fmla="*/ 217 w 414"/>
                <a:gd name="T33" fmla="*/ 643 h 694"/>
                <a:gd name="T34" fmla="*/ 276 w 414"/>
                <a:gd name="T35" fmla="*/ 661 h 694"/>
                <a:gd name="T36" fmla="*/ 288 w 414"/>
                <a:gd name="T37" fmla="*/ 684 h 694"/>
                <a:gd name="T38" fmla="*/ 263 w 414"/>
                <a:gd name="T39" fmla="*/ 702 h 694"/>
                <a:gd name="T40" fmla="*/ 211 w 414"/>
                <a:gd name="T41" fmla="*/ 702 h 694"/>
                <a:gd name="T42" fmla="*/ 141 w 414"/>
                <a:gd name="T43" fmla="*/ 661 h 694"/>
                <a:gd name="T44" fmla="*/ 75 w 414"/>
                <a:gd name="T45" fmla="*/ 603 h 694"/>
                <a:gd name="T46" fmla="*/ 40 w 414"/>
                <a:gd name="T47" fmla="*/ 550 h 694"/>
                <a:gd name="T48" fmla="*/ 40 w 414"/>
                <a:gd name="T49" fmla="*/ 509 h 694"/>
                <a:gd name="T50" fmla="*/ 63 w 414"/>
                <a:gd name="T51" fmla="*/ 480 h 694"/>
                <a:gd name="T52" fmla="*/ 98 w 414"/>
                <a:gd name="T53" fmla="*/ 469 h 694"/>
                <a:gd name="T54" fmla="*/ 159 w 414"/>
                <a:gd name="T55" fmla="*/ 463 h 694"/>
                <a:gd name="T56" fmla="*/ 217 w 414"/>
                <a:gd name="T57" fmla="*/ 463 h 694"/>
                <a:gd name="T58" fmla="*/ 288 w 414"/>
                <a:gd name="T59" fmla="*/ 451 h 694"/>
                <a:gd name="T60" fmla="*/ 331 w 414"/>
                <a:gd name="T61" fmla="*/ 439 h 694"/>
                <a:gd name="T62" fmla="*/ 348 w 414"/>
                <a:gd name="T63" fmla="*/ 422 h 694"/>
                <a:gd name="T64" fmla="*/ 342 w 414"/>
                <a:gd name="T65" fmla="*/ 405 h 694"/>
                <a:gd name="T66" fmla="*/ 282 w 414"/>
                <a:gd name="T67" fmla="*/ 358 h 694"/>
                <a:gd name="T68" fmla="*/ 199 w 414"/>
                <a:gd name="T69" fmla="*/ 268 h 694"/>
                <a:gd name="T70" fmla="*/ 124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78 w 449"/>
                <a:gd name="T3" fmla="*/ 12 h 1046"/>
                <a:gd name="T4" fmla="*/ 307 w 449"/>
                <a:gd name="T5" fmla="*/ 59 h 1046"/>
                <a:gd name="T6" fmla="*/ 301 w 449"/>
                <a:gd name="T7" fmla="*/ 170 h 1046"/>
                <a:gd name="T8" fmla="*/ 290 w 449"/>
                <a:gd name="T9" fmla="*/ 287 h 1046"/>
                <a:gd name="T10" fmla="*/ 290 w 449"/>
                <a:gd name="T11" fmla="*/ 409 h 1046"/>
                <a:gd name="T12" fmla="*/ 348 w 449"/>
                <a:gd name="T13" fmla="*/ 555 h 1046"/>
                <a:gd name="T14" fmla="*/ 394 w 449"/>
                <a:gd name="T15" fmla="*/ 660 h 1046"/>
                <a:gd name="T16" fmla="*/ 418 w 449"/>
                <a:gd name="T17" fmla="*/ 766 h 1046"/>
                <a:gd name="T18" fmla="*/ 412 w 449"/>
                <a:gd name="T19" fmla="*/ 859 h 1046"/>
                <a:gd name="T20" fmla="*/ 412 w 449"/>
                <a:gd name="T21" fmla="*/ 894 h 1046"/>
                <a:gd name="T22" fmla="*/ 435 w 449"/>
                <a:gd name="T23" fmla="*/ 929 h 1046"/>
                <a:gd name="T24" fmla="*/ 441 w 449"/>
                <a:gd name="T25" fmla="*/ 964 h 1046"/>
                <a:gd name="T26" fmla="*/ 424 w 449"/>
                <a:gd name="T27" fmla="*/ 981 h 1046"/>
                <a:gd name="T28" fmla="*/ 377 w 449"/>
                <a:gd name="T29" fmla="*/ 970 h 1046"/>
                <a:gd name="T30" fmla="*/ 290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6 w 449"/>
                <a:gd name="T47" fmla="*/ 906 h 1046"/>
                <a:gd name="T48" fmla="*/ 313 w 449"/>
                <a:gd name="T49" fmla="*/ 900 h 1046"/>
                <a:gd name="T50" fmla="*/ 365 w 449"/>
                <a:gd name="T51" fmla="*/ 900 h 1046"/>
                <a:gd name="T52" fmla="*/ 377 w 449"/>
                <a:gd name="T53" fmla="*/ 865 h 1046"/>
                <a:gd name="T54" fmla="*/ 360 w 449"/>
                <a:gd name="T55" fmla="*/ 766 h 1046"/>
                <a:gd name="T56" fmla="*/ 319 w 449"/>
                <a:gd name="T57" fmla="*/ 660 h 1046"/>
                <a:gd name="T58" fmla="*/ 255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71 w 373"/>
                <a:gd name="T1" fmla="*/ 0 h 870"/>
                <a:gd name="T2" fmla="*/ 316 w 373"/>
                <a:gd name="T3" fmla="*/ 0 h 870"/>
                <a:gd name="T4" fmla="*/ 334 w 373"/>
                <a:gd name="T5" fmla="*/ 35 h 870"/>
                <a:gd name="T6" fmla="*/ 345 w 373"/>
                <a:gd name="T7" fmla="*/ 112 h 870"/>
                <a:gd name="T8" fmla="*/ 334 w 373"/>
                <a:gd name="T9" fmla="*/ 193 h 870"/>
                <a:gd name="T10" fmla="*/ 305 w 373"/>
                <a:gd name="T11" fmla="*/ 356 h 870"/>
                <a:gd name="T12" fmla="*/ 310 w 373"/>
                <a:gd name="T13" fmla="*/ 426 h 870"/>
                <a:gd name="T14" fmla="*/ 345 w 373"/>
                <a:gd name="T15" fmla="*/ 574 h 870"/>
                <a:gd name="T16" fmla="*/ 357 w 373"/>
                <a:gd name="T17" fmla="*/ 673 h 870"/>
                <a:gd name="T18" fmla="*/ 357 w 373"/>
                <a:gd name="T19" fmla="*/ 750 h 870"/>
                <a:gd name="T20" fmla="*/ 340 w 373"/>
                <a:gd name="T21" fmla="*/ 767 h 870"/>
                <a:gd name="T22" fmla="*/ 287 w 373"/>
                <a:gd name="T23" fmla="*/ 779 h 870"/>
                <a:gd name="T24" fmla="*/ 224 w 373"/>
                <a:gd name="T25" fmla="*/ 796 h 870"/>
                <a:gd name="T26" fmla="*/ 155 w 373"/>
                <a:gd name="T27" fmla="*/ 831 h 870"/>
                <a:gd name="T28" fmla="*/ 93 w 373"/>
                <a:gd name="T29" fmla="*/ 878 h 870"/>
                <a:gd name="T30" fmla="*/ 64 w 373"/>
                <a:gd name="T31" fmla="*/ 878 h 870"/>
                <a:gd name="T32" fmla="*/ 0 w 373"/>
                <a:gd name="T33" fmla="*/ 826 h 870"/>
                <a:gd name="T34" fmla="*/ 6 w 373"/>
                <a:gd name="T35" fmla="*/ 802 h 870"/>
                <a:gd name="T36" fmla="*/ 87 w 373"/>
                <a:gd name="T37" fmla="*/ 767 h 870"/>
                <a:gd name="T38" fmla="*/ 219 w 373"/>
                <a:gd name="T39" fmla="*/ 732 h 870"/>
                <a:gd name="T40" fmla="*/ 277 w 373"/>
                <a:gd name="T41" fmla="*/ 708 h 870"/>
                <a:gd name="T42" fmla="*/ 287 w 373"/>
                <a:gd name="T43" fmla="*/ 685 h 870"/>
                <a:gd name="T44" fmla="*/ 287 w 373"/>
                <a:gd name="T45" fmla="*/ 586 h 870"/>
                <a:gd name="T46" fmla="*/ 271 w 373"/>
                <a:gd name="T47" fmla="*/ 458 h 870"/>
                <a:gd name="T48" fmla="*/ 260 w 373"/>
                <a:gd name="T49" fmla="*/ 368 h 870"/>
                <a:gd name="T50" fmla="*/ 249 w 373"/>
                <a:gd name="T51" fmla="*/ 240 h 870"/>
                <a:gd name="T52" fmla="*/ 243 w 373"/>
                <a:gd name="T53" fmla="*/ 100 h 870"/>
                <a:gd name="T54" fmla="*/ 249 w 373"/>
                <a:gd name="T55" fmla="*/ 35 h 870"/>
                <a:gd name="T56" fmla="*/ 271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34 w 612"/>
                <a:gd name="T1" fmla="*/ 768 h 776"/>
                <a:gd name="T2" fmla="*/ 363 w 612"/>
                <a:gd name="T3" fmla="*/ 732 h 776"/>
                <a:gd name="T4" fmla="*/ 352 w 612"/>
                <a:gd name="T5" fmla="*/ 680 h 776"/>
                <a:gd name="T6" fmla="*/ 329 w 612"/>
                <a:gd name="T7" fmla="*/ 610 h 776"/>
                <a:gd name="T8" fmla="*/ 232 w 612"/>
                <a:gd name="T9" fmla="*/ 528 h 776"/>
                <a:gd name="T10" fmla="*/ 145 w 612"/>
                <a:gd name="T11" fmla="*/ 453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52 w 612"/>
                <a:gd name="T19" fmla="*/ 199 h 776"/>
                <a:gd name="T20" fmla="*/ 416 w 612"/>
                <a:gd name="T21" fmla="*/ 205 h 776"/>
                <a:gd name="T22" fmla="*/ 433 w 612"/>
                <a:gd name="T23" fmla="*/ 222 h 776"/>
                <a:gd name="T24" fmla="*/ 462 w 612"/>
                <a:gd name="T25" fmla="*/ 193 h 776"/>
                <a:gd name="T26" fmla="*/ 451 w 612"/>
                <a:gd name="T27" fmla="*/ 164 h 776"/>
                <a:gd name="T28" fmla="*/ 468 w 612"/>
                <a:gd name="T29" fmla="*/ 111 h 776"/>
                <a:gd name="T30" fmla="*/ 515 w 612"/>
                <a:gd name="T31" fmla="*/ 64 h 776"/>
                <a:gd name="T32" fmla="*/ 550 w 612"/>
                <a:gd name="T33" fmla="*/ 52 h 776"/>
                <a:gd name="T34" fmla="*/ 596 w 612"/>
                <a:gd name="T35" fmla="*/ 81 h 776"/>
                <a:gd name="T36" fmla="*/ 620 w 612"/>
                <a:gd name="T37" fmla="*/ 52 h 776"/>
                <a:gd name="T38" fmla="*/ 579 w 612"/>
                <a:gd name="T39" fmla="*/ 0 h 776"/>
                <a:gd name="T40" fmla="*/ 526 w 612"/>
                <a:gd name="T41" fmla="*/ 0 h 776"/>
                <a:gd name="T42" fmla="*/ 462 w 612"/>
                <a:gd name="T43" fmla="*/ 29 h 776"/>
                <a:gd name="T44" fmla="*/ 422 w 612"/>
                <a:gd name="T45" fmla="*/ 105 h 776"/>
                <a:gd name="T46" fmla="*/ 369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47 h 776"/>
                <a:gd name="T60" fmla="*/ 110 w 612"/>
                <a:gd name="T61" fmla="*/ 552 h 776"/>
                <a:gd name="T62" fmla="*/ 168 w 612"/>
                <a:gd name="T63" fmla="*/ 645 h 776"/>
                <a:gd name="T64" fmla="*/ 221 w 612"/>
                <a:gd name="T65" fmla="*/ 709 h 776"/>
                <a:gd name="T66" fmla="*/ 274 w 612"/>
                <a:gd name="T67" fmla="*/ 756 h 776"/>
                <a:gd name="T68" fmla="*/ 334 w 612"/>
                <a:gd name="T69" fmla="*/ 768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0200" y="388620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xϵR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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ϵ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          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List(</a:t>
            </a:r>
            <a:r>
              <a:rPr lang="en-CA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2875" y="4338638"/>
            <a:ext cx="4937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 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09800" y="3657600"/>
            <a:ext cx="6553200" cy="2057400"/>
            <a:chOff x="2209800" y="3657600"/>
            <a:chExt cx="65532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2209800" y="5160963"/>
              <a:ext cx="6553200" cy="5540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problem </a:t>
              </a:r>
              <a:r>
                <a:rPr lang="en-US" sz="30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CA" i="1" baseline="-25000" dirty="0">
                  <a:solidFill>
                    <a:srgbClr val="E7B95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hard</a:t>
              </a: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 </a:t>
              </a: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is an “real-like” object.</a:t>
              </a:r>
            </a:p>
          </p:txBody>
        </p:sp>
        <p:sp>
          <p:nvSpPr>
            <p:cNvPr id="68618" name="Oval 18"/>
            <p:cNvSpPr>
              <a:spLocks noChangeArrowheads="1"/>
            </p:cNvSpPr>
            <p:nvPr/>
          </p:nvSpPr>
          <p:spPr bwMode="auto">
            <a:xfrm>
              <a:off x="2682875" y="3657600"/>
              <a:ext cx="1050925" cy="1524000"/>
            </a:xfrm>
            <a:prstGeom prst="ellipse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990600" y="1066800"/>
            <a:ext cx="8056563" cy="5791200"/>
          </a:xfrm>
          <a:prstGeom prst="wedgeRoundRectCallout">
            <a:avLst>
              <a:gd name="adj1" fmla="val -53913"/>
              <a:gd name="adj2" fmla="val -3542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 the first order logic of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are more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reals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than integers.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is an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uncomputable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problem.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9637" name="Group 17"/>
          <p:cNvGrpSpPr>
            <a:grpSpLocks/>
          </p:cNvGrpSpPr>
          <p:nvPr/>
        </p:nvGrpSpPr>
        <p:grpSpPr bwMode="auto">
          <a:xfrm flipH="1">
            <a:off x="325438" y="769938"/>
            <a:ext cx="360362" cy="1058862"/>
            <a:chOff x="5760" y="901"/>
            <a:chExt cx="916" cy="2296"/>
          </a:xfrm>
        </p:grpSpPr>
        <p:sp>
          <p:nvSpPr>
            <p:cNvPr id="69643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30 h 525"/>
                <a:gd name="T2" fmla="*/ 211 w 538"/>
                <a:gd name="T3" fmla="*/ 160 h 525"/>
                <a:gd name="T4" fmla="*/ 263 w 538"/>
                <a:gd name="T5" fmla="*/ 100 h 525"/>
                <a:gd name="T6" fmla="*/ 308 w 538"/>
                <a:gd name="T7" fmla="*/ 35 h 525"/>
                <a:gd name="T8" fmla="*/ 372 w 538"/>
                <a:gd name="T9" fmla="*/ 6 h 525"/>
                <a:gd name="T10" fmla="*/ 424 w 538"/>
                <a:gd name="T11" fmla="*/ 0 h 525"/>
                <a:gd name="T12" fmla="*/ 477 w 538"/>
                <a:gd name="T13" fmla="*/ 17 h 525"/>
                <a:gd name="T14" fmla="*/ 506 w 538"/>
                <a:gd name="T15" fmla="*/ 59 h 525"/>
                <a:gd name="T16" fmla="*/ 530 w 538"/>
                <a:gd name="T17" fmla="*/ 143 h 525"/>
                <a:gd name="T18" fmla="*/ 523 w 538"/>
                <a:gd name="T19" fmla="*/ 224 h 525"/>
                <a:gd name="T20" fmla="*/ 500 w 538"/>
                <a:gd name="T21" fmla="*/ 294 h 525"/>
                <a:gd name="T22" fmla="*/ 442 w 538"/>
                <a:gd name="T23" fmla="*/ 376 h 525"/>
                <a:gd name="T24" fmla="*/ 378 w 538"/>
                <a:gd name="T25" fmla="*/ 442 h 525"/>
                <a:gd name="T26" fmla="*/ 308 w 538"/>
                <a:gd name="T27" fmla="*/ 494 h 525"/>
                <a:gd name="T28" fmla="*/ 240 w 538"/>
                <a:gd name="T29" fmla="*/ 529 h 525"/>
                <a:gd name="T30" fmla="*/ 176 w 538"/>
                <a:gd name="T31" fmla="*/ 541 h 525"/>
                <a:gd name="T32" fmla="*/ 147 w 538"/>
                <a:gd name="T33" fmla="*/ 524 h 525"/>
                <a:gd name="T34" fmla="*/ 123 w 538"/>
                <a:gd name="T35" fmla="*/ 454 h 525"/>
                <a:gd name="T36" fmla="*/ 129 w 538"/>
                <a:gd name="T37" fmla="*/ 353 h 525"/>
                <a:gd name="T38" fmla="*/ 17 w 538"/>
                <a:gd name="T39" fmla="*/ 358 h 525"/>
                <a:gd name="T40" fmla="*/ 0 w 538"/>
                <a:gd name="T41" fmla="*/ 341 h 525"/>
                <a:gd name="T42" fmla="*/ 17 w 538"/>
                <a:gd name="T43" fmla="*/ 306 h 525"/>
                <a:gd name="T44" fmla="*/ 135 w 538"/>
                <a:gd name="T45" fmla="*/ 300 h 525"/>
                <a:gd name="T46" fmla="*/ 164 w 538"/>
                <a:gd name="T47" fmla="*/ 230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8 w 373"/>
                <a:gd name="T1" fmla="*/ 65 h 772"/>
                <a:gd name="T2" fmla="*/ 150 w 373"/>
                <a:gd name="T3" fmla="*/ 18 h 772"/>
                <a:gd name="T4" fmla="*/ 231 w 373"/>
                <a:gd name="T5" fmla="*/ 0 h 772"/>
                <a:gd name="T6" fmla="*/ 293 w 373"/>
                <a:gd name="T7" fmla="*/ 12 h 772"/>
                <a:gd name="T8" fmla="*/ 345 w 373"/>
                <a:gd name="T9" fmla="*/ 59 h 772"/>
                <a:gd name="T10" fmla="*/ 357 w 373"/>
                <a:gd name="T11" fmla="*/ 94 h 772"/>
                <a:gd name="T12" fmla="*/ 357 w 373"/>
                <a:gd name="T13" fmla="*/ 141 h 772"/>
                <a:gd name="T14" fmla="*/ 334 w 373"/>
                <a:gd name="T15" fmla="*/ 182 h 772"/>
                <a:gd name="T16" fmla="*/ 293 w 373"/>
                <a:gd name="T17" fmla="*/ 252 h 772"/>
                <a:gd name="T18" fmla="*/ 277 w 373"/>
                <a:gd name="T19" fmla="*/ 334 h 772"/>
                <a:gd name="T20" fmla="*/ 274 w 373"/>
                <a:gd name="T21" fmla="*/ 395 h 772"/>
                <a:gd name="T22" fmla="*/ 287 w 373"/>
                <a:gd name="T23" fmla="*/ 471 h 772"/>
                <a:gd name="T24" fmla="*/ 334 w 373"/>
                <a:gd name="T25" fmla="*/ 541 h 772"/>
                <a:gd name="T26" fmla="*/ 351 w 373"/>
                <a:gd name="T27" fmla="*/ 611 h 772"/>
                <a:gd name="T28" fmla="*/ 345 w 373"/>
                <a:gd name="T29" fmla="*/ 675 h 772"/>
                <a:gd name="T30" fmla="*/ 311 w 373"/>
                <a:gd name="T31" fmla="*/ 729 h 772"/>
                <a:gd name="T32" fmla="*/ 271 w 373"/>
                <a:gd name="T33" fmla="*/ 758 h 772"/>
                <a:gd name="T34" fmla="*/ 214 w 373"/>
                <a:gd name="T35" fmla="*/ 764 h 772"/>
                <a:gd name="T36" fmla="*/ 144 w 373"/>
                <a:gd name="T37" fmla="*/ 764 h 772"/>
                <a:gd name="T38" fmla="*/ 93 w 373"/>
                <a:gd name="T39" fmla="*/ 734 h 772"/>
                <a:gd name="T40" fmla="*/ 46 w 373"/>
                <a:gd name="T41" fmla="*/ 646 h 772"/>
                <a:gd name="T42" fmla="*/ 12 w 373"/>
                <a:gd name="T43" fmla="*/ 570 h 772"/>
                <a:gd name="T44" fmla="*/ 0 w 373"/>
                <a:gd name="T45" fmla="*/ 454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8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12 w 414"/>
                <a:gd name="T7" fmla="*/ 29 h 694"/>
                <a:gd name="T8" fmla="*/ 165 w 414"/>
                <a:gd name="T9" fmla="*/ 105 h 694"/>
                <a:gd name="T10" fmla="*/ 234 w 414"/>
                <a:gd name="T11" fmla="*/ 204 h 694"/>
                <a:gd name="T12" fmla="*/ 299 w 414"/>
                <a:gd name="T13" fmla="*/ 274 h 694"/>
                <a:gd name="T14" fmla="*/ 424 w 414"/>
                <a:gd name="T15" fmla="*/ 410 h 694"/>
                <a:gd name="T16" fmla="*/ 430 w 414"/>
                <a:gd name="T17" fmla="*/ 439 h 694"/>
                <a:gd name="T18" fmla="*/ 406 w 414"/>
                <a:gd name="T19" fmla="*/ 457 h 694"/>
                <a:gd name="T20" fmla="*/ 348 w 414"/>
                <a:gd name="T21" fmla="*/ 480 h 694"/>
                <a:gd name="T22" fmla="*/ 258 w 414"/>
                <a:gd name="T23" fmla="*/ 498 h 694"/>
                <a:gd name="T24" fmla="*/ 159 w 414"/>
                <a:gd name="T25" fmla="*/ 504 h 694"/>
                <a:gd name="T26" fmla="*/ 124 w 414"/>
                <a:gd name="T27" fmla="*/ 509 h 694"/>
                <a:gd name="T28" fmla="*/ 112 w 414"/>
                <a:gd name="T29" fmla="*/ 533 h 694"/>
                <a:gd name="T30" fmla="*/ 135 w 414"/>
                <a:gd name="T31" fmla="*/ 573 h 694"/>
                <a:gd name="T32" fmla="*/ 217 w 414"/>
                <a:gd name="T33" fmla="*/ 643 h 694"/>
                <a:gd name="T34" fmla="*/ 276 w 414"/>
                <a:gd name="T35" fmla="*/ 661 h 694"/>
                <a:gd name="T36" fmla="*/ 288 w 414"/>
                <a:gd name="T37" fmla="*/ 684 h 694"/>
                <a:gd name="T38" fmla="*/ 263 w 414"/>
                <a:gd name="T39" fmla="*/ 702 h 694"/>
                <a:gd name="T40" fmla="*/ 211 w 414"/>
                <a:gd name="T41" fmla="*/ 702 h 694"/>
                <a:gd name="T42" fmla="*/ 141 w 414"/>
                <a:gd name="T43" fmla="*/ 661 h 694"/>
                <a:gd name="T44" fmla="*/ 75 w 414"/>
                <a:gd name="T45" fmla="*/ 603 h 694"/>
                <a:gd name="T46" fmla="*/ 40 w 414"/>
                <a:gd name="T47" fmla="*/ 550 h 694"/>
                <a:gd name="T48" fmla="*/ 40 w 414"/>
                <a:gd name="T49" fmla="*/ 509 h 694"/>
                <a:gd name="T50" fmla="*/ 63 w 414"/>
                <a:gd name="T51" fmla="*/ 480 h 694"/>
                <a:gd name="T52" fmla="*/ 98 w 414"/>
                <a:gd name="T53" fmla="*/ 469 h 694"/>
                <a:gd name="T54" fmla="*/ 159 w 414"/>
                <a:gd name="T55" fmla="*/ 463 h 694"/>
                <a:gd name="T56" fmla="*/ 217 w 414"/>
                <a:gd name="T57" fmla="*/ 463 h 694"/>
                <a:gd name="T58" fmla="*/ 288 w 414"/>
                <a:gd name="T59" fmla="*/ 451 h 694"/>
                <a:gd name="T60" fmla="*/ 331 w 414"/>
                <a:gd name="T61" fmla="*/ 439 h 694"/>
                <a:gd name="T62" fmla="*/ 348 w 414"/>
                <a:gd name="T63" fmla="*/ 422 h 694"/>
                <a:gd name="T64" fmla="*/ 342 w 414"/>
                <a:gd name="T65" fmla="*/ 405 h 694"/>
                <a:gd name="T66" fmla="*/ 282 w 414"/>
                <a:gd name="T67" fmla="*/ 358 h 694"/>
                <a:gd name="T68" fmla="*/ 199 w 414"/>
                <a:gd name="T69" fmla="*/ 268 h 694"/>
                <a:gd name="T70" fmla="*/ 124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78 w 449"/>
                <a:gd name="T3" fmla="*/ 12 h 1046"/>
                <a:gd name="T4" fmla="*/ 307 w 449"/>
                <a:gd name="T5" fmla="*/ 59 h 1046"/>
                <a:gd name="T6" fmla="*/ 301 w 449"/>
                <a:gd name="T7" fmla="*/ 170 h 1046"/>
                <a:gd name="T8" fmla="*/ 290 w 449"/>
                <a:gd name="T9" fmla="*/ 287 h 1046"/>
                <a:gd name="T10" fmla="*/ 290 w 449"/>
                <a:gd name="T11" fmla="*/ 409 h 1046"/>
                <a:gd name="T12" fmla="*/ 348 w 449"/>
                <a:gd name="T13" fmla="*/ 555 h 1046"/>
                <a:gd name="T14" fmla="*/ 394 w 449"/>
                <a:gd name="T15" fmla="*/ 660 h 1046"/>
                <a:gd name="T16" fmla="*/ 418 w 449"/>
                <a:gd name="T17" fmla="*/ 766 h 1046"/>
                <a:gd name="T18" fmla="*/ 412 w 449"/>
                <a:gd name="T19" fmla="*/ 859 h 1046"/>
                <a:gd name="T20" fmla="*/ 412 w 449"/>
                <a:gd name="T21" fmla="*/ 894 h 1046"/>
                <a:gd name="T22" fmla="*/ 435 w 449"/>
                <a:gd name="T23" fmla="*/ 929 h 1046"/>
                <a:gd name="T24" fmla="*/ 441 w 449"/>
                <a:gd name="T25" fmla="*/ 964 h 1046"/>
                <a:gd name="T26" fmla="*/ 424 w 449"/>
                <a:gd name="T27" fmla="*/ 981 h 1046"/>
                <a:gd name="T28" fmla="*/ 377 w 449"/>
                <a:gd name="T29" fmla="*/ 970 h 1046"/>
                <a:gd name="T30" fmla="*/ 290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6 w 449"/>
                <a:gd name="T47" fmla="*/ 906 h 1046"/>
                <a:gd name="T48" fmla="*/ 313 w 449"/>
                <a:gd name="T49" fmla="*/ 900 h 1046"/>
                <a:gd name="T50" fmla="*/ 365 w 449"/>
                <a:gd name="T51" fmla="*/ 900 h 1046"/>
                <a:gd name="T52" fmla="*/ 377 w 449"/>
                <a:gd name="T53" fmla="*/ 865 h 1046"/>
                <a:gd name="T54" fmla="*/ 360 w 449"/>
                <a:gd name="T55" fmla="*/ 766 h 1046"/>
                <a:gd name="T56" fmla="*/ 319 w 449"/>
                <a:gd name="T57" fmla="*/ 660 h 1046"/>
                <a:gd name="T58" fmla="*/ 255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71 w 373"/>
                <a:gd name="T1" fmla="*/ 0 h 870"/>
                <a:gd name="T2" fmla="*/ 316 w 373"/>
                <a:gd name="T3" fmla="*/ 0 h 870"/>
                <a:gd name="T4" fmla="*/ 334 w 373"/>
                <a:gd name="T5" fmla="*/ 35 h 870"/>
                <a:gd name="T6" fmla="*/ 345 w 373"/>
                <a:gd name="T7" fmla="*/ 112 h 870"/>
                <a:gd name="T8" fmla="*/ 334 w 373"/>
                <a:gd name="T9" fmla="*/ 193 h 870"/>
                <a:gd name="T10" fmla="*/ 305 w 373"/>
                <a:gd name="T11" fmla="*/ 356 h 870"/>
                <a:gd name="T12" fmla="*/ 310 w 373"/>
                <a:gd name="T13" fmla="*/ 426 h 870"/>
                <a:gd name="T14" fmla="*/ 345 w 373"/>
                <a:gd name="T15" fmla="*/ 574 h 870"/>
                <a:gd name="T16" fmla="*/ 357 w 373"/>
                <a:gd name="T17" fmla="*/ 673 h 870"/>
                <a:gd name="T18" fmla="*/ 357 w 373"/>
                <a:gd name="T19" fmla="*/ 750 h 870"/>
                <a:gd name="T20" fmla="*/ 340 w 373"/>
                <a:gd name="T21" fmla="*/ 767 h 870"/>
                <a:gd name="T22" fmla="*/ 287 w 373"/>
                <a:gd name="T23" fmla="*/ 779 h 870"/>
                <a:gd name="T24" fmla="*/ 224 w 373"/>
                <a:gd name="T25" fmla="*/ 796 h 870"/>
                <a:gd name="T26" fmla="*/ 155 w 373"/>
                <a:gd name="T27" fmla="*/ 831 h 870"/>
                <a:gd name="T28" fmla="*/ 93 w 373"/>
                <a:gd name="T29" fmla="*/ 878 h 870"/>
                <a:gd name="T30" fmla="*/ 64 w 373"/>
                <a:gd name="T31" fmla="*/ 878 h 870"/>
                <a:gd name="T32" fmla="*/ 0 w 373"/>
                <a:gd name="T33" fmla="*/ 826 h 870"/>
                <a:gd name="T34" fmla="*/ 6 w 373"/>
                <a:gd name="T35" fmla="*/ 802 h 870"/>
                <a:gd name="T36" fmla="*/ 87 w 373"/>
                <a:gd name="T37" fmla="*/ 767 h 870"/>
                <a:gd name="T38" fmla="*/ 219 w 373"/>
                <a:gd name="T39" fmla="*/ 732 h 870"/>
                <a:gd name="T40" fmla="*/ 277 w 373"/>
                <a:gd name="T41" fmla="*/ 708 h 870"/>
                <a:gd name="T42" fmla="*/ 287 w 373"/>
                <a:gd name="T43" fmla="*/ 685 h 870"/>
                <a:gd name="T44" fmla="*/ 287 w 373"/>
                <a:gd name="T45" fmla="*/ 586 h 870"/>
                <a:gd name="T46" fmla="*/ 271 w 373"/>
                <a:gd name="T47" fmla="*/ 458 h 870"/>
                <a:gd name="T48" fmla="*/ 260 w 373"/>
                <a:gd name="T49" fmla="*/ 368 h 870"/>
                <a:gd name="T50" fmla="*/ 249 w 373"/>
                <a:gd name="T51" fmla="*/ 240 h 870"/>
                <a:gd name="T52" fmla="*/ 243 w 373"/>
                <a:gd name="T53" fmla="*/ 100 h 870"/>
                <a:gd name="T54" fmla="*/ 249 w 373"/>
                <a:gd name="T55" fmla="*/ 35 h 870"/>
                <a:gd name="T56" fmla="*/ 271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34 w 612"/>
                <a:gd name="T1" fmla="*/ 768 h 776"/>
                <a:gd name="T2" fmla="*/ 363 w 612"/>
                <a:gd name="T3" fmla="*/ 732 h 776"/>
                <a:gd name="T4" fmla="*/ 352 w 612"/>
                <a:gd name="T5" fmla="*/ 680 h 776"/>
                <a:gd name="T6" fmla="*/ 329 w 612"/>
                <a:gd name="T7" fmla="*/ 610 h 776"/>
                <a:gd name="T8" fmla="*/ 232 w 612"/>
                <a:gd name="T9" fmla="*/ 528 h 776"/>
                <a:gd name="T10" fmla="*/ 145 w 612"/>
                <a:gd name="T11" fmla="*/ 453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52 w 612"/>
                <a:gd name="T19" fmla="*/ 199 h 776"/>
                <a:gd name="T20" fmla="*/ 416 w 612"/>
                <a:gd name="T21" fmla="*/ 205 h 776"/>
                <a:gd name="T22" fmla="*/ 433 w 612"/>
                <a:gd name="T23" fmla="*/ 222 h 776"/>
                <a:gd name="T24" fmla="*/ 462 w 612"/>
                <a:gd name="T25" fmla="*/ 193 h 776"/>
                <a:gd name="T26" fmla="*/ 451 w 612"/>
                <a:gd name="T27" fmla="*/ 164 h 776"/>
                <a:gd name="T28" fmla="*/ 468 w 612"/>
                <a:gd name="T29" fmla="*/ 111 h 776"/>
                <a:gd name="T30" fmla="*/ 515 w 612"/>
                <a:gd name="T31" fmla="*/ 64 h 776"/>
                <a:gd name="T32" fmla="*/ 550 w 612"/>
                <a:gd name="T33" fmla="*/ 52 h 776"/>
                <a:gd name="T34" fmla="*/ 596 w 612"/>
                <a:gd name="T35" fmla="*/ 81 h 776"/>
                <a:gd name="T36" fmla="*/ 620 w 612"/>
                <a:gd name="T37" fmla="*/ 52 h 776"/>
                <a:gd name="T38" fmla="*/ 579 w 612"/>
                <a:gd name="T39" fmla="*/ 0 h 776"/>
                <a:gd name="T40" fmla="*/ 526 w 612"/>
                <a:gd name="T41" fmla="*/ 0 h 776"/>
                <a:gd name="T42" fmla="*/ 462 w 612"/>
                <a:gd name="T43" fmla="*/ 29 h 776"/>
                <a:gd name="T44" fmla="*/ 422 w 612"/>
                <a:gd name="T45" fmla="*/ 105 h 776"/>
                <a:gd name="T46" fmla="*/ 369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47 h 776"/>
                <a:gd name="T60" fmla="*/ 110 w 612"/>
                <a:gd name="T61" fmla="*/ 552 h 776"/>
                <a:gd name="T62" fmla="*/ 168 w 612"/>
                <a:gd name="T63" fmla="*/ 645 h 776"/>
                <a:gd name="T64" fmla="*/ 221 w 612"/>
                <a:gd name="T65" fmla="*/ 709 h 776"/>
                <a:gd name="T66" fmla="*/ 274 w 612"/>
                <a:gd name="T67" fmla="*/ 756 h 776"/>
                <a:gd name="T68" fmla="*/ 334 w 612"/>
                <a:gd name="T69" fmla="*/ 768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0200" y="388620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xϵR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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ϵ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          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List(</a:t>
            </a:r>
            <a:r>
              <a:rPr lang="en-CA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2875" y="4338638"/>
            <a:ext cx="4937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 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09800" y="3657600"/>
            <a:ext cx="5791200" cy="2057400"/>
            <a:chOff x="2209800" y="3657600"/>
            <a:chExt cx="57912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2209800" y="5160963"/>
              <a:ext cx="5791200" cy="5540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TM </a:t>
              </a:r>
              <a:r>
                <a:rPr lang="en-US" sz="30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is an “integer-like” object.</a:t>
              </a:r>
            </a:p>
          </p:txBody>
        </p:sp>
        <p:sp>
          <p:nvSpPr>
            <p:cNvPr id="69642" name="Oval 18"/>
            <p:cNvSpPr>
              <a:spLocks noChangeArrowheads="1"/>
            </p:cNvSpPr>
            <p:nvPr/>
          </p:nvSpPr>
          <p:spPr bwMode="auto">
            <a:xfrm>
              <a:off x="3597275" y="3657600"/>
              <a:ext cx="1050925" cy="1524000"/>
            </a:xfrm>
            <a:prstGeom prst="ellipse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990600" y="1066800"/>
            <a:ext cx="8056563" cy="5791200"/>
          </a:xfrm>
          <a:prstGeom prst="wedgeRoundRectCallout">
            <a:avLst>
              <a:gd name="adj1" fmla="val -53913"/>
              <a:gd name="adj2" fmla="val -3542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 the first order logic of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are more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reals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than integers.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is an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uncomputable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problem.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0661" name="Group 17"/>
          <p:cNvGrpSpPr>
            <a:grpSpLocks/>
          </p:cNvGrpSpPr>
          <p:nvPr/>
        </p:nvGrpSpPr>
        <p:grpSpPr bwMode="auto">
          <a:xfrm flipH="1">
            <a:off x="325438" y="769938"/>
            <a:ext cx="360362" cy="1058862"/>
            <a:chOff x="5760" y="901"/>
            <a:chExt cx="916" cy="2296"/>
          </a:xfrm>
        </p:grpSpPr>
        <p:sp>
          <p:nvSpPr>
            <p:cNvPr id="70670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30 h 525"/>
                <a:gd name="T2" fmla="*/ 211 w 538"/>
                <a:gd name="T3" fmla="*/ 160 h 525"/>
                <a:gd name="T4" fmla="*/ 263 w 538"/>
                <a:gd name="T5" fmla="*/ 100 h 525"/>
                <a:gd name="T6" fmla="*/ 308 w 538"/>
                <a:gd name="T7" fmla="*/ 35 h 525"/>
                <a:gd name="T8" fmla="*/ 372 w 538"/>
                <a:gd name="T9" fmla="*/ 6 h 525"/>
                <a:gd name="T10" fmla="*/ 424 w 538"/>
                <a:gd name="T11" fmla="*/ 0 h 525"/>
                <a:gd name="T12" fmla="*/ 477 w 538"/>
                <a:gd name="T13" fmla="*/ 17 h 525"/>
                <a:gd name="T14" fmla="*/ 506 w 538"/>
                <a:gd name="T15" fmla="*/ 59 h 525"/>
                <a:gd name="T16" fmla="*/ 530 w 538"/>
                <a:gd name="T17" fmla="*/ 143 h 525"/>
                <a:gd name="T18" fmla="*/ 523 w 538"/>
                <a:gd name="T19" fmla="*/ 224 h 525"/>
                <a:gd name="T20" fmla="*/ 500 w 538"/>
                <a:gd name="T21" fmla="*/ 294 h 525"/>
                <a:gd name="T22" fmla="*/ 442 w 538"/>
                <a:gd name="T23" fmla="*/ 376 h 525"/>
                <a:gd name="T24" fmla="*/ 378 w 538"/>
                <a:gd name="T25" fmla="*/ 442 h 525"/>
                <a:gd name="T26" fmla="*/ 308 w 538"/>
                <a:gd name="T27" fmla="*/ 494 h 525"/>
                <a:gd name="T28" fmla="*/ 240 w 538"/>
                <a:gd name="T29" fmla="*/ 529 h 525"/>
                <a:gd name="T30" fmla="*/ 176 w 538"/>
                <a:gd name="T31" fmla="*/ 541 h 525"/>
                <a:gd name="T32" fmla="*/ 147 w 538"/>
                <a:gd name="T33" fmla="*/ 524 h 525"/>
                <a:gd name="T34" fmla="*/ 123 w 538"/>
                <a:gd name="T35" fmla="*/ 454 h 525"/>
                <a:gd name="T36" fmla="*/ 129 w 538"/>
                <a:gd name="T37" fmla="*/ 353 h 525"/>
                <a:gd name="T38" fmla="*/ 17 w 538"/>
                <a:gd name="T39" fmla="*/ 358 h 525"/>
                <a:gd name="T40" fmla="*/ 0 w 538"/>
                <a:gd name="T41" fmla="*/ 341 h 525"/>
                <a:gd name="T42" fmla="*/ 17 w 538"/>
                <a:gd name="T43" fmla="*/ 306 h 525"/>
                <a:gd name="T44" fmla="*/ 135 w 538"/>
                <a:gd name="T45" fmla="*/ 300 h 525"/>
                <a:gd name="T46" fmla="*/ 164 w 538"/>
                <a:gd name="T47" fmla="*/ 230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8 w 373"/>
                <a:gd name="T1" fmla="*/ 65 h 772"/>
                <a:gd name="T2" fmla="*/ 150 w 373"/>
                <a:gd name="T3" fmla="*/ 18 h 772"/>
                <a:gd name="T4" fmla="*/ 231 w 373"/>
                <a:gd name="T5" fmla="*/ 0 h 772"/>
                <a:gd name="T6" fmla="*/ 293 w 373"/>
                <a:gd name="T7" fmla="*/ 12 h 772"/>
                <a:gd name="T8" fmla="*/ 345 w 373"/>
                <a:gd name="T9" fmla="*/ 59 h 772"/>
                <a:gd name="T10" fmla="*/ 357 w 373"/>
                <a:gd name="T11" fmla="*/ 94 h 772"/>
                <a:gd name="T12" fmla="*/ 357 w 373"/>
                <a:gd name="T13" fmla="*/ 141 h 772"/>
                <a:gd name="T14" fmla="*/ 334 w 373"/>
                <a:gd name="T15" fmla="*/ 182 h 772"/>
                <a:gd name="T16" fmla="*/ 293 w 373"/>
                <a:gd name="T17" fmla="*/ 252 h 772"/>
                <a:gd name="T18" fmla="*/ 277 w 373"/>
                <a:gd name="T19" fmla="*/ 334 h 772"/>
                <a:gd name="T20" fmla="*/ 274 w 373"/>
                <a:gd name="T21" fmla="*/ 395 h 772"/>
                <a:gd name="T22" fmla="*/ 287 w 373"/>
                <a:gd name="T23" fmla="*/ 471 h 772"/>
                <a:gd name="T24" fmla="*/ 334 w 373"/>
                <a:gd name="T25" fmla="*/ 541 h 772"/>
                <a:gd name="T26" fmla="*/ 351 w 373"/>
                <a:gd name="T27" fmla="*/ 611 h 772"/>
                <a:gd name="T28" fmla="*/ 345 w 373"/>
                <a:gd name="T29" fmla="*/ 675 h 772"/>
                <a:gd name="T30" fmla="*/ 311 w 373"/>
                <a:gd name="T31" fmla="*/ 729 h 772"/>
                <a:gd name="T32" fmla="*/ 271 w 373"/>
                <a:gd name="T33" fmla="*/ 758 h 772"/>
                <a:gd name="T34" fmla="*/ 214 w 373"/>
                <a:gd name="T35" fmla="*/ 764 h 772"/>
                <a:gd name="T36" fmla="*/ 144 w 373"/>
                <a:gd name="T37" fmla="*/ 764 h 772"/>
                <a:gd name="T38" fmla="*/ 93 w 373"/>
                <a:gd name="T39" fmla="*/ 734 h 772"/>
                <a:gd name="T40" fmla="*/ 46 w 373"/>
                <a:gd name="T41" fmla="*/ 646 h 772"/>
                <a:gd name="T42" fmla="*/ 12 w 373"/>
                <a:gd name="T43" fmla="*/ 570 h 772"/>
                <a:gd name="T44" fmla="*/ 0 w 373"/>
                <a:gd name="T45" fmla="*/ 454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8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12 w 414"/>
                <a:gd name="T7" fmla="*/ 29 h 694"/>
                <a:gd name="T8" fmla="*/ 165 w 414"/>
                <a:gd name="T9" fmla="*/ 105 h 694"/>
                <a:gd name="T10" fmla="*/ 234 w 414"/>
                <a:gd name="T11" fmla="*/ 204 h 694"/>
                <a:gd name="T12" fmla="*/ 299 w 414"/>
                <a:gd name="T13" fmla="*/ 274 h 694"/>
                <a:gd name="T14" fmla="*/ 424 w 414"/>
                <a:gd name="T15" fmla="*/ 410 h 694"/>
                <a:gd name="T16" fmla="*/ 430 w 414"/>
                <a:gd name="T17" fmla="*/ 439 h 694"/>
                <a:gd name="T18" fmla="*/ 406 w 414"/>
                <a:gd name="T19" fmla="*/ 457 h 694"/>
                <a:gd name="T20" fmla="*/ 348 w 414"/>
                <a:gd name="T21" fmla="*/ 480 h 694"/>
                <a:gd name="T22" fmla="*/ 258 w 414"/>
                <a:gd name="T23" fmla="*/ 498 h 694"/>
                <a:gd name="T24" fmla="*/ 159 w 414"/>
                <a:gd name="T25" fmla="*/ 504 h 694"/>
                <a:gd name="T26" fmla="*/ 124 w 414"/>
                <a:gd name="T27" fmla="*/ 509 h 694"/>
                <a:gd name="T28" fmla="*/ 112 w 414"/>
                <a:gd name="T29" fmla="*/ 533 h 694"/>
                <a:gd name="T30" fmla="*/ 135 w 414"/>
                <a:gd name="T31" fmla="*/ 573 h 694"/>
                <a:gd name="T32" fmla="*/ 217 w 414"/>
                <a:gd name="T33" fmla="*/ 643 h 694"/>
                <a:gd name="T34" fmla="*/ 276 w 414"/>
                <a:gd name="T35" fmla="*/ 661 h 694"/>
                <a:gd name="T36" fmla="*/ 288 w 414"/>
                <a:gd name="T37" fmla="*/ 684 h 694"/>
                <a:gd name="T38" fmla="*/ 263 w 414"/>
                <a:gd name="T39" fmla="*/ 702 h 694"/>
                <a:gd name="T40" fmla="*/ 211 w 414"/>
                <a:gd name="T41" fmla="*/ 702 h 694"/>
                <a:gd name="T42" fmla="*/ 141 w 414"/>
                <a:gd name="T43" fmla="*/ 661 h 694"/>
                <a:gd name="T44" fmla="*/ 75 w 414"/>
                <a:gd name="T45" fmla="*/ 603 h 694"/>
                <a:gd name="T46" fmla="*/ 40 w 414"/>
                <a:gd name="T47" fmla="*/ 550 h 694"/>
                <a:gd name="T48" fmla="*/ 40 w 414"/>
                <a:gd name="T49" fmla="*/ 509 h 694"/>
                <a:gd name="T50" fmla="*/ 63 w 414"/>
                <a:gd name="T51" fmla="*/ 480 h 694"/>
                <a:gd name="T52" fmla="*/ 98 w 414"/>
                <a:gd name="T53" fmla="*/ 469 h 694"/>
                <a:gd name="T54" fmla="*/ 159 w 414"/>
                <a:gd name="T55" fmla="*/ 463 h 694"/>
                <a:gd name="T56" fmla="*/ 217 w 414"/>
                <a:gd name="T57" fmla="*/ 463 h 694"/>
                <a:gd name="T58" fmla="*/ 288 w 414"/>
                <a:gd name="T59" fmla="*/ 451 h 694"/>
                <a:gd name="T60" fmla="*/ 331 w 414"/>
                <a:gd name="T61" fmla="*/ 439 h 694"/>
                <a:gd name="T62" fmla="*/ 348 w 414"/>
                <a:gd name="T63" fmla="*/ 422 h 694"/>
                <a:gd name="T64" fmla="*/ 342 w 414"/>
                <a:gd name="T65" fmla="*/ 405 h 694"/>
                <a:gd name="T66" fmla="*/ 282 w 414"/>
                <a:gd name="T67" fmla="*/ 358 h 694"/>
                <a:gd name="T68" fmla="*/ 199 w 414"/>
                <a:gd name="T69" fmla="*/ 268 h 694"/>
                <a:gd name="T70" fmla="*/ 124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78 w 449"/>
                <a:gd name="T3" fmla="*/ 12 h 1046"/>
                <a:gd name="T4" fmla="*/ 307 w 449"/>
                <a:gd name="T5" fmla="*/ 59 h 1046"/>
                <a:gd name="T6" fmla="*/ 301 w 449"/>
                <a:gd name="T7" fmla="*/ 170 h 1046"/>
                <a:gd name="T8" fmla="*/ 290 w 449"/>
                <a:gd name="T9" fmla="*/ 287 h 1046"/>
                <a:gd name="T10" fmla="*/ 290 w 449"/>
                <a:gd name="T11" fmla="*/ 409 h 1046"/>
                <a:gd name="T12" fmla="*/ 348 w 449"/>
                <a:gd name="T13" fmla="*/ 555 h 1046"/>
                <a:gd name="T14" fmla="*/ 394 w 449"/>
                <a:gd name="T15" fmla="*/ 660 h 1046"/>
                <a:gd name="T16" fmla="*/ 418 w 449"/>
                <a:gd name="T17" fmla="*/ 766 h 1046"/>
                <a:gd name="T18" fmla="*/ 412 w 449"/>
                <a:gd name="T19" fmla="*/ 859 h 1046"/>
                <a:gd name="T20" fmla="*/ 412 w 449"/>
                <a:gd name="T21" fmla="*/ 894 h 1046"/>
                <a:gd name="T22" fmla="*/ 435 w 449"/>
                <a:gd name="T23" fmla="*/ 929 h 1046"/>
                <a:gd name="T24" fmla="*/ 441 w 449"/>
                <a:gd name="T25" fmla="*/ 964 h 1046"/>
                <a:gd name="T26" fmla="*/ 424 w 449"/>
                <a:gd name="T27" fmla="*/ 981 h 1046"/>
                <a:gd name="T28" fmla="*/ 377 w 449"/>
                <a:gd name="T29" fmla="*/ 970 h 1046"/>
                <a:gd name="T30" fmla="*/ 290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6 w 449"/>
                <a:gd name="T47" fmla="*/ 906 h 1046"/>
                <a:gd name="T48" fmla="*/ 313 w 449"/>
                <a:gd name="T49" fmla="*/ 900 h 1046"/>
                <a:gd name="T50" fmla="*/ 365 w 449"/>
                <a:gd name="T51" fmla="*/ 900 h 1046"/>
                <a:gd name="T52" fmla="*/ 377 w 449"/>
                <a:gd name="T53" fmla="*/ 865 h 1046"/>
                <a:gd name="T54" fmla="*/ 360 w 449"/>
                <a:gd name="T55" fmla="*/ 766 h 1046"/>
                <a:gd name="T56" fmla="*/ 319 w 449"/>
                <a:gd name="T57" fmla="*/ 660 h 1046"/>
                <a:gd name="T58" fmla="*/ 255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71 w 373"/>
                <a:gd name="T1" fmla="*/ 0 h 870"/>
                <a:gd name="T2" fmla="*/ 316 w 373"/>
                <a:gd name="T3" fmla="*/ 0 h 870"/>
                <a:gd name="T4" fmla="*/ 334 w 373"/>
                <a:gd name="T5" fmla="*/ 35 h 870"/>
                <a:gd name="T6" fmla="*/ 345 w 373"/>
                <a:gd name="T7" fmla="*/ 112 h 870"/>
                <a:gd name="T8" fmla="*/ 334 w 373"/>
                <a:gd name="T9" fmla="*/ 193 h 870"/>
                <a:gd name="T10" fmla="*/ 305 w 373"/>
                <a:gd name="T11" fmla="*/ 356 h 870"/>
                <a:gd name="T12" fmla="*/ 310 w 373"/>
                <a:gd name="T13" fmla="*/ 426 h 870"/>
                <a:gd name="T14" fmla="*/ 345 w 373"/>
                <a:gd name="T15" fmla="*/ 574 h 870"/>
                <a:gd name="T16" fmla="*/ 357 w 373"/>
                <a:gd name="T17" fmla="*/ 673 h 870"/>
                <a:gd name="T18" fmla="*/ 357 w 373"/>
                <a:gd name="T19" fmla="*/ 750 h 870"/>
                <a:gd name="T20" fmla="*/ 340 w 373"/>
                <a:gd name="T21" fmla="*/ 767 h 870"/>
                <a:gd name="T22" fmla="*/ 287 w 373"/>
                <a:gd name="T23" fmla="*/ 779 h 870"/>
                <a:gd name="T24" fmla="*/ 224 w 373"/>
                <a:gd name="T25" fmla="*/ 796 h 870"/>
                <a:gd name="T26" fmla="*/ 155 w 373"/>
                <a:gd name="T27" fmla="*/ 831 h 870"/>
                <a:gd name="T28" fmla="*/ 93 w 373"/>
                <a:gd name="T29" fmla="*/ 878 h 870"/>
                <a:gd name="T30" fmla="*/ 64 w 373"/>
                <a:gd name="T31" fmla="*/ 878 h 870"/>
                <a:gd name="T32" fmla="*/ 0 w 373"/>
                <a:gd name="T33" fmla="*/ 826 h 870"/>
                <a:gd name="T34" fmla="*/ 6 w 373"/>
                <a:gd name="T35" fmla="*/ 802 h 870"/>
                <a:gd name="T36" fmla="*/ 87 w 373"/>
                <a:gd name="T37" fmla="*/ 767 h 870"/>
                <a:gd name="T38" fmla="*/ 219 w 373"/>
                <a:gd name="T39" fmla="*/ 732 h 870"/>
                <a:gd name="T40" fmla="*/ 277 w 373"/>
                <a:gd name="T41" fmla="*/ 708 h 870"/>
                <a:gd name="T42" fmla="*/ 287 w 373"/>
                <a:gd name="T43" fmla="*/ 685 h 870"/>
                <a:gd name="T44" fmla="*/ 287 w 373"/>
                <a:gd name="T45" fmla="*/ 586 h 870"/>
                <a:gd name="T46" fmla="*/ 271 w 373"/>
                <a:gd name="T47" fmla="*/ 458 h 870"/>
                <a:gd name="T48" fmla="*/ 260 w 373"/>
                <a:gd name="T49" fmla="*/ 368 h 870"/>
                <a:gd name="T50" fmla="*/ 249 w 373"/>
                <a:gd name="T51" fmla="*/ 240 h 870"/>
                <a:gd name="T52" fmla="*/ 243 w 373"/>
                <a:gd name="T53" fmla="*/ 100 h 870"/>
                <a:gd name="T54" fmla="*/ 249 w 373"/>
                <a:gd name="T55" fmla="*/ 35 h 870"/>
                <a:gd name="T56" fmla="*/ 271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34 w 612"/>
                <a:gd name="T1" fmla="*/ 768 h 776"/>
                <a:gd name="T2" fmla="*/ 363 w 612"/>
                <a:gd name="T3" fmla="*/ 732 h 776"/>
                <a:gd name="T4" fmla="*/ 352 w 612"/>
                <a:gd name="T5" fmla="*/ 680 h 776"/>
                <a:gd name="T6" fmla="*/ 329 w 612"/>
                <a:gd name="T7" fmla="*/ 610 h 776"/>
                <a:gd name="T8" fmla="*/ 232 w 612"/>
                <a:gd name="T9" fmla="*/ 528 h 776"/>
                <a:gd name="T10" fmla="*/ 145 w 612"/>
                <a:gd name="T11" fmla="*/ 453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52 w 612"/>
                <a:gd name="T19" fmla="*/ 199 h 776"/>
                <a:gd name="T20" fmla="*/ 416 w 612"/>
                <a:gd name="T21" fmla="*/ 205 h 776"/>
                <a:gd name="T22" fmla="*/ 433 w 612"/>
                <a:gd name="T23" fmla="*/ 222 h 776"/>
                <a:gd name="T24" fmla="*/ 462 w 612"/>
                <a:gd name="T25" fmla="*/ 193 h 776"/>
                <a:gd name="T26" fmla="*/ 451 w 612"/>
                <a:gd name="T27" fmla="*/ 164 h 776"/>
                <a:gd name="T28" fmla="*/ 468 w 612"/>
                <a:gd name="T29" fmla="*/ 111 h 776"/>
                <a:gd name="T30" fmla="*/ 515 w 612"/>
                <a:gd name="T31" fmla="*/ 64 h 776"/>
                <a:gd name="T32" fmla="*/ 550 w 612"/>
                <a:gd name="T33" fmla="*/ 52 h 776"/>
                <a:gd name="T34" fmla="*/ 596 w 612"/>
                <a:gd name="T35" fmla="*/ 81 h 776"/>
                <a:gd name="T36" fmla="*/ 620 w 612"/>
                <a:gd name="T37" fmla="*/ 52 h 776"/>
                <a:gd name="T38" fmla="*/ 579 w 612"/>
                <a:gd name="T39" fmla="*/ 0 h 776"/>
                <a:gd name="T40" fmla="*/ 526 w 612"/>
                <a:gd name="T41" fmla="*/ 0 h 776"/>
                <a:gd name="T42" fmla="*/ 462 w 612"/>
                <a:gd name="T43" fmla="*/ 29 h 776"/>
                <a:gd name="T44" fmla="*/ 422 w 612"/>
                <a:gd name="T45" fmla="*/ 105 h 776"/>
                <a:gd name="T46" fmla="*/ 369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47 h 776"/>
                <a:gd name="T60" fmla="*/ 110 w 612"/>
                <a:gd name="T61" fmla="*/ 552 h 776"/>
                <a:gd name="T62" fmla="*/ 168 w 612"/>
                <a:gd name="T63" fmla="*/ 645 h 776"/>
                <a:gd name="T64" fmla="*/ 221 w 612"/>
                <a:gd name="T65" fmla="*/ 709 h 776"/>
                <a:gd name="T66" fmla="*/ 274 w 612"/>
                <a:gd name="T67" fmla="*/ 756 h 776"/>
                <a:gd name="T68" fmla="*/ 334 w 612"/>
                <a:gd name="T69" fmla="*/ 768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15977" y="388620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xϵR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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ϵ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          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List(</a:t>
            </a:r>
            <a:r>
              <a:rPr lang="en-CA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2875" y="4338638"/>
            <a:ext cx="4937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 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2863850"/>
            <a:ext cx="579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maps integers </a:t>
            </a:r>
            <a:r>
              <a:rPr lang="en-US" sz="30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reals </a:t>
            </a:r>
            <a:r>
              <a:rPr lang="en-US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" name="Rectangle 17"/>
          <p:cNvSpPr/>
          <p:nvPr/>
        </p:nvSpPr>
        <p:spPr>
          <a:xfrm>
            <a:off x="1447800" y="4876800"/>
            <a:ext cx="8077200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CA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model of computation in which </a:t>
            </a:r>
            <a:b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each machine </a:t>
            </a:r>
            <a:r>
              <a:rPr 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specifies a problem </a:t>
            </a:r>
            <a:r>
              <a:rPr 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 that it accepts</a:t>
            </a:r>
            <a:b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and has a finite description </a:t>
            </a:r>
            <a:r>
              <a:rPr 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“M”.</a:t>
            </a:r>
          </a:p>
        </p:txBody>
      </p:sp>
      <p:sp>
        <p:nvSpPr>
          <p:cNvPr id="3" name="Rectangle 17"/>
          <p:cNvSpPr/>
          <p:nvPr/>
        </p:nvSpPr>
        <p:spPr>
          <a:xfrm>
            <a:off x="2438400" y="3336925"/>
            <a:ext cx="57912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maps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TM 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problems 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52600" y="3733800"/>
            <a:ext cx="1079500" cy="1439863"/>
            <a:chOff x="1104" y="2352"/>
            <a:chExt cx="680" cy="907"/>
          </a:xfrm>
        </p:grpSpPr>
        <p:sp>
          <p:nvSpPr>
            <p:cNvPr id="70668" name="Oval 18"/>
            <p:cNvSpPr>
              <a:spLocks noChangeArrowheads="1"/>
            </p:cNvSpPr>
            <p:nvPr/>
          </p:nvSpPr>
          <p:spPr bwMode="auto">
            <a:xfrm>
              <a:off x="1104" y="2352"/>
              <a:ext cx="680" cy="907"/>
            </a:xfrm>
            <a:prstGeom prst="ellipse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/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1392" y="2784"/>
              <a:ext cx="99" cy="26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64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Some Uncomputable Problem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990600" y="1066800"/>
            <a:ext cx="8056563" cy="5791200"/>
          </a:xfrm>
          <a:prstGeom prst="wedgeRoundRectCallout">
            <a:avLst>
              <a:gd name="adj1" fmla="val -53913"/>
              <a:gd name="adj2" fmla="val -3542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Compare the first order logic of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are more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reals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than integers.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There is an </a:t>
            </a:r>
            <a:r>
              <a:rPr lang="en-US" sz="3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uncomputable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problem.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7988"/>
            <a:ext cx="4757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1685" name="Group 17"/>
          <p:cNvGrpSpPr>
            <a:grpSpLocks/>
          </p:cNvGrpSpPr>
          <p:nvPr/>
        </p:nvGrpSpPr>
        <p:grpSpPr bwMode="auto">
          <a:xfrm flipH="1">
            <a:off x="325438" y="769938"/>
            <a:ext cx="360362" cy="1058862"/>
            <a:chOff x="5760" y="901"/>
            <a:chExt cx="916" cy="2296"/>
          </a:xfrm>
        </p:grpSpPr>
        <p:sp>
          <p:nvSpPr>
            <p:cNvPr id="71693" name="Freeform 18"/>
            <p:cNvSpPr>
              <a:spLocks/>
            </p:cNvSpPr>
            <p:nvPr/>
          </p:nvSpPr>
          <p:spPr bwMode="auto">
            <a:xfrm>
              <a:off x="5994" y="990"/>
              <a:ext cx="537" cy="527"/>
            </a:xfrm>
            <a:custGeom>
              <a:avLst/>
              <a:gdLst>
                <a:gd name="T0" fmla="*/ 164 w 538"/>
                <a:gd name="T1" fmla="*/ 230 h 525"/>
                <a:gd name="T2" fmla="*/ 211 w 538"/>
                <a:gd name="T3" fmla="*/ 160 h 525"/>
                <a:gd name="T4" fmla="*/ 263 w 538"/>
                <a:gd name="T5" fmla="*/ 100 h 525"/>
                <a:gd name="T6" fmla="*/ 308 w 538"/>
                <a:gd name="T7" fmla="*/ 35 h 525"/>
                <a:gd name="T8" fmla="*/ 372 w 538"/>
                <a:gd name="T9" fmla="*/ 6 h 525"/>
                <a:gd name="T10" fmla="*/ 424 w 538"/>
                <a:gd name="T11" fmla="*/ 0 h 525"/>
                <a:gd name="T12" fmla="*/ 477 w 538"/>
                <a:gd name="T13" fmla="*/ 17 h 525"/>
                <a:gd name="T14" fmla="*/ 506 w 538"/>
                <a:gd name="T15" fmla="*/ 59 h 525"/>
                <a:gd name="T16" fmla="*/ 530 w 538"/>
                <a:gd name="T17" fmla="*/ 143 h 525"/>
                <a:gd name="T18" fmla="*/ 523 w 538"/>
                <a:gd name="T19" fmla="*/ 224 h 525"/>
                <a:gd name="T20" fmla="*/ 500 w 538"/>
                <a:gd name="T21" fmla="*/ 294 h 525"/>
                <a:gd name="T22" fmla="*/ 442 w 538"/>
                <a:gd name="T23" fmla="*/ 376 h 525"/>
                <a:gd name="T24" fmla="*/ 378 w 538"/>
                <a:gd name="T25" fmla="*/ 442 h 525"/>
                <a:gd name="T26" fmla="*/ 308 w 538"/>
                <a:gd name="T27" fmla="*/ 494 h 525"/>
                <a:gd name="T28" fmla="*/ 240 w 538"/>
                <a:gd name="T29" fmla="*/ 529 h 525"/>
                <a:gd name="T30" fmla="*/ 176 w 538"/>
                <a:gd name="T31" fmla="*/ 541 h 525"/>
                <a:gd name="T32" fmla="*/ 147 w 538"/>
                <a:gd name="T33" fmla="*/ 524 h 525"/>
                <a:gd name="T34" fmla="*/ 123 w 538"/>
                <a:gd name="T35" fmla="*/ 454 h 525"/>
                <a:gd name="T36" fmla="*/ 129 w 538"/>
                <a:gd name="T37" fmla="*/ 353 h 525"/>
                <a:gd name="T38" fmla="*/ 17 w 538"/>
                <a:gd name="T39" fmla="*/ 358 h 525"/>
                <a:gd name="T40" fmla="*/ 0 w 538"/>
                <a:gd name="T41" fmla="*/ 341 h 525"/>
                <a:gd name="T42" fmla="*/ 17 w 538"/>
                <a:gd name="T43" fmla="*/ 306 h 525"/>
                <a:gd name="T44" fmla="*/ 135 w 538"/>
                <a:gd name="T45" fmla="*/ 300 h 525"/>
                <a:gd name="T46" fmla="*/ 164 w 538"/>
                <a:gd name="T47" fmla="*/ 230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Freeform 19"/>
            <p:cNvSpPr>
              <a:spLocks/>
            </p:cNvSpPr>
            <p:nvPr/>
          </p:nvSpPr>
          <p:spPr bwMode="auto">
            <a:xfrm>
              <a:off x="5966" y="1545"/>
              <a:ext cx="371" cy="771"/>
            </a:xfrm>
            <a:custGeom>
              <a:avLst/>
              <a:gdLst>
                <a:gd name="T0" fmla="*/ 98 w 373"/>
                <a:gd name="T1" fmla="*/ 65 h 772"/>
                <a:gd name="T2" fmla="*/ 150 w 373"/>
                <a:gd name="T3" fmla="*/ 18 h 772"/>
                <a:gd name="T4" fmla="*/ 231 w 373"/>
                <a:gd name="T5" fmla="*/ 0 h 772"/>
                <a:gd name="T6" fmla="*/ 293 w 373"/>
                <a:gd name="T7" fmla="*/ 12 h 772"/>
                <a:gd name="T8" fmla="*/ 345 w 373"/>
                <a:gd name="T9" fmla="*/ 59 h 772"/>
                <a:gd name="T10" fmla="*/ 357 w 373"/>
                <a:gd name="T11" fmla="*/ 94 h 772"/>
                <a:gd name="T12" fmla="*/ 357 w 373"/>
                <a:gd name="T13" fmla="*/ 141 h 772"/>
                <a:gd name="T14" fmla="*/ 334 w 373"/>
                <a:gd name="T15" fmla="*/ 182 h 772"/>
                <a:gd name="T16" fmla="*/ 293 w 373"/>
                <a:gd name="T17" fmla="*/ 252 h 772"/>
                <a:gd name="T18" fmla="*/ 277 w 373"/>
                <a:gd name="T19" fmla="*/ 334 h 772"/>
                <a:gd name="T20" fmla="*/ 274 w 373"/>
                <a:gd name="T21" fmla="*/ 395 h 772"/>
                <a:gd name="T22" fmla="*/ 287 w 373"/>
                <a:gd name="T23" fmla="*/ 471 h 772"/>
                <a:gd name="T24" fmla="*/ 334 w 373"/>
                <a:gd name="T25" fmla="*/ 541 h 772"/>
                <a:gd name="T26" fmla="*/ 351 w 373"/>
                <a:gd name="T27" fmla="*/ 611 h 772"/>
                <a:gd name="T28" fmla="*/ 345 w 373"/>
                <a:gd name="T29" fmla="*/ 675 h 772"/>
                <a:gd name="T30" fmla="*/ 311 w 373"/>
                <a:gd name="T31" fmla="*/ 729 h 772"/>
                <a:gd name="T32" fmla="*/ 271 w 373"/>
                <a:gd name="T33" fmla="*/ 758 h 772"/>
                <a:gd name="T34" fmla="*/ 214 w 373"/>
                <a:gd name="T35" fmla="*/ 764 h 772"/>
                <a:gd name="T36" fmla="*/ 144 w 373"/>
                <a:gd name="T37" fmla="*/ 764 h 772"/>
                <a:gd name="T38" fmla="*/ 93 w 373"/>
                <a:gd name="T39" fmla="*/ 734 h 772"/>
                <a:gd name="T40" fmla="*/ 46 w 373"/>
                <a:gd name="T41" fmla="*/ 646 h 772"/>
                <a:gd name="T42" fmla="*/ 12 w 373"/>
                <a:gd name="T43" fmla="*/ 570 h 772"/>
                <a:gd name="T44" fmla="*/ 0 w 373"/>
                <a:gd name="T45" fmla="*/ 454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98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Freeform 20"/>
            <p:cNvSpPr>
              <a:spLocks/>
            </p:cNvSpPr>
            <p:nvPr/>
          </p:nvSpPr>
          <p:spPr bwMode="auto">
            <a:xfrm>
              <a:off x="6260" y="1569"/>
              <a:ext cx="416" cy="695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12 w 414"/>
                <a:gd name="T7" fmla="*/ 29 h 694"/>
                <a:gd name="T8" fmla="*/ 165 w 414"/>
                <a:gd name="T9" fmla="*/ 105 h 694"/>
                <a:gd name="T10" fmla="*/ 234 w 414"/>
                <a:gd name="T11" fmla="*/ 204 h 694"/>
                <a:gd name="T12" fmla="*/ 299 w 414"/>
                <a:gd name="T13" fmla="*/ 274 h 694"/>
                <a:gd name="T14" fmla="*/ 424 w 414"/>
                <a:gd name="T15" fmla="*/ 410 h 694"/>
                <a:gd name="T16" fmla="*/ 430 w 414"/>
                <a:gd name="T17" fmla="*/ 439 h 694"/>
                <a:gd name="T18" fmla="*/ 406 w 414"/>
                <a:gd name="T19" fmla="*/ 457 h 694"/>
                <a:gd name="T20" fmla="*/ 348 w 414"/>
                <a:gd name="T21" fmla="*/ 480 h 694"/>
                <a:gd name="T22" fmla="*/ 258 w 414"/>
                <a:gd name="T23" fmla="*/ 498 h 694"/>
                <a:gd name="T24" fmla="*/ 159 w 414"/>
                <a:gd name="T25" fmla="*/ 504 h 694"/>
                <a:gd name="T26" fmla="*/ 124 w 414"/>
                <a:gd name="T27" fmla="*/ 509 h 694"/>
                <a:gd name="T28" fmla="*/ 112 w 414"/>
                <a:gd name="T29" fmla="*/ 533 h 694"/>
                <a:gd name="T30" fmla="*/ 135 w 414"/>
                <a:gd name="T31" fmla="*/ 573 h 694"/>
                <a:gd name="T32" fmla="*/ 217 w 414"/>
                <a:gd name="T33" fmla="*/ 643 h 694"/>
                <a:gd name="T34" fmla="*/ 276 w 414"/>
                <a:gd name="T35" fmla="*/ 661 h 694"/>
                <a:gd name="T36" fmla="*/ 288 w 414"/>
                <a:gd name="T37" fmla="*/ 684 h 694"/>
                <a:gd name="T38" fmla="*/ 263 w 414"/>
                <a:gd name="T39" fmla="*/ 702 h 694"/>
                <a:gd name="T40" fmla="*/ 211 w 414"/>
                <a:gd name="T41" fmla="*/ 702 h 694"/>
                <a:gd name="T42" fmla="*/ 141 w 414"/>
                <a:gd name="T43" fmla="*/ 661 h 694"/>
                <a:gd name="T44" fmla="*/ 75 w 414"/>
                <a:gd name="T45" fmla="*/ 603 h 694"/>
                <a:gd name="T46" fmla="*/ 40 w 414"/>
                <a:gd name="T47" fmla="*/ 550 h 694"/>
                <a:gd name="T48" fmla="*/ 40 w 414"/>
                <a:gd name="T49" fmla="*/ 509 h 694"/>
                <a:gd name="T50" fmla="*/ 63 w 414"/>
                <a:gd name="T51" fmla="*/ 480 h 694"/>
                <a:gd name="T52" fmla="*/ 98 w 414"/>
                <a:gd name="T53" fmla="*/ 469 h 694"/>
                <a:gd name="T54" fmla="*/ 159 w 414"/>
                <a:gd name="T55" fmla="*/ 463 h 694"/>
                <a:gd name="T56" fmla="*/ 217 w 414"/>
                <a:gd name="T57" fmla="*/ 463 h 694"/>
                <a:gd name="T58" fmla="*/ 288 w 414"/>
                <a:gd name="T59" fmla="*/ 451 h 694"/>
                <a:gd name="T60" fmla="*/ 331 w 414"/>
                <a:gd name="T61" fmla="*/ 439 h 694"/>
                <a:gd name="T62" fmla="*/ 348 w 414"/>
                <a:gd name="T63" fmla="*/ 422 h 694"/>
                <a:gd name="T64" fmla="*/ 342 w 414"/>
                <a:gd name="T65" fmla="*/ 405 h 694"/>
                <a:gd name="T66" fmla="*/ 282 w 414"/>
                <a:gd name="T67" fmla="*/ 358 h 694"/>
                <a:gd name="T68" fmla="*/ 199 w 414"/>
                <a:gd name="T69" fmla="*/ 268 h 694"/>
                <a:gd name="T70" fmla="*/ 124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Freeform 21"/>
            <p:cNvSpPr>
              <a:spLocks/>
            </p:cNvSpPr>
            <p:nvPr/>
          </p:nvSpPr>
          <p:spPr bwMode="auto">
            <a:xfrm>
              <a:off x="5994" y="2151"/>
              <a:ext cx="448" cy="1046"/>
            </a:xfrm>
            <a:custGeom>
              <a:avLst/>
              <a:gdLst>
                <a:gd name="T0" fmla="*/ 222 w 449"/>
                <a:gd name="T1" fmla="*/ 0 h 1046"/>
                <a:gd name="T2" fmla="*/ 278 w 449"/>
                <a:gd name="T3" fmla="*/ 12 h 1046"/>
                <a:gd name="T4" fmla="*/ 307 w 449"/>
                <a:gd name="T5" fmla="*/ 59 h 1046"/>
                <a:gd name="T6" fmla="*/ 301 w 449"/>
                <a:gd name="T7" fmla="*/ 170 h 1046"/>
                <a:gd name="T8" fmla="*/ 290 w 449"/>
                <a:gd name="T9" fmla="*/ 287 h 1046"/>
                <a:gd name="T10" fmla="*/ 290 w 449"/>
                <a:gd name="T11" fmla="*/ 409 h 1046"/>
                <a:gd name="T12" fmla="*/ 348 w 449"/>
                <a:gd name="T13" fmla="*/ 555 h 1046"/>
                <a:gd name="T14" fmla="*/ 394 w 449"/>
                <a:gd name="T15" fmla="*/ 660 h 1046"/>
                <a:gd name="T16" fmla="*/ 418 w 449"/>
                <a:gd name="T17" fmla="*/ 766 h 1046"/>
                <a:gd name="T18" fmla="*/ 412 w 449"/>
                <a:gd name="T19" fmla="*/ 859 h 1046"/>
                <a:gd name="T20" fmla="*/ 412 w 449"/>
                <a:gd name="T21" fmla="*/ 894 h 1046"/>
                <a:gd name="T22" fmla="*/ 435 w 449"/>
                <a:gd name="T23" fmla="*/ 929 h 1046"/>
                <a:gd name="T24" fmla="*/ 441 w 449"/>
                <a:gd name="T25" fmla="*/ 964 h 1046"/>
                <a:gd name="T26" fmla="*/ 424 w 449"/>
                <a:gd name="T27" fmla="*/ 981 h 1046"/>
                <a:gd name="T28" fmla="*/ 377 w 449"/>
                <a:gd name="T29" fmla="*/ 970 h 1046"/>
                <a:gd name="T30" fmla="*/ 290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26 w 449"/>
                <a:gd name="T47" fmla="*/ 906 h 1046"/>
                <a:gd name="T48" fmla="*/ 313 w 449"/>
                <a:gd name="T49" fmla="*/ 900 h 1046"/>
                <a:gd name="T50" fmla="*/ 365 w 449"/>
                <a:gd name="T51" fmla="*/ 900 h 1046"/>
                <a:gd name="T52" fmla="*/ 377 w 449"/>
                <a:gd name="T53" fmla="*/ 865 h 1046"/>
                <a:gd name="T54" fmla="*/ 360 w 449"/>
                <a:gd name="T55" fmla="*/ 766 h 1046"/>
                <a:gd name="T56" fmla="*/ 319 w 449"/>
                <a:gd name="T57" fmla="*/ 660 h 1046"/>
                <a:gd name="T58" fmla="*/ 255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Freeform 22"/>
            <p:cNvSpPr>
              <a:spLocks/>
            </p:cNvSpPr>
            <p:nvPr/>
          </p:nvSpPr>
          <p:spPr bwMode="auto">
            <a:xfrm>
              <a:off x="5772" y="2182"/>
              <a:ext cx="371" cy="871"/>
            </a:xfrm>
            <a:custGeom>
              <a:avLst/>
              <a:gdLst>
                <a:gd name="T0" fmla="*/ 271 w 373"/>
                <a:gd name="T1" fmla="*/ 0 h 870"/>
                <a:gd name="T2" fmla="*/ 316 w 373"/>
                <a:gd name="T3" fmla="*/ 0 h 870"/>
                <a:gd name="T4" fmla="*/ 334 w 373"/>
                <a:gd name="T5" fmla="*/ 35 h 870"/>
                <a:gd name="T6" fmla="*/ 345 w 373"/>
                <a:gd name="T7" fmla="*/ 112 h 870"/>
                <a:gd name="T8" fmla="*/ 334 w 373"/>
                <a:gd name="T9" fmla="*/ 193 h 870"/>
                <a:gd name="T10" fmla="*/ 305 w 373"/>
                <a:gd name="T11" fmla="*/ 356 h 870"/>
                <a:gd name="T12" fmla="*/ 310 w 373"/>
                <a:gd name="T13" fmla="*/ 426 h 870"/>
                <a:gd name="T14" fmla="*/ 345 w 373"/>
                <a:gd name="T15" fmla="*/ 574 h 870"/>
                <a:gd name="T16" fmla="*/ 357 w 373"/>
                <a:gd name="T17" fmla="*/ 673 h 870"/>
                <a:gd name="T18" fmla="*/ 357 w 373"/>
                <a:gd name="T19" fmla="*/ 750 h 870"/>
                <a:gd name="T20" fmla="*/ 340 w 373"/>
                <a:gd name="T21" fmla="*/ 767 h 870"/>
                <a:gd name="T22" fmla="*/ 287 w 373"/>
                <a:gd name="T23" fmla="*/ 779 h 870"/>
                <a:gd name="T24" fmla="*/ 224 w 373"/>
                <a:gd name="T25" fmla="*/ 796 h 870"/>
                <a:gd name="T26" fmla="*/ 155 w 373"/>
                <a:gd name="T27" fmla="*/ 831 h 870"/>
                <a:gd name="T28" fmla="*/ 93 w 373"/>
                <a:gd name="T29" fmla="*/ 878 h 870"/>
                <a:gd name="T30" fmla="*/ 64 w 373"/>
                <a:gd name="T31" fmla="*/ 878 h 870"/>
                <a:gd name="T32" fmla="*/ 0 w 373"/>
                <a:gd name="T33" fmla="*/ 826 h 870"/>
                <a:gd name="T34" fmla="*/ 6 w 373"/>
                <a:gd name="T35" fmla="*/ 802 h 870"/>
                <a:gd name="T36" fmla="*/ 87 w 373"/>
                <a:gd name="T37" fmla="*/ 767 h 870"/>
                <a:gd name="T38" fmla="*/ 219 w 373"/>
                <a:gd name="T39" fmla="*/ 732 h 870"/>
                <a:gd name="T40" fmla="*/ 277 w 373"/>
                <a:gd name="T41" fmla="*/ 708 h 870"/>
                <a:gd name="T42" fmla="*/ 287 w 373"/>
                <a:gd name="T43" fmla="*/ 685 h 870"/>
                <a:gd name="T44" fmla="*/ 287 w 373"/>
                <a:gd name="T45" fmla="*/ 586 h 870"/>
                <a:gd name="T46" fmla="*/ 271 w 373"/>
                <a:gd name="T47" fmla="*/ 458 h 870"/>
                <a:gd name="T48" fmla="*/ 260 w 373"/>
                <a:gd name="T49" fmla="*/ 368 h 870"/>
                <a:gd name="T50" fmla="*/ 249 w 373"/>
                <a:gd name="T51" fmla="*/ 240 h 870"/>
                <a:gd name="T52" fmla="*/ 243 w 373"/>
                <a:gd name="T53" fmla="*/ 100 h 870"/>
                <a:gd name="T54" fmla="*/ 249 w 373"/>
                <a:gd name="T55" fmla="*/ 35 h 870"/>
                <a:gd name="T56" fmla="*/ 271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Freeform 23"/>
            <p:cNvSpPr>
              <a:spLocks/>
            </p:cNvSpPr>
            <p:nvPr/>
          </p:nvSpPr>
          <p:spPr bwMode="auto">
            <a:xfrm>
              <a:off x="5760" y="901"/>
              <a:ext cx="613" cy="775"/>
            </a:xfrm>
            <a:custGeom>
              <a:avLst/>
              <a:gdLst>
                <a:gd name="T0" fmla="*/ 334 w 612"/>
                <a:gd name="T1" fmla="*/ 768 h 776"/>
                <a:gd name="T2" fmla="*/ 363 w 612"/>
                <a:gd name="T3" fmla="*/ 732 h 776"/>
                <a:gd name="T4" fmla="*/ 352 w 612"/>
                <a:gd name="T5" fmla="*/ 680 h 776"/>
                <a:gd name="T6" fmla="*/ 329 w 612"/>
                <a:gd name="T7" fmla="*/ 610 h 776"/>
                <a:gd name="T8" fmla="*/ 232 w 612"/>
                <a:gd name="T9" fmla="*/ 528 h 776"/>
                <a:gd name="T10" fmla="*/ 145 w 612"/>
                <a:gd name="T11" fmla="*/ 453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52 w 612"/>
                <a:gd name="T19" fmla="*/ 199 h 776"/>
                <a:gd name="T20" fmla="*/ 416 w 612"/>
                <a:gd name="T21" fmla="*/ 205 h 776"/>
                <a:gd name="T22" fmla="*/ 433 w 612"/>
                <a:gd name="T23" fmla="*/ 222 h 776"/>
                <a:gd name="T24" fmla="*/ 462 w 612"/>
                <a:gd name="T25" fmla="*/ 193 h 776"/>
                <a:gd name="T26" fmla="*/ 451 w 612"/>
                <a:gd name="T27" fmla="*/ 164 h 776"/>
                <a:gd name="T28" fmla="*/ 468 w 612"/>
                <a:gd name="T29" fmla="*/ 111 h 776"/>
                <a:gd name="T30" fmla="*/ 515 w 612"/>
                <a:gd name="T31" fmla="*/ 64 h 776"/>
                <a:gd name="T32" fmla="*/ 550 w 612"/>
                <a:gd name="T33" fmla="*/ 52 h 776"/>
                <a:gd name="T34" fmla="*/ 596 w 612"/>
                <a:gd name="T35" fmla="*/ 81 h 776"/>
                <a:gd name="T36" fmla="*/ 620 w 612"/>
                <a:gd name="T37" fmla="*/ 52 h 776"/>
                <a:gd name="T38" fmla="*/ 579 w 612"/>
                <a:gd name="T39" fmla="*/ 0 h 776"/>
                <a:gd name="T40" fmla="*/ 526 w 612"/>
                <a:gd name="T41" fmla="*/ 0 h 776"/>
                <a:gd name="T42" fmla="*/ 462 w 612"/>
                <a:gd name="T43" fmla="*/ 29 h 776"/>
                <a:gd name="T44" fmla="*/ 422 w 612"/>
                <a:gd name="T45" fmla="*/ 105 h 776"/>
                <a:gd name="T46" fmla="*/ 369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47 h 776"/>
                <a:gd name="T60" fmla="*/ 110 w 612"/>
                <a:gd name="T61" fmla="*/ 552 h 776"/>
                <a:gd name="T62" fmla="*/ 168 w 612"/>
                <a:gd name="T63" fmla="*/ 645 h 776"/>
                <a:gd name="T64" fmla="*/ 221 w 612"/>
                <a:gd name="T65" fmla="*/ 709 h 776"/>
                <a:gd name="T66" fmla="*/ 274 w 612"/>
                <a:gd name="T67" fmla="*/ 756 h 776"/>
                <a:gd name="T68" fmla="*/ 334 w 612"/>
                <a:gd name="T69" fmla="*/ 768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97152" y="388620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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xϵR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</a:t>
            </a:r>
            <a:r>
              <a:rPr lang="en-CA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l-G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ϵ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          </a:t>
            </a:r>
            <a:r>
              <a:rPr lang="en-C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List(</a:t>
            </a:r>
            <a:r>
              <a:rPr lang="en-CA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2875" y="4338638"/>
            <a:ext cx="4937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M   I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M(I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)≠</a:t>
            </a:r>
            <a:r>
              <a:rPr lang="en-CA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en-CA" i="1" baseline="-25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hard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(I</a:t>
            </a:r>
            <a:r>
              <a:rPr lang="en-CA" i="1" baseline="-2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</a:t>
            </a: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CA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43400" y="3657600"/>
            <a:ext cx="1050925" cy="1524000"/>
          </a:xfrm>
          <a:prstGeom prst="ellipse">
            <a:avLst/>
          </a:prstGeom>
          <a:noFill/>
          <a:ln w="38100" cap="sq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6787" y="3844925"/>
            <a:ext cx="4810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j</a:t>
            </a:r>
            <a:endParaRPr lang="en-CA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00600" y="2808288"/>
            <a:ext cx="3962400" cy="1736725"/>
            <a:chOff x="4800600" y="2808982"/>
            <a:chExt cx="3962400" cy="1736765"/>
          </a:xfrm>
        </p:grpSpPr>
        <p:sp>
          <p:nvSpPr>
            <p:cNvPr id="18" name="Rectangle 17"/>
            <p:cNvSpPr/>
            <p:nvPr/>
          </p:nvSpPr>
          <p:spPr>
            <a:xfrm>
              <a:off x="4800600" y="2808982"/>
              <a:ext cx="3962400" cy="10779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</a:t>
              </a:r>
              <a:r>
                <a:rPr lang="en-US" sz="30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3000" i="1" baseline="30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</a:t>
              </a: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digit of </a:t>
              </a:r>
              <a:r>
                <a:rPr lang="en-CA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List(</a:t>
              </a:r>
              <a:r>
                <a:rPr lang="en-CA" i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i</a:t>
              </a:r>
              <a:r>
                <a:rPr lang="en-CA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)</a:t>
              </a:r>
            </a:p>
            <a:p>
              <a:pPr>
                <a:defRPr/>
              </a:pPr>
              <a:r>
                <a:rPr lang="en-CA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≠ 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</a:t>
              </a:r>
              <a:r>
                <a:rPr lang="en-US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i="1" baseline="30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digit of </a:t>
              </a:r>
              <a:r>
                <a:rPr lang="en-CA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x</a:t>
              </a:r>
              <a:endPara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2" name="Oval 20"/>
            <p:cNvSpPr>
              <a:spLocks noChangeArrowheads="1"/>
            </p:cNvSpPr>
            <p:nvPr/>
          </p:nvSpPr>
          <p:spPr bwMode="auto">
            <a:xfrm>
              <a:off x="5105400" y="3810717"/>
              <a:ext cx="1530350" cy="735030"/>
            </a:xfrm>
            <a:prstGeom prst="ellipse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72707" name="Rectangle 13"/>
          <p:cNvSpPr>
            <a:spLocks noChangeArrowheads="1"/>
          </p:cNvSpPr>
          <p:nvPr/>
        </p:nvSpPr>
        <p:spPr bwMode="auto">
          <a:xfrm>
            <a:off x="-76200" y="944563"/>
            <a:ext cx="449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Halt and answer “yes”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Run forever or answer “no” </a:t>
            </a:r>
          </a:p>
        </p:txBody>
      </p:sp>
      <p:sp>
        <p:nvSpPr>
          <p:cNvPr id="72708" name="Oval 3"/>
          <p:cNvSpPr>
            <a:spLocks noChangeArrowheads="1"/>
          </p:cNvSpPr>
          <p:nvPr/>
        </p:nvSpPr>
        <p:spPr bwMode="auto">
          <a:xfrm>
            <a:off x="2252663" y="2819400"/>
            <a:ext cx="3995737" cy="39624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709" name="Oval 48"/>
          <p:cNvSpPr>
            <a:spLocks noChangeArrowheads="1"/>
          </p:cNvSpPr>
          <p:nvPr/>
        </p:nvSpPr>
        <p:spPr bwMode="auto">
          <a:xfrm rot="19311688" flipH="1">
            <a:off x="1062038" y="160338"/>
            <a:ext cx="4679950" cy="7032625"/>
          </a:xfrm>
          <a:prstGeom prst="ellipse">
            <a:avLst/>
          </a:prstGeom>
          <a:noFill/>
          <a:ln w="38100" cap="sq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710" name="Rectangle 49"/>
          <p:cNvSpPr>
            <a:spLocks noChangeArrowheads="1"/>
          </p:cNvSpPr>
          <p:nvPr/>
        </p:nvSpPr>
        <p:spPr bwMode="auto">
          <a:xfrm>
            <a:off x="-114300" y="533400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</a:rPr>
              <a:t>Acceptable</a:t>
            </a:r>
            <a:endParaRPr lang="en-US" altLang="en-US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04519" name="Rectangle 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Halting Problem</a:t>
            </a:r>
          </a:p>
        </p:txBody>
      </p:sp>
      <p:sp>
        <p:nvSpPr>
          <p:cNvPr id="72712" name="Rectangle 18"/>
          <p:cNvSpPr>
            <a:spLocks noChangeArrowheads="1"/>
          </p:cNvSpPr>
          <p:nvPr/>
        </p:nvSpPr>
        <p:spPr bwMode="auto">
          <a:xfrm>
            <a:off x="5029200" y="838200"/>
            <a:ext cx="449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Run forever or answer “yes”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Halt and answer “no”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3290888"/>
            <a:ext cx="4495800" cy="2043112"/>
            <a:chOff x="2743200" y="3290887"/>
            <a:chExt cx="4495800" cy="2043113"/>
          </a:xfrm>
        </p:grpSpPr>
        <p:sp>
          <p:nvSpPr>
            <p:cNvPr id="72722" name="Text Box 4"/>
            <p:cNvSpPr txBox="1">
              <a:spLocks noChangeArrowheads="1"/>
            </p:cNvSpPr>
            <p:nvPr/>
          </p:nvSpPr>
          <p:spPr bwMode="auto">
            <a:xfrm>
              <a:off x="3124200" y="3290887"/>
              <a:ext cx="2284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2743200" y="3764340"/>
              <a:ext cx="4495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Yes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instance </a:t>
              </a:r>
              <a:br>
                <a:rPr lang="en-US" altLang="en-US" sz="2400"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Halt and answer “yes”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instance </a:t>
              </a:r>
              <a:br>
                <a:rPr lang="en-US" altLang="en-US" sz="2400"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Halt and answer “no” </a:t>
              </a:r>
            </a:p>
          </p:txBody>
        </p:sp>
      </p:grpSp>
      <p:sp>
        <p:nvSpPr>
          <p:cNvPr id="72714" name="Oval 48"/>
          <p:cNvSpPr>
            <a:spLocks noChangeArrowheads="1"/>
          </p:cNvSpPr>
          <p:nvPr/>
        </p:nvSpPr>
        <p:spPr bwMode="auto">
          <a:xfrm rot="2288312">
            <a:off x="2738438" y="236538"/>
            <a:ext cx="4679950" cy="7032625"/>
          </a:xfrm>
          <a:prstGeom prst="ellipse">
            <a:avLst/>
          </a:prstGeom>
          <a:noFill/>
          <a:ln w="38100" cap="sq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715" name="Rectangle 49"/>
          <p:cNvSpPr>
            <a:spLocks noChangeArrowheads="1"/>
          </p:cNvSpPr>
          <p:nvPr/>
        </p:nvSpPr>
        <p:spPr bwMode="auto">
          <a:xfrm>
            <a:off x="6705600" y="542925"/>
            <a:ext cx="270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</a:rPr>
              <a:t>Co-Acceptable</a:t>
            </a:r>
            <a:endParaRPr lang="en-US" altLang="en-US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22913" y="2662238"/>
            <a:ext cx="2630487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 </a:t>
            </a:r>
            <a:r>
              <a:rPr lang="en-US" sz="2400" i="1" dirty="0" err="1">
                <a:solidFill>
                  <a:schemeClr val="accent2"/>
                </a:solidFill>
              </a:rPr>
              <a:t>Problem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diagonal</a:t>
            </a:r>
            <a:endParaRPr lang="en-US" sz="2400" i="1" baseline="-25000" dirty="0">
              <a:solidFill>
                <a:schemeClr val="accent2"/>
              </a:solidFill>
            </a:endParaRPr>
          </a:p>
        </p:txBody>
      </p:sp>
      <p:sp>
        <p:nvSpPr>
          <p:cNvPr id="72717" name="Text Box 16"/>
          <p:cNvSpPr txBox="1">
            <a:spLocks noChangeArrowheads="1"/>
          </p:cNvSpPr>
          <p:nvPr/>
        </p:nvSpPr>
        <p:spPr bwMode="auto">
          <a:xfrm>
            <a:off x="485775" y="2586038"/>
            <a:ext cx="233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Problem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diagonal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P M  I  M(I)≠P(I)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52400" y="6167438"/>
            <a:ext cx="1493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Halting</a:t>
            </a:r>
            <a:endParaRPr lang="en-US" altLang="en-US" sz="2400" i="1" baseline="-25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5725" y="3200400"/>
            <a:ext cx="4410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Or any other useful thing about what the program does.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-488950" y="4151313"/>
            <a:ext cx="4733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342900" indent="-3429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Does program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28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output 5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on input </a:t>
            </a:r>
            <a:r>
              <a:rPr lang="en-US" altLang="en-US" sz="2800" i="1">
                <a:solidFill>
                  <a:schemeClr val="accent1"/>
                </a:solidFill>
                <a:latin typeface="Times New Roman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7674 -0.477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utoUpdateAnimBg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2400" y="990600"/>
            <a:ext cx="5972175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marL="533400" indent="-533400" algn="l">
              <a:defRPr/>
            </a:pPr>
            <a:r>
              <a:rPr lang="en-US" dirty="0"/>
              <a:t>The proof for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  <a:sym typeface="Symbol"/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“M”</a:t>
            </a:r>
            <a:r>
              <a:rPr lang="en-US" i="1" dirty="0">
                <a:solidFill>
                  <a:schemeClr val="accent2"/>
                </a:solidFill>
                <a:sym typeface="Symbol"/>
              </a:rPr>
              <a:t>)</a:t>
            </a:r>
            <a:r>
              <a:rPr lang="en-US" i="1" baseline="-25000" dirty="0">
                <a:solidFill>
                  <a:schemeClr val="accent2"/>
                </a:solidFill>
              </a:rPr>
              <a:t> </a:t>
            </a:r>
          </a:p>
          <a:p>
            <a:pPr marL="533400" indent="-533400" algn="l">
              <a:defRPr/>
            </a:pPr>
            <a:r>
              <a:rPr lang="en-US" dirty="0"/>
              <a:t>used only two properties of TMs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57200" y="1905000"/>
            <a:ext cx="8593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Each TM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800">
                <a:latin typeface="Times New Roman" pitchFamily="18" charset="0"/>
              </a:rPr>
              <a:t> is described by a finite string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Given a description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 </a:t>
            </a:r>
            <a:r>
              <a:rPr lang="en-US" altLang="en-US" sz="2800">
                <a:latin typeface="Times New Roman" pitchFamily="18" charset="0"/>
              </a:rPr>
              <a:t>of a TM and of an input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800">
                <a:latin typeface="Times New Roman" pitchFamily="18" charset="0"/>
              </a:rPr>
              <a:t>,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the output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M(I)</a:t>
            </a:r>
            <a:r>
              <a:rPr lang="en-US" altLang="en-US" sz="2800">
                <a:latin typeface="Times New Roman" pitchFamily="18" charset="0"/>
              </a:rPr>
              <a:t> is well defined.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Halting Problem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P M  I  M(I)≠P(I)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400" y="3492500"/>
            <a:ext cx="530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The proof for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Halting(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,I)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used two more properties of TMs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4406900"/>
            <a:ext cx="634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There is a TM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</a:rPr>
              <a:t>Universal</a:t>
            </a:r>
            <a:r>
              <a:rPr lang="en-US" altLang="en-US" sz="2800" i="1" baseline="-25000" dirty="0" err="1">
                <a:solidFill>
                  <a:schemeClr val="accent2"/>
                </a:solidFill>
                <a:latin typeface="Times New Roman" pitchFamily="18" charset="0"/>
              </a:rPr>
              <a:t>TM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</a:rPr>
              <a:t>“M”,I 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You can build one TM from another.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52400" y="5446713"/>
            <a:ext cx="8180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Which models of computation have these properties?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14363" y="5953125"/>
            <a:ext cx="700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TM, Java, Recursive, Register Machines,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2400" y="990600"/>
            <a:ext cx="5972175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marL="533400" indent="-533400" algn="l">
              <a:defRPr/>
            </a:pPr>
            <a:r>
              <a:rPr lang="en-US" dirty="0"/>
              <a:t>The proof for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  <a:sym typeface="Symbol"/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“M”</a:t>
            </a:r>
            <a:r>
              <a:rPr lang="en-US" i="1" dirty="0">
                <a:solidFill>
                  <a:schemeClr val="accent2"/>
                </a:solidFill>
                <a:sym typeface="Symbol"/>
              </a:rPr>
              <a:t>)</a:t>
            </a:r>
            <a:r>
              <a:rPr lang="en-US" i="1" baseline="-25000" dirty="0">
                <a:solidFill>
                  <a:schemeClr val="accent2"/>
                </a:solidFill>
              </a:rPr>
              <a:t> </a:t>
            </a:r>
          </a:p>
          <a:p>
            <a:pPr marL="533400" indent="-533400" algn="l">
              <a:defRPr/>
            </a:pPr>
            <a:r>
              <a:rPr lang="en-US" dirty="0"/>
              <a:t>used only two properties of TMs</a:t>
            </a:r>
          </a:p>
        </p:txBody>
      </p:sp>
      <p:sp>
        <p:nvSpPr>
          <p:cNvPr id="74756" name="Text Box 20"/>
          <p:cNvSpPr txBox="1">
            <a:spLocks noChangeArrowheads="1"/>
          </p:cNvSpPr>
          <p:nvPr/>
        </p:nvSpPr>
        <p:spPr bwMode="auto">
          <a:xfrm>
            <a:off x="457200" y="1905000"/>
            <a:ext cx="8593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Each TM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800">
                <a:latin typeface="Times New Roman" pitchFamily="18" charset="0"/>
              </a:rPr>
              <a:t> is described by a finite string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Given a description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 </a:t>
            </a:r>
            <a:r>
              <a:rPr lang="en-US" altLang="en-US" sz="2800">
                <a:latin typeface="Times New Roman" pitchFamily="18" charset="0"/>
              </a:rPr>
              <a:t>of a TM and of an input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 sz="2800">
                <a:latin typeface="Times New Roman" pitchFamily="18" charset="0"/>
              </a:rPr>
              <a:t>,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the output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M(I)</a:t>
            </a:r>
            <a:r>
              <a:rPr lang="en-US" altLang="en-US" sz="2800">
                <a:latin typeface="Times New Roman" pitchFamily="18" charset="0"/>
              </a:rPr>
              <a:t> is well defined.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Halting Problem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P M  I  M(I)≠P(I)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9" name="Text Box 20"/>
          <p:cNvSpPr txBox="1">
            <a:spLocks noChangeArrowheads="1"/>
          </p:cNvSpPr>
          <p:nvPr/>
        </p:nvSpPr>
        <p:spPr bwMode="auto">
          <a:xfrm>
            <a:off x="152400" y="3492500"/>
            <a:ext cx="530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The proof for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Halting(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,I)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used two more properties of TMs</a:t>
            </a:r>
          </a:p>
        </p:txBody>
      </p:sp>
      <p:sp>
        <p:nvSpPr>
          <p:cNvPr id="74760" name="Text Box 20"/>
          <p:cNvSpPr txBox="1">
            <a:spLocks noChangeArrowheads="1"/>
          </p:cNvSpPr>
          <p:nvPr/>
        </p:nvSpPr>
        <p:spPr bwMode="auto">
          <a:xfrm>
            <a:off x="457200" y="4406900"/>
            <a:ext cx="634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There is a TM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</a:rPr>
              <a:t>Universal</a:t>
            </a:r>
            <a:r>
              <a:rPr lang="en-US" altLang="en-US" sz="2800" i="1" baseline="-25000" dirty="0" err="1">
                <a:solidFill>
                  <a:schemeClr val="accent2"/>
                </a:solidFill>
                <a:latin typeface="Times New Roman" pitchFamily="18" charset="0"/>
              </a:rPr>
              <a:t>TM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</a:rPr>
              <a:t>“M”,I 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You can build one TM from another.</a:t>
            </a:r>
          </a:p>
        </p:txBody>
      </p:sp>
      <p:sp>
        <p:nvSpPr>
          <p:cNvPr id="74761" name="Text Box 20"/>
          <p:cNvSpPr txBox="1">
            <a:spLocks noChangeArrowheads="1"/>
          </p:cNvSpPr>
          <p:nvPr/>
        </p:nvSpPr>
        <p:spPr bwMode="auto">
          <a:xfrm>
            <a:off x="152400" y="5446713"/>
            <a:ext cx="8180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Which models of computation have these properties?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14363" y="5953125"/>
            <a:ext cx="489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Primitive Recursive Program?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372475" y="1905000"/>
            <a:ext cx="107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Yes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359775" y="2752725"/>
            <a:ext cx="107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Yes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347075" y="4797425"/>
            <a:ext cx="107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Yes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334375" y="4378325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Halting Problem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P M  I  M(I)≠P(I)</a:t>
            </a:r>
            <a:endParaRPr lang="en-CA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1" name="Text Box 20"/>
          <p:cNvSpPr txBox="1">
            <a:spLocks noChangeArrowheads="1"/>
          </p:cNvSpPr>
          <p:nvPr/>
        </p:nvSpPr>
        <p:spPr bwMode="auto">
          <a:xfrm>
            <a:off x="457200" y="4406900"/>
            <a:ext cx="7021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There is a PRP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Universal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PRP</a:t>
            </a:r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PRP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”,I </a:t>
            </a:r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75782" name="Text Box 20"/>
          <p:cNvSpPr txBox="1">
            <a:spLocks noChangeArrowheads="1"/>
          </p:cNvSpPr>
          <p:nvPr/>
        </p:nvSpPr>
        <p:spPr bwMode="auto">
          <a:xfrm>
            <a:off x="614363" y="5953125"/>
            <a:ext cx="489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Primitive Recursive Program?</a:t>
            </a:r>
          </a:p>
        </p:txBody>
      </p:sp>
      <p:sp>
        <p:nvSpPr>
          <p:cNvPr id="75783" name="Text Box 20"/>
          <p:cNvSpPr txBox="1">
            <a:spLocks noChangeArrowheads="1"/>
          </p:cNvSpPr>
          <p:nvPr/>
        </p:nvSpPr>
        <p:spPr bwMode="auto">
          <a:xfrm>
            <a:off x="8334375" y="4378325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No</a:t>
            </a:r>
          </a:p>
        </p:txBody>
      </p:sp>
      <p:sp>
        <p:nvSpPr>
          <p:cNvPr id="75784" name="Text Box 20"/>
          <p:cNvSpPr txBox="1">
            <a:spLocks noChangeArrowheads="1"/>
          </p:cNvSpPr>
          <p:nvPr/>
        </p:nvSpPr>
        <p:spPr bwMode="auto">
          <a:xfrm>
            <a:off x="766763" y="2971800"/>
            <a:ext cx="55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08100" y="1981200"/>
            <a:ext cx="7978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If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Universal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PRP  </a:t>
            </a:r>
            <a:r>
              <a:rPr lang="en-US" altLang="en-US" sz="2800">
                <a:latin typeface="Times New Roman" pitchFamily="18" charset="0"/>
              </a:rPr>
              <a:t>has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altLang="en-US" sz="2800">
                <a:latin typeface="Times New Roman" pitchFamily="18" charset="0"/>
              </a:rPr>
              <a:t> levels of recursion,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then its running time is bounded by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Ackermann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(n)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17625" y="3124200"/>
            <a:ext cx="8024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If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PRP </a:t>
            </a:r>
            <a:r>
              <a:rPr lang="en-US" altLang="en-US" sz="2800">
                <a:latin typeface="Times New Roman" pitchFamily="18" charset="0"/>
              </a:rPr>
              <a:t>has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k+1</a:t>
            </a:r>
            <a:r>
              <a:rPr lang="en-US" altLang="en-US" sz="2800">
                <a:latin typeface="Times New Roman" pitchFamily="18" charset="0"/>
              </a:rPr>
              <a:t> levels of recursion,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then it must be simulated for time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Ackermann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k+1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34000" y="4267200"/>
            <a:ext cx="1952625" cy="2463800"/>
            <a:chOff x="3360" y="2688"/>
            <a:chExt cx="1230" cy="1552"/>
          </a:xfrm>
        </p:grpSpPr>
        <p:grpSp>
          <p:nvGrpSpPr>
            <p:cNvPr id="8200" name="Group 46"/>
            <p:cNvGrpSpPr>
              <a:grpSpLocks/>
            </p:cNvGrpSpPr>
            <p:nvPr/>
          </p:nvGrpSpPr>
          <p:grpSpPr bwMode="auto">
            <a:xfrm>
              <a:off x="3504" y="3504"/>
              <a:ext cx="1014" cy="736"/>
              <a:chOff x="3504" y="3504"/>
              <a:chExt cx="1014" cy="736"/>
            </a:xfrm>
          </p:grpSpPr>
          <p:sp>
            <p:nvSpPr>
              <p:cNvPr id="1051654" name="Oval 6"/>
              <p:cNvSpPr>
                <a:spLocks noChangeArrowheads="1"/>
              </p:cNvSpPr>
              <p:nvPr/>
            </p:nvSpPr>
            <p:spPr bwMode="auto">
              <a:xfrm>
                <a:off x="3504" y="3520"/>
                <a:ext cx="1008" cy="720"/>
              </a:xfrm>
              <a:prstGeom prst="ellipse">
                <a:avLst/>
              </a:prstGeom>
              <a:noFill/>
              <a:ln w="38100" cap="sq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274320" rIns="274320" anchor="ctr">
                <a:spAutoFit/>
              </a:bodyPr>
              <a:lstStyle/>
              <a:p>
                <a:pPr algn="l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03" name="Text Box 32"/>
              <p:cNvSpPr txBox="1">
                <a:spLocks noChangeArrowheads="1"/>
              </p:cNvSpPr>
              <p:nvPr/>
            </p:nvSpPr>
            <p:spPr bwMode="auto">
              <a:xfrm>
                <a:off x="3512" y="3504"/>
                <a:ext cx="100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Known</a:t>
                </a:r>
              </a:p>
            </p:txBody>
          </p:sp>
        </p:grpSp>
        <p:sp>
          <p:nvSpPr>
            <p:cNvPr id="8201" name="Text Box 55"/>
            <p:cNvSpPr txBox="1">
              <a:spLocks noChangeArrowheads="1"/>
            </p:cNvSpPr>
            <p:nvPr/>
          </p:nvSpPr>
          <p:spPr bwMode="auto">
            <a:xfrm>
              <a:off x="3360" y="2688"/>
              <a:ext cx="12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</a:rPr>
                <a:t>Unknown</a:t>
              </a:r>
            </a:p>
          </p:txBody>
        </p:sp>
      </p:grpSp>
      <p:pic>
        <p:nvPicPr>
          <p:cNvPr id="8195" name="Picture 58" descr="Euclid_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76400"/>
            <a:ext cx="2409825" cy="3810000"/>
          </a:xfrm>
        </p:spPr>
      </p:pic>
      <p:sp>
        <p:nvSpPr>
          <p:cNvPr id="1051707" name="Text Box 59"/>
          <p:cNvSpPr txBox="1">
            <a:spLocks noChangeArrowheads="1"/>
          </p:cNvSpPr>
          <p:nvPr/>
        </p:nvSpPr>
        <p:spPr bwMode="auto">
          <a:xfrm>
            <a:off x="3581400" y="1676400"/>
            <a:ext cx="530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Monotype Corsiva" pitchFamily="66" charset="0"/>
              </a:rPr>
              <a:t>As one gets closer to God,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Monotype Corsiva" pitchFamily="66" charset="0"/>
              </a:rPr>
              <a:t>everything is possible.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Monotype Corsiva" pitchFamily="66" charset="0"/>
              </a:rPr>
              <a:t>We must only learn how to do it.</a:t>
            </a:r>
          </a:p>
        </p:txBody>
      </p:sp>
      <p:sp>
        <p:nvSpPr>
          <p:cNvPr id="8197" name="Text Box 60"/>
          <p:cNvSpPr txBox="1">
            <a:spLocks noChangeArrowheads="1"/>
          </p:cNvSpPr>
          <p:nvPr/>
        </p:nvSpPr>
        <p:spPr bwMode="auto">
          <a:xfrm>
            <a:off x="1219200" y="5181600"/>
            <a:ext cx="222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Euclid (300 BC)</a:t>
            </a:r>
          </a:p>
        </p:txBody>
      </p:sp>
      <p:sp>
        <p:nvSpPr>
          <p:cNvPr id="1051710" name="Text Box 62"/>
          <p:cNvSpPr txBox="1">
            <a:spLocks noChangeArrowheads="1"/>
          </p:cNvSpPr>
          <p:nvPr/>
        </p:nvSpPr>
        <p:spPr bwMode="auto">
          <a:xfrm>
            <a:off x="5791200" y="60960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GCD</a:t>
            </a:r>
          </a:p>
        </p:txBody>
      </p:sp>
      <p:sp>
        <p:nvSpPr>
          <p:cNvPr id="1051711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17794 L -1.11111E-6 1.6682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1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07" grpId="0"/>
      <p:bldP spid="1051710" grpId="0"/>
      <p:bldP spid="10517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76803" name="Rectangle 13"/>
          <p:cNvSpPr>
            <a:spLocks noChangeArrowheads="1"/>
          </p:cNvSpPr>
          <p:nvPr/>
        </p:nvSpPr>
        <p:spPr bwMode="auto">
          <a:xfrm>
            <a:off x="-76200" y="944563"/>
            <a:ext cx="4495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Halt and answer “yes”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Run forever or answer “no” </a:t>
            </a:r>
          </a:p>
        </p:txBody>
      </p:sp>
      <p:sp>
        <p:nvSpPr>
          <p:cNvPr id="76804" name="Oval 3"/>
          <p:cNvSpPr>
            <a:spLocks noChangeArrowheads="1"/>
          </p:cNvSpPr>
          <p:nvPr/>
        </p:nvSpPr>
        <p:spPr bwMode="auto">
          <a:xfrm>
            <a:off x="2252663" y="2819400"/>
            <a:ext cx="3995737" cy="39624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6805" name="Oval 48"/>
          <p:cNvSpPr>
            <a:spLocks noChangeArrowheads="1"/>
          </p:cNvSpPr>
          <p:nvPr/>
        </p:nvSpPr>
        <p:spPr bwMode="auto">
          <a:xfrm rot="19311688" flipH="1">
            <a:off x="1062038" y="160338"/>
            <a:ext cx="4679950" cy="7032625"/>
          </a:xfrm>
          <a:prstGeom prst="ellipse">
            <a:avLst/>
          </a:prstGeom>
          <a:noFill/>
          <a:ln w="38100" cap="sq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6806" name="Rectangle 49"/>
          <p:cNvSpPr>
            <a:spLocks noChangeArrowheads="1"/>
          </p:cNvSpPr>
          <p:nvPr/>
        </p:nvSpPr>
        <p:spPr bwMode="auto">
          <a:xfrm>
            <a:off x="-114300" y="533400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</a:rPr>
              <a:t>Acceptable</a:t>
            </a:r>
            <a:endParaRPr lang="en-US" altLang="en-US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04519" name="Rectangle 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Halting Problem</a:t>
            </a:r>
          </a:p>
        </p:txBody>
      </p:sp>
      <p:sp>
        <p:nvSpPr>
          <p:cNvPr id="76808" name="Rectangle 18"/>
          <p:cNvSpPr>
            <a:spLocks noChangeArrowheads="1"/>
          </p:cNvSpPr>
          <p:nvPr/>
        </p:nvSpPr>
        <p:spPr bwMode="auto">
          <a:xfrm>
            <a:off x="5029200" y="838200"/>
            <a:ext cx="449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Run forever or answer “yes”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instance </a:t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Halt and answer “no” </a:t>
            </a:r>
          </a:p>
        </p:txBody>
      </p:sp>
      <p:grpSp>
        <p:nvGrpSpPr>
          <p:cNvPr id="76809" name="Group 26"/>
          <p:cNvGrpSpPr>
            <a:grpSpLocks/>
          </p:cNvGrpSpPr>
          <p:nvPr/>
        </p:nvGrpSpPr>
        <p:grpSpPr bwMode="auto">
          <a:xfrm>
            <a:off x="2743200" y="3290888"/>
            <a:ext cx="4495800" cy="2043112"/>
            <a:chOff x="2743200" y="3290887"/>
            <a:chExt cx="4495800" cy="2043113"/>
          </a:xfrm>
        </p:grpSpPr>
        <p:sp>
          <p:nvSpPr>
            <p:cNvPr id="76817" name="Text Box 4"/>
            <p:cNvSpPr txBox="1">
              <a:spLocks noChangeArrowheads="1"/>
            </p:cNvSpPr>
            <p:nvPr/>
          </p:nvSpPr>
          <p:spPr bwMode="auto">
            <a:xfrm>
              <a:off x="3124200" y="3290887"/>
              <a:ext cx="2284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  <p:sp>
          <p:nvSpPr>
            <p:cNvPr id="76818" name="Rectangle 19"/>
            <p:cNvSpPr>
              <a:spLocks noChangeArrowheads="1"/>
            </p:cNvSpPr>
            <p:nvPr/>
          </p:nvSpPr>
          <p:spPr bwMode="auto">
            <a:xfrm>
              <a:off x="2743200" y="3764340"/>
              <a:ext cx="4495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Yes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instance </a:t>
              </a:r>
              <a:br>
                <a:rPr lang="en-US" altLang="en-US" sz="2400"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Halt and answer “yes”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instance </a:t>
              </a:r>
              <a:br>
                <a:rPr lang="en-US" altLang="en-US" sz="2400"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Halt and answer “no” </a:t>
              </a:r>
            </a:p>
          </p:txBody>
        </p:sp>
      </p:grpSp>
      <p:sp>
        <p:nvSpPr>
          <p:cNvPr id="76810" name="Oval 48"/>
          <p:cNvSpPr>
            <a:spLocks noChangeArrowheads="1"/>
          </p:cNvSpPr>
          <p:nvPr/>
        </p:nvSpPr>
        <p:spPr bwMode="auto">
          <a:xfrm rot="2288312">
            <a:off x="2738438" y="236538"/>
            <a:ext cx="4679950" cy="7032625"/>
          </a:xfrm>
          <a:prstGeom prst="ellipse">
            <a:avLst/>
          </a:prstGeom>
          <a:noFill/>
          <a:ln w="38100" cap="sq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6811" name="Rectangle 49"/>
          <p:cNvSpPr>
            <a:spLocks noChangeArrowheads="1"/>
          </p:cNvSpPr>
          <p:nvPr/>
        </p:nvSpPr>
        <p:spPr bwMode="auto">
          <a:xfrm>
            <a:off x="6705600" y="542925"/>
            <a:ext cx="270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 anchor="ctr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</a:rPr>
              <a:t>Co-Acceptable</a:t>
            </a:r>
            <a:endParaRPr lang="en-US" altLang="en-US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22913" y="2662238"/>
            <a:ext cx="2630487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 </a:t>
            </a:r>
            <a:r>
              <a:rPr lang="en-US" sz="2400" i="1" dirty="0" err="1">
                <a:solidFill>
                  <a:schemeClr val="accent2"/>
                </a:solidFill>
              </a:rPr>
              <a:t>Problem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diagonal</a:t>
            </a:r>
            <a:endParaRPr lang="en-US" sz="2400" i="1" baseline="-25000" dirty="0">
              <a:solidFill>
                <a:schemeClr val="accent2"/>
              </a:solidFill>
            </a:endParaRPr>
          </a:p>
        </p:txBody>
      </p:sp>
      <p:sp>
        <p:nvSpPr>
          <p:cNvPr id="76813" name="Text Box 16"/>
          <p:cNvSpPr txBox="1">
            <a:spLocks noChangeArrowheads="1"/>
          </p:cNvSpPr>
          <p:nvPr/>
        </p:nvSpPr>
        <p:spPr bwMode="auto">
          <a:xfrm>
            <a:off x="485775" y="2586038"/>
            <a:ext cx="233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Problem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diagonal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P M  I  M(I)≠P(I)</a:t>
            </a:r>
            <a:endParaRPr lang="en-CA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228600" y="6167438"/>
            <a:ext cx="316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Halting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PRP</a:t>
            </a:r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 M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itchFamily="18" charset="0"/>
              </a:rPr>
              <a:t>PRP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,I </a:t>
            </a:r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altLang="en-US" sz="2400" i="1" baseline="-25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424488" y="5522913"/>
            <a:ext cx="3719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marL="533400" indent="-533400"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PRP </a:t>
            </a:r>
            <a:r>
              <a:rPr lang="en-US" altLang="en-US" sz="2800">
                <a:latin typeface="Times New Roman" pitchFamily="18" charset="0"/>
              </a:rPr>
              <a:t>definitely halts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so the answer is “yes”</a:t>
            </a:r>
            <a:endParaRPr lang="en-US" altLang="en-US" sz="2800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30191 -0.06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  <p:grpSp>
        <p:nvGrpSpPr>
          <p:cNvPr id="77827" name="Group 4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77845" name="Oval 5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7846" name="Text Box 6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77839" name="Group 7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77843" name="Oval 8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77844" name="Text Box 9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66FF33"/>
                    </a:solidFill>
                    <a:latin typeface="Times New Roman" pitchFamily="18" charset="0"/>
                  </a:rPr>
                  <a:t>Exp</a:t>
                </a:r>
              </a:p>
            </p:txBody>
          </p:sp>
        </p:grpSp>
        <p:grpSp>
          <p:nvGrpSpPr>
            <p:cNvPr id="77840" name="Group 39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77841" name="Oval 3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800">
                  <a:latin typeface="Times New Roman" pitchFamily="18" charset="0"/>
                </a:endParaRPr>
              </a:p>
            </p:txBody>
          </p:sp>
          <p:sp>
            <p:nvSpPr>
              <p:cNvPr id="77842" name="Text Box 10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CC99FF"/>
                    </a:solidFill>
                    <a:latin typeface="Times New Roman" pitchFamily="18" charset="0"/>
                  </a:rPr>
                  <a:t>Poly</a:t>
                </a:r>
              </a:p>
            </p:txBody>
          </p:sp>
        </p:grpSp>
      </p:grpSp>
      <p:grpSp>
        <p:nvGrpSpPr>
          <p:cNvPr id="77829" name="Group 11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77837" name="Oval 12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7838" name="Text Box 13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77830" name="Text Box 26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sp>
        <p:nvSpPr>
          <p:cNvPr id="77831" name="Text Box 32"/>
          <p:cNvSpPr txBox="1">
            <a:spLocks noChangeArrowheads="1"/>
          </p:cNvSpPr>
          <p:nvPr/>
        </p:nvSpPr>
        <p:spPr bwMode="auto">
          <a:xfrm>
            <a:off x="7721600" y="762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Halting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81000" y="1212850"/>
            <a:ext cx="8686800" cy="4365625"/>
            <a:chOff x="240" y="764"/>
            <a:chExt cx="5472" cy="2750"/>
          </a:xfrm>
        </p:grpSpPr>
        <p:grpSp>
          <p:nvGrpSpPr>
            <p:cNvPr id="77833" name="Group 36"/>
            <p:cNvGrpSpPr>
              <a:grpSpLocks/>
            </p:cNvGrpSpPr>
            <p:nvPr/>
          </p:nvGrpSpPr>
          <p:grpSpPr bwMode="auto">
            <a:xfrm>
              <a:off x="240" y="764"/>
              <a:ext cx="2066" cy="2750"/>
              <a:chOff x="240" y="764"/>
              <a:chExt cx="2066" cy="2750"/>
            </a:xfrm>
          </p:grpSpPr>
          <p:pic>
            <p:nvPicPr>
              <p:cNvPr id="77835" name="Picture 34" descr="Photo-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764"/>
                <a:ext cx="1907" cy="2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36" name="Rectangle 35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16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000">
                    <a:latin typeface="Times New Roman" pitchFamily="18" charset="0"/>
                  </a:rPr>
                  <a:t>Jack Edmonds 1965</a:t>
                </a:r>
              </a:p>
            </p:txBody>
          </p:sp>
        </p:grpSp>
        <p:sp>
          <p:nvSpPr>
            <p:cNvPr id="77834" name="Text Box 37"/>
            <p:cNvSpPr txBox="1">
              <a:spLocks noChangeArrowheads="1"/>
            </p:cNvSpPr>
            <p:nvPr/>
          </p:nvSpPr>
          <p:spPr bwMode="auto">
            <a:xfrm>
              <a:off x="2430" y="1680"/>
              <a:ext cx="328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altLang="en-US" sz="2800">
                  <a:latin typeface="Times New Roman" pitchFamily="18" charset="0"/>
                </a:rPr>
                <a:t>Time: input size </a:t>
              </a:r>
              <a:r>
                <a:rPr lang="en-US" altLang="en-US" sz="2800">
                  <a:latin typeface="Symbol" pitchFamily="18" charset="2"/>
                  <a:sym typeface="Symbol" pitchFamily="18" charset="2"/>
                </a:rPr>
                <a:t></a:t>
              </a:r>
              <a:r>
                <a:rPr lang="en-US" altLang="en-US" sz="2800">
                  <a:latin typeface="Times New Roman" pitchFamily="18" charset="0"/>
                </a:rPr>
                <a:t> running time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2800">
                  <a:latin typeface="Times New Roman" pitchFamily="18" charset="0"/>
                </a:rPr>
                <a:t>For large n, n</a:t>
              </a:r>
              <a:r>
                <a:rPr lang="en-US" altLang="en-US" sz="2800" baseline="30000">
                  <a:latin typeface="Times New Roman" pitchFamily="18" charset="0"/>
                </a:rPr>
                <a:t>100</a:t>
              </a:r>
              <a:r>
                <a:rPr lang="en-US" altLang="en-US" sz="2800">
                  <a:latin typeface="Times New Roman" pitchFamily="18" charset="0"/>
                </a:rPr>
                <a:t> &lt;&lt; 2</a:t>
              </a:r>
              <a:r>
                <a:rPr lang="en-US" altLang="en-US" sz="2800" baseline="30000">
                  <a:latin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78874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8875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78868" name="Group 6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78872" name="Oval 7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78873" name="Text Box 8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66FF33"/>
                    </a:solidFill>
                    <a:latin typeface="Times New Roman" pitchFamily="18" charset="0"/>
                  </a:rPr>
                  <a:t>Exp</a:t>
                </a:r>
              </a:p>
            </p:txBody>
          </p:sp>
        </p:grpSp>
        <p:grpSp>
          <p:nvGrpSpPr>
            <p:cNvPr id="78869" name="Group 9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78870" name="Oval 10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800">
                  <a:latin typeface="Times New Roman" pitchFamily="18" charset="0"/>
                </a:endParaRPr>
              </a:p>
            </p:txBody>
          </p:sp>
          <p:sp>
            <p:nvSpPr>
              <p:cNvPr id="78871" name="Text Box 11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CC99FF"/>
                    </a:solidFill>
                    <a:latin typeface="Times New Roman" pitchFamily="18" charset="0"/>
                  </a:rPr>
                  <a:t>Poly</a:t>
                </a:r>
              </a:p>
            </p:txBody>
          </p:sp>
        </p:grpSp>
      </p:grpSp>
      <p:grpSp>
        <p:nvGrpSpPr>
          <p:cNvPr id="78852" name="Group 12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78866" name="Oval 13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8867" name="Text Box 14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78853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sp>
        <p:nvSpPr>
          <p:cNvPr id="1280017" name="Rectangle 17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1280018" name="Text Box 18"/>
          <p:cNvSpPr txBox="1">
            <a:spLocks noChangeArrowheads="1"/>
          </p:cNvSpPr>
          <p:nvPr/>
        </p:nvSpPr>
        <p:spPr bwMode="auto">
          <a:xfrm>
            <a:off x="-76200" y="928688"/>
            <a:ext cx="5500688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set of computational problems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computable in time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656138" y="2757488"/>
            <a:ext cx="3467100" cy="3973512"/>
            <a:chOff x="2933" y="1737"/>
            <a:chExt cx="2184" cy="2503"/>
          </a:xfrm>
        </p:grpSpPr>
        <p:sp>
          <p:nvSpPr>
            <p:cNvPr id="78864" name="Oval 20"/>
            <p:cNvSpPr>
              <a:spLocks noChangeArrowheads="1"/>
            </p:cNvSpPr>
            <p:nvPr/>
          </p:nvSpPr>
          <p:spPr bwMode="auto">
            <a:xfrm>
              <a:off x="2976" y="2016"/>
              <a:ext cx="2064" cy="222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80021" name="Text Box 21"/>
            <p:cNvSpPr txBox="1">
              <a:spLocks noChangeArrowheads="1"/>
            </p:cNvSpPr>
            <p:nvPr/>
          </p:nvSpPr>
          <p:spPr bwMode="auto">
            <a:xfrm>
              <a:off x="2933" y="1737"/>
              <a:ext cx="2184" cy="33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lim"/>
                  <a:ea typeface="Gulim"/>
                  <a:sym typeface="Symbol"/>
                </a:rPr>
                <a:t></a:t>
              </a: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T(n)log(T(n))</a:t>
              </a: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time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029200" y="3581400"/>
            <a:ext cx="2743200" cy="3149600"/>
            <a:chOff x="3168" y="2256"/>
            <a:chExt cx="1728" cy="1984"/>
          </a:xfrm>
        </p:grpSpPr>
        <p:sp>
          <p:nvSpPr>
            <p:cNvPr id="78862" name="Oval 19"/>
            <p:cNvSpPr>
              <a:spLocks noChangeArrowheads="1"/>
            </p:cNvSpPr>
            <p:nvPr/>
          </p:nvSpPr>
          <p:spPr bwMode="auto">
            <a:xfrm>
              <a:off x="3168" y="2256"/>
              <a:ext cx="1728" cy="198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80023" name="Text Box 23"/>
            <p:cNvSpPr txBox="1">
              <a:spLocks noChangeArrowheads="1"/>
            </p:cNvSpPr>
            <p:nvPr/>
          </p:nvSpPr>
          <p:spPr bwMode="auto">
            <a:xfrm>
              <a:off x="3470" y="2256"/>
              <a:ext cx="1186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</a:t>
              </a:r>
              <a:r>
                <a:rPr lang="en-US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time</a:t>
              </a:r>
            </a:p>
          </p:txBody>
        </p:sp>
      </p:grpSp>
      <p:sp>
        <p:nvSpPr>
          <p:cNvPr id="1280026" name="Line 26"/>
          <p:cNvSpPr>
            <a:spLocks noChangeShapeType="1"/>
          </p:cNvSpPr>
          <p:nvPr/>
        </p:nvSpPr>
        <p:spPr bwMode="auto">
          <a:xfrm>
            <a:off x="2667000" y="1874838"/>
            <a:ext cx="2757488" cy="2225675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>
            <a:spAutoFit/>
          </a:bodyPr>
          <a:lstStyle/>
          <a:p>
            <a:endParaRPr lang="en-US"/>
          </a:p>
        </p:txBody>
      </p:sp>
      <p:sp>
        <p:nvSpPr>
          <p:cNvPr id="1280027" name="Text Box 27"/>
          <p:cNvSpPr txBox="1">
            <a:spLocks noChangeArrowheads="1"/>
          </p:cNvSpPr>
          <p:nvPr/>
        </p:nvSpPr>
        <p:spPr bwMode="auto">
          <a:xfrm>
            <a:off x="-315913" y="2224088"/>
            <a:ext cx="493236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 in time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</a:rPr>
              <a:t>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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T(n)log(T(n))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28" name="Line 28"/>
          <p:cNvSpPr>
            <a:spLocks noChangeShapeType="1"/>
          </p:cNvSpPr>
          <p:nvPr/>
        </p:nvSpPr>
        <p:spPr bwMode="auto">
          <a:xfrm>
            <a:off x="2971800" y="2757488"/>
            <a:ext cx="1828800" cy="1433512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0" rIns="274320">
            <a:spAutoFit/>
          </a:bodyPr>
          <a:lstStyle/>
          <a:p>
            <a:endParaRPr lang="en-US"/>
          </a:p>
        </p:txBody>
      </p:sp>
      <p:sp>
        <p:nvSpPr>
          <p:cNvPr id="1280030" name="Text Box 30"/>
          <p:cNvSpPr txBox="1">
            <a:spLocks noChangeArrowheads="1"/>
          </p:cNvSpPr>
          <p:nvPr/>
        </p:nvSpPr>
        <p:spPr bwMode="auto">
          <a:xfrm>
            <a:off x="322263" y="3976688"/>
            <a:ext cx="3135312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Here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an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arbitrary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8" grpId="0"/>
      <p:bldP spid="1280026" grpId="0" animBg="1"/>
      <p:bldP spid="1280027" grpId="0"/>
      <p:bldP spid="1280028" grpId="0" animBg="1"/>
      <p:bldP spid="12800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79896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9897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grpSp>
        <p:nvGrpSpPr>
          <p:cNvPr id="79875" name="Group 5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79890" name="Group 6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79894" name="Oval 7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79895" name="Text Box 8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66FF33"/>
                    </a:solidFill>
                    <a:latin typeface="Times New Roman" pitchFamily="18" charset="0"/>
                  </a:rPr>
                  <a:t>Exp</a:t>
                </a:r>
              </a:p>
            </p:txBody>
          </p:sp>
        </p:grpSp>
        <p:grpSp>
          <p:nvGrpSpPr>
            <p:cNvPr id="79891" name="Group 9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79892" name="Oval 10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800">
                  <a:latin typeface="Times New Roman" pitchFamily="18" charset="0"/>
                </a:endParaRPr>
              </a:p>
            </p:txBody>
          </p:sp>
          <p:sp>
            <p:nvSpPr>
              <p:cNvPr id="79893" name="Text Box 11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CC99FF"/>
                    </a:solidFill>
                    <a:latin typeface="Times New Roman" pitchFamily="18" charset="0"/>
                  </a:rPr>
                  <a:t>Poly</a:t>
                </a: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79888" name="Oval 13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9889" name="Text Box 14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79877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sp>
        <p:nvSpPr>
          <p:cNvPr id="1287184" name="Text Box 16"/>
          <p:cNvSpPr txBox="1">
            <a:spLocks noChangeArrowheads="1"/>
          </p:cNvSpPr>
          <p:nvPr/>
        </p:nvSpPr>
        <p:spPr bwMode="auto">
          <a:xfrm>
            <a:off x="5181600" y="3200400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Some problem</a:t>
            </a:r>
          </a:p>
        </p:txBody>
      </p:sp>
      <p:sp>
        <p:nvSpPr>
          <p:cNvPr id="1287186" name="Text Box 18"/>
          <p:cNvSpPr txBox="1">
            <a:spLocks noChangeArrowheads="1"/>
          </p:cNvSpPr>
          <p:nvPr/>
        </p:nvSpPr>
        <p:spPr bwMode="auto">
          <a:xfrm>
            <a:off x="-328613" y="928688"/>
            <a:ext cx="5595938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there a computational problem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computable in time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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T(n)log(T(n))</a:t>
            </a:r>
            <a:b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not in time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79880" name="Group 19"/>
          <p:cNvGrpSpPr>
            <a:grpSpLocks/>
          </p:cNvGrpSpPr>
          <p:nvPr/>
        </p:nvGrpSpPr>
        <p:grpSpPr bwMode="auto">
          <a:xfrm>
            <a:off x="4656138" y="2757488"/>
            <a:ext cx="3467100" cy="3973512"/>
            <a:chOff x="2933" y="1737"/>
            <a:chExt cx="2184" cy="2503"/>
          </a:xfrm>
        </p:grpSpPr>
        <p:sp>
          <p:nvSpPr>
            <p:cNvPr id="79886" name="Oval 20"/>
            <p:cNvSpPr>
              <a:spLocks noChangeArrowheads="1"/>
            </p:cNvSpPr>
            <p:nvPr/>
          </p:nvSpPr>
          <p:spPr bwMode="auto">
            <a:xfrm>
              <a:off x="2976" y="2016"/>
              <a:ext cx="2064" cy="222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87189" name="Text Box 21"/>
            <p:cNvSpPr txBox="1">
              <a:spLocks noChangeArrowheads="1"/>
            </p:cNvSpPr>
            <p:nvPr/>
          </p:nvSpPr>
          <p:spPr bwMode="auto">
            <a:xfrm>
              <a:off x="2933" y="1737"/>
              <a:ext cx="2184" cy="33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lim"/>
                  <a:ea typeface="Gulim"/>
                  <a:sym typeface="Symbol"/>
                </a:rPr>
                <a:t></a:t>
              </a: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T(n)log(T(n))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time</a:t>
              </a:r>
            </a:p>
          </p:txBody>
        </p:sp>
      </p:grpSp>
      <p:grpSp>
        <p:nvGrpSpPr>
          <p:cNvPr id="79881" name="Group 22"/>
          <p:cNvGrpSpPr>
            <a:grpSpLocks/>
          </p:cNvGrpSpPr>
          <p:nvPr/>
        </p:nvGrpSpPr>
        <p:grpSpPr bwMode="auto">
          <a:xfrm>
            <a:off x="5029200" y="3581400"/>
            <a:ext cx="2743200" cy="3149600"/>
            <a:chOff x="3168" y="2256"/>
            <a:chExt cx="1728" cy="1984"/>
          </a:xfrm>
        </p:grpSpPr>
        <p:sp>
          <p:nvSpPr>
            <p:cNvPr id="79884" name="Oval 23"/>
            <p:cNvSpPr>
              <a:spLocks noChangeArrowheads="1"/>
            </p:cNvSpPr>
            <p:nvPr/>
          </p:nvSpPr>
          <p:spPr bwMode="auto">
            <a:xfrm>
              <a:off x="3168" y="2256"/>
              <a:ext cx="1728" cy="198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87192" name="Text Box 24"/>
            <p:cNvSpPr txBox="1">
              <a:spLocks noChangeArrowheads="1"/>
            </p:cNvSpPr>
            <p:nvPr/>
          </p:nvSpPr>
          <p:spPr bwMode="auto">
            <a:xfrm>
              <a:off x="3470" y="2256"/>
              <a:ext cx="1186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</a:t>
              </a:r>
              <a:r>
                <a:rPr lang="en-US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time</a:t>
              </a:r>
            </a:p>
          </p:txBody>
        </p:sp>
      </p:grpSp>
      <p:sp>
        <p:nvSpPr>
          <p:cNvPr id="1287196" name="Text Box 28"/>
          <p:cNvSpPr txBox="1">
            <a:spLocks noChangeArrowheads="1"/>
          </p:cNvSpPr>
          <p:nvPr/>
        </p:nvSpPr>
        <p:spPr bwMode="auto">
          <a:xfrm>
            <a:off x="1219200" y="320357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hlink"/>
                </a:solidFill>
                <a:latin typeface="Times New Roman" pitchFamily="18" charset="0"/>
              </a:rPr>
              <a:t>Yes!</a:t>
            </a:r>
          </a:p>
        </p:txBody>
      </p:sp>
      <p:sp>
        <p:nvSpPr>
          <p:cNvPr id="1287197" name="Rectangle 29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84" grpId="0"/>
      <p:bldP spid="1287186" grpId="0"/>
      <p:bldP spid="128719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1462088"/>
            <a:ext cx="8839200" cy="3795712"/>
            <a:chOff x="144" y="1113"/>
            <a:chExt cx="5568" cy="2391"/>
          </a:xfrm>
        </p:grpSpPr>
        <p:sp>
          <p:nvSpPr>
            <p:cNvPr id="1283075" name="Text Box 3"/>
            <p:cNvSpPr txBox="1">
              <a:spLocks noChangeArrowheads="1"/>
            </p:cNvSpPr>
            <p:nvPr/>
          </p:nvSpPr>
          <p:spPr bwMode="auto">
            <a:xfrm>
              <a:off x="558" y="1113"/>
              <a:ext cx="1874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I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I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…  I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…</a:t>
              </a:r>
            </a:p>
          </p:txBody>
        </p:sp>
        <p:grpSp>
          <p:nvGrpSpPr>
            <p:cNvPr id="80902" name="Group 4"/>
            <p:cNvGrpSpPr>
              <a:grpSpLocks/>
            </p:cNvGrpSpPr>
            <p:nvPr/>
          </p:nvGrpSpPr>
          <p:grpSpPr bwMode="auto">
            <a:xfrm>
              <a:off x="144" y="1400"/>
              <a:ext cx="609" cy="2104"/>
              <a:chOff x="288" y="1400"/>
              <a:chExt cx="609" cy="2104"/>
            </a:xfrm>
          </p:grpSpPr>
          <p:sp>
            <p:nvSpPr>
              <p:cNvPr id="1283077" name="Rectangle 5"/>
              <p:cNvSpPr>
                <a:spLocks noChangeArrowheads="1"/>
              </p:cNvSpPr>
              <p:nvPr/>
            </p:nvSpPr>
            <p:spPr bwMode="auto">
              <a:xfrm>
                <a:off x="288" y="1400"/>
                <a:ext cx="609" cy="167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marL="457200" indent="-457200" algn="l">
                  <a:defRPr/>
                </a:pPr>
                <a:r>
                  <a:rPr 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  <a:p>
                <a:pPr marL="457200" indent="-457200" algn="l">
                  <a:defRPr/>
                </a:pPr>
                <a:r>
                  <a:rPr 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  <a:p>
                <a:pPr marL="457200" indent="-457200" algn="l">
                  <a:defRPr/>
                </a:pPr>
                <a:r>
                  <a:rPr 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</a:p>
              <a:p>
                <a:pPr marL="457200" indent="-457200" algn="l">
                  <a:defRPr/>
                </a:pPr>
                <a:r>
                  <a:rPr 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</a:t>
                </a:r>
              </a:p>
              <a:p>
                <a:pPr marL="457200" indent="-457200" algn="l">
                  <a:defRPr/>
                </a:pPr>
                <a:endPara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457200" indent="-457200" algn="l">
                  <a:defRPr/>
                </a:pPr>
                <a:r>
                  <a:rPr 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</a:p>
            </p:txBody>
          </p:sp>
          <p:sp>
            <p:nvSpPr>
              <p:cNvPr id="1283078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325" y="2534"/>
                <a:ext cx="570" cy="327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algn="l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…</a:t>
                </a:r>
              </a:p>
            </p:txBody>
          </p:sp>
          <p:sp>
            <p:nvSpPr>
              <p:cNvPr id="1283079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327" y="3096"/>
                <a:ext cx="570" cy="327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algn="l">
                  <a:defRPr/>
                </a:pPr>
                <a:r>
                  <a:rPr lang="en-US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…</a:t>
                </a:r>
              </a:p>
            </p:txBody>
          </p:sp>
        </p:grpSp>
        <p:grpSp>
          <p:nvGrpSpPr>
            <p:cNvPr id="80903" name="Group 8"/>
            <p:cNvGrpSpPr>
              <a:grpSpLocks/>
            </p:cNvGrpSpPr>
            <p:nvPr/>
          </p:nvGrpSpPr>
          <p:grpSpPr bwMode="auto">
            <a:xfrm>
              <a:off x="583" y="1468"/>
              <a:ext cx="5129" cy="1604"/>
              <a:chOff x="583" y="1468"/>
              <a:chExt cx="5129" cy="1604"/>
            </a:xfrm>
          </p:grpSpPr>
          <p:sp>
            <p:nvSpPr>
              <p:cNvPr id="1283081" name="Text Box 9"/>
              <p:cNvSpPr txBox="1">
                <a:spLocks noChangeArrowheads="1"/>
              </p:cNvSpPr>
              <p:nvPr/>
            </p:nvSpPr>
            <p:spPr bwMode="auto">
              <a:xfrm>
                <a:off x="1920" y="1468"/>
                <a:ext cx="3792" cy="865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Put a 1 in the matrix at </a:t>
                </a:r>
                <a:r>
                  <a:rPr lang="en-US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&lt;</a:t>
                </a:r>
                <a:r>
                  <a:rPr lang="en-US" i="1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i,j</a:t>
                </a:r>
                <a:r>
                  <a:rPr lang="en-US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&gt;</a:t>
                </a:r>
                <a:r>
                  <a:rPr lang="en-US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iff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/>
                </a:r>
                <a:b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TM</a:t>
                </a:r>
                <a:r>
                  <a:rPr lang="en-US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</a:t>
                </a:r>
                <a:r>
                  <a:rPr lang="en-US" i="1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outputs “1” on instance </a:t>
                </a:r>
                <a:r>
                  <a:rPr lang="en-US" i="1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</a:t>
                </a:r>
                <a:r>
                  <a:rPr lang="en-US" i="1" baseline="-250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  <a:endParaRPr lang="en-US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within time </a:t>
                </a:r>
                <a:r>
                  <a:rPr lang="en-US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(</a:t>
                </a:r>
                <a:r>
                  <a:rPr lang="en-US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n</a:t>
                </a:r>
                <a:r>
                  <a:rPr lang="en-US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)</a:t>
                </a:r>
                <a:r>
                  <a:rPr lang="en-US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Symbol" pitchFamily="18" charset="2"/>
                  </a:rPr>
                  <a:t>.</a:t>
                </a:r>
                <a:endParaRPr lang="en-US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3082" name="Text Box 10"/>
              <p:cNvSpPr txBox="1">
                <a:spLocks noChangeArrowheads="1"/>
              </p:cNvSpPr>
              <p:nvPr/>
            </p:nvSpPr>
            <p:spPr bwMode="auto">
              <a:xfrm>
                <a:off x="1702" y="2745"/>
                <a:ext cx="458" cy="327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algn="l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0906" name="Line 11"/>
              <p:cNvSpPr>
                <a:spLocks noChangeShapeType="1"/>
              </p:cNvSpPr>
              <p:nvPr/>
            </p:nvSpPr>
            <p:spPr bwMode="auto">
              <a:xfrm>
                <a:off x="1920" y="1468"/>
                <a:ext cx="0" cy="1172"/>
              </a:xfrm>
              <a:prstGeom prst="lin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74320" rIns="27432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07" name="Line 12"/>
              <p:cNvSpPr>
                <a:spLocks noChangeShapeType="1"/>
              </p:cNvSpPr>
              <p:nvPr/>
            </p:nvSpPr>
            <p:spPr bwMode="auto">
              <a:xfrm>
                <a:off x="583" y="2943"/>
                <a:ext cx="1193" cy="0"/>
              </a:xfrm>
              <a:prstGeom prst="lin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74320" rIns="27432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83086" name="Text Box 14"/>
          <p:cNvSpPr txBox="1">
            <a:spLocks noChangeArrowheads="1"/>
          </p:cNvSpPr>
          <p:nvPr/>
        </p:nvSpPr>
        <p:spPr bwMode="auto">
          <a:xfrm>
            <a:off x="263525" y="381000"/>
            <a:ext cx="83661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Construct a computational problem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which no Turing Machine computes it in time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T(n).</a:t>
            </a:r>
          </a:p>
        </p:txBody>
      </p:sp>
      <p:sp>
        <p:nvSpPr>
          <p:cNvPr id="1283088" name="Rectangle 16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Text Box 3"/>
          <p:cNvSpPr txBox="1">
            <a:spLocks noChangeArrowheads="1"/>
          </p:cNvSpPr>
          <p:nvPr/>
        </p:nvSpPr>
        <p:spPr bwMode="auto">
          <a:xfrm>
            <a:off x="885825" y="1462088"/>
            <a:ext cx="36861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…   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…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228600" y="1917700"/>
            <a:ext cx="966788" cy="3340100"/>
            <a:chOff x="288" y="1400"/>
            <a:chExt cx="609" cy="2104"/>
          </a:xfrm>
        </p:grpSpPr>
        <p:sp>
          <p:nvSpPr>
            <p:cNvPr id="1289221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89222" name="Text Box 6"/>
            <p:cNvSpPr txBox="1">
              <a:spLocks noChangeArrowheads="1"/>
            </p:cNvSpPr>
            <p:nvPr/>
          </p:nvSpPr>
          <p:spPr bwMode="auto">
            <a:xfrm rot="5400000">
              <a:off x="325" y="2534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89223" name="Text Box 7"/>
            <p:cNvSpPr txBox="1">
              <a:spLocks noChangeArrowheads="1"/>
            </p:cNvSpPr>
            <p:nvPr/>
          </p:nvSpPr>
          <p:spPr bwMode="auto">
            <a:xfrm rot="5400000">
              <a:off x="327" y="3096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sp>
        <p:nvSpPr>
          <p:cNvPr id="1289226" name="Text Box 10"/>
          <p:cNvSpPr txBox="1">
            <a:spLocks noChangeArrowheads="1"/>
          </p:cNvSpPr>
          <p:nvPr/>
        </p:nvSpPr>
        <p:spPr bwMode="auto">
          <a:xfrm>
            <a:off x="4114800" y="2057400"/>
            <a:ext cx="50292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)=1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M(“M”)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3060700"/>
            <a:ext cx="4114800" cy="1511300"/>
            <a:chOff x="240" y="2120"/>
            <a:chExt cx="2592" cy="952"/>
          </a:xfrm>
        </p:grpSpPr>
        <p:sp>
          <p:nvSpPr>
            <p:cNvPr id="1289224" name="Text Box 8"/>
            <p:cNvSpPr txBox="1">
              <a:spLocks noChangeArrowheads="1"/>
            </p:cNvSpPr>
            <p:nvPr/>
          </p:nvSpPr>
          <p:spPr bwMode="auto">
            <a:xfrm>
              <a:off x="2038" y="2745"/>
              <a:ext cx="458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81932" name="Oval 9"/>
            <p:cNvSpPr>
              <a:spLocks noChangeArrowheads="1"/>
            </p:cNvSpPr>
            <p:nvPr/>
          </p:nvSpPr>
          <p:spPr bwMode="auto">
            <a:xfrm rot="2600480">
              <a:off x="240" y="2120"/>
              <a:ext cx="2592" cy="3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289232" name="Text Box 16"/>
          <p:cNvSpPr txBox="1">
            <a:spLocks noChangeArrowheads="1"/>
          </p:cNvSpPr>
          <p:nvPr/>
        </p:nvSpPr>
        <p:spPr bwMode="auto">
          <a:xfrm>
            <a:off x="263525" y="381000"/>
            <a:ext cx="83661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Construct a computational problem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which no Turing Machine computes it in time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T(n).</a:t>
            </a:r>
          </a:p>
        </p:txBody>
      </p:sp>
      <p:sp>
        <p:nvSpPr>
          <p:cNvPr id="1289234" name="Rectangle 18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114800" y="3416300"/>
            <a:ext cx="502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But want is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 sz="2800"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The input is the TM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2800" i="1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Times New Roman" pitchFamily="18" charset="0"/>
              </a:rPr>
              <a:t>We want </a:t>
            </a:r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|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“M”</a:t>
            </a:r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|</a:t>
            </a:r>
            <a:r>
              <a:rPr lang="en-US" altLang="en-US" sz="2800" i="1"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to be </a:t>
            </a:r>
            <a:r>
              <a:rPr lang="en-US" altLang="en-US" sz="2800" i="1">
                <a:latin typeface="Times New Roman" pitchFamily="18" charset="0"/>
              </a:rPr>
              <a:t>constant</a:t>
            </a:r>
            <a:br>
              <a:rPr lang="en-US" altLang="en-US" sz="2800" i="1">
                <a:latin typeface="Times New Roman" pitchFamily="18" charset="0"/>
              </a:rPr>
            </a:br>
            <a:r>
              <a:rPr lang="en-US" altLang="en-US" sz="2800" i="1">
                <a:latin typeface="Times New Roman" pitchFamily="18" charset="0"/>
              </a:rPr>
              <a:t>  </a:t>
            </a:r>
            <a:r>
              <a:rPr lang="en-US" altLang="en-US" sz="2800">
                <a:latin typeface="Times New Roman" pitchFamily="18" charset="0"/>
              </a:rPr>
              <a:t>as </a:t>
            </a:r>
            <a:r>
              <a:rPr lang="en-US" altLang="en-US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 sz="2800">
                <a:latin typeface="Times New Roman" pitchFamily="18" charset="0"/>
              </a:rPr>
              <a:t> grows.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114800" y="5168900"/>
            <a:ext cx="56388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)=1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086600" y="6007100"/>
            <a:ext cx="25146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|“MI”|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26" grpId="0"/>
      <p:bldP spid="22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Text Box 3"/>
          <p:cNvSpPr txBox="1">
            <a:spLocks noChangeArrowheads="1"/>
          </p:cNvSpPr>
          <p:nvPr/>
        </p:nvSpPr>
        <p:spPr bwMode="auto">
          <a:xfrm>
            <a:off x="885825" y="1462088"/>
            <a:ext cx="36861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…   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…</a:t>
            </a: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228600" y="1917700"/>
            <a:ext cx="966788" cy="3340100"/>
            <a:chOff x="288" y="1400"/>
            <a:chExt cx="609" cy="2104"/>
          </a:xfrm>
        </p:grpSpPr>
        <p:sp>
          <p:nvSpPr>
            <p:cNvPr id="1289221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89222" name="Text Box 6"/>
            <p:cNvSpPr txBox="1">
              <a:spLocks noChangeArrowheads="1"/>
            </p:cNvSpPr>
            <p:nvPr/>
          </p:nvSpPr>
          <p:spPr bwMode="auto">
            <a:xfrm rot="5400000">
              <a:off x="325" y="2534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89223" name="Text Box 7"/>
            <p:cNvSpPr txBox="1">
              <a:spLocks noChangeArrowheads="1"/>
            </p:cNvSpPr>
            <p:nvPr/>
          </p:nvSpPr>
          <p:spPr bwMode="auto">
            <a:xfrm rot="5400000">
              <a:off x="327" y="3096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82948" name="Group 15"/>
          <p:cNvGrpSpPr>
            <a:grpSpLocks/>
          </p:cNvGrpSpPr>
          <p:nvPr/>
        </p:nvGrpSpPr>
        <p:grpSpPr bwMode="auto">
          <a:xfrm>
            <a:off x="381000" y="3060700"/>
            <a:ext cx="4114800" cy="1511300"/>
            <a:chOff x="240" y="2120"/>
            <a:chExt cx="2592" cy="952"/>
          </a:xfrm>
        </p:grpSpPr>
        <p:sp>
          <p:nvSpPr>
            <p:cNvPr id="1289224" name="Text Box 8"/>
            <p:cNvSpPr txBox="1">
              <a:spLocks noChangeArrowheads="1"/>
            </p:cNvSpPr>
            <p:nvPr/>
          </p:nvSpPr>
          <p:spPr bwMode="auto">
            <a:xfrm>
              <a:off x="2038" y="2745"/>
              <a:ext cx="458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82959" name="Oval 9"/>
            <p:cNvSpPr>
              <a:spLocks noChangeArrowheads="1"/>
            </p:cNvSpPr>
            <p:nvPr/>
          </p:nvSpPr>
          <p:spPr bwMode="auto">
            <a:xfrm rot="2600480">
              <a:off x="240" y="2120"/>
              <a:ext cx="2592" cy="3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289232" name="Text Box 16"/>
          <p:cNvSpPr txBox="1">
            <a:spLocks noChangeArrowheads="1"/>
          </p:cNvSpPr>
          <p:nvPr/>
        </p:nvSpPr>
        <p:spPr bwMode="auto">
          <a:xfrm>
            <a:off x="263525" y="381000"/>
            <a:ext cx="83661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Construct a computational problem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which no Turing Machine computes it in time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T(n).</a:t>
            </a:r>
          </a:p>
        </p:txBody>
      </p:sp>
      <p:sp>
        <p:nvSpPr>
          <p:cNvPr id="1289233" name="Text Box 17"/>
          <p:cNvSpPr txBox="1">
            <a:spLocks noChangeArrowheads="1"/>
          </p:cNvSpPr>
          <p:nvPr/>
        </p:nvSpPr>
        <p:spPr bwMode="auto">
          <a:xfrm>
            <a:off x="544513" y="4800600"/>
            <a:ext cx="8294687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Proof: TM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gives the wrong answer on instance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i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or takes more than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time.</a:t>
            </a:r>
          </a:p>
        </p:txBody>
      </p:sp>
      <p:sp>
        <p:nvSpPr>
          <p:cNvPr id="1289234" name="Rectangle 18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962400" y="3429000"/>
            <a:ext cx="47244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No TM decides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447800" y="6007100"/>
            <a:ext cx="59436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06400" y="5638800"/>
            <a:ext cx="69850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says “yes”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47800" y="6410325"/>
            <a:ext cx="54864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24625" y="6410325"/>
            <a:ext cx="2771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 wrong answer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114800" y="1968500"/>
            <a:ext cx="56388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)=1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Text Box 3"/>
          <p:cNvSpPr txBox="1">
            <a:spLocks noChangeArrowheads="1"/>
          </p:cNvSpPr>
          <p:nvPr/>
        </p:nvSpPr>
        <p:spPr bwMode="auto">
          <a:xfrm>
            <a:off x="885825" y="1462088"/>
            <a:ext cx="36861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…   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…</a:t>
            </a:r>
          </a:p>
        </p:txBody>
      </p:sp>
      <p:grpSp>
        <p:nvGrpSpPr>
          <p:cNvPr id="83971" name="Group 4"/>
          <p:cNvGrpSpPr>
            <a:grpSpLocks/>
          </p:cNvGrpSpPr>
          <p:nvPr/>
        </p:nvGrpSpPr>
        <p:grpSpPr bwMode="auto">
          <a:xfrm>
            <a:off x="228600" y="1917700"/>
            <a:ext cx="966788" cy="3340100"/>
            <a:chOff x="288" y="1400"/>
            <a:chExt cx="609" cy="2104"/>
          </a:xfrm>
        </p:grpSpPr>
        <p:sp>
          <p:nvSpPr>
            <p:cNvPr id="1289221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89222" name="Text Box 6"/>
            <p:cNvSpPr txBox="1">
              <a:spLocks noChangeArrowheads="1"/>
            </p:cNvSpPr>
            <p:nvPr/>
          </p:nvSpPr>
          <p:spPr bwMode="auto">
            <a:xfrm rot="5400000">
              <a:off x="325" y="2534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89223" name="Text Box 7"/>
            <p:cNvSpPr txBox="1">
              <a:spLocks noChangeArrowheads="1"/>
            </p:cNvSpPr>
            <p:nvPr/>
          </p:nvSpPr>
          <p:spPr bwMode="auto">
            <a:xfrm rot="5400000">
              <a:off x="327" y="3096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83972" name="Group 15"/>
          <p:cNvGrpSpPr>
            <a:grpSpLocks/>
          </p:cNvGrpSpPr>
          <p:nvPr/>
        </p:nvGrpSpPr>
        <p:grpSpPr bwMode="auto">
          <a:xfrm>
            <a:off x="381000" y="3060700"/>
            <a:ext cx="4114800" cy="1511300"/>
            <a:chOff x="240" y="2120"/>
            <a:chExt cx="2592" cy="952"/>
          </a:xfrm>
        </p:grpSpPr>
        <p:sp>
          <p:nvSpPr>
            <p:cNvPr id="1289224" name="Text Box 8"/>
            <p:cNvSpPr txBox="1">
              <a:spLocks noChangeArrowheads="1"/>
            </p:cNvSpPr>
            <p:nvPr/>
          </p:nvSpPr>
          <p:spPr bwMode="auto">
            <a:xfrm>
              <a:off x="2038" y="2745"/>
              <a:ext cx="458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83983" name="Oval 9"/>
            <p:cNvSpPr>
              <a:spLocks noChangeArrowheads="1"/>
            </p:cNvSpPr>
            <p:nvPr/>
          </p:nvSpPr>
          <p:spPr bwMode="auto">
            <a:xfrm rot="2600480">
              <a:off x="240" y="2120"/>
              <a:ext cx="2592" cy="3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289232" name="Text Box 16"/>
          <p:cNvSpPr txBox="1">
            <a:spLocks noChangeArrowheads="1"/>
          </p:cNvSpPr>
          <p:nvPr/>
        </p:nvSpPr>
        <p:spPr bwMode="auto">
          <a:xfrm>
            <a:off x="263525" y="381000"/>
            <a:ext cx="83661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Construct a computational problem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which no Turing Machine computes it in time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T(n).</a:t>
            </a:r>
          </a:p>
        </p:txBody>
      </p:sp>
      <p:sp>
        <p:nvSpPr>
          <p:cNvPr id="1289233" name="Text Box 17"/>
          <p:cNvSpPr txBox="1">
            <a:spLocks noChangeArrowheads="1"/>
          </p:cNvSpPr>
          <p:nvPr/>
        </p:nvSpPr>
        <p:spPr bwMode="auto">
          <a:xfrm>
            <a:off x="544513" y="4800600"/>
            <a:ext cx="8294687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Proof: TM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gives the wrong answer on instance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i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or takes more than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time.</a:t>
            </a:r>
          </a:p>
        </p:txBody>
      </p:sp>
      <p:sp>
        <p:nvSpPr>
          <p:cNvPr id="1289234" name="Rectangle 18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962400" y="3429000"/>
            <a:ext cx="47244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No TM decides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447800" y="6007100"/>
            <a:ext cx="59436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06400" y="5638800"/>
            <a:ext cx="69850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says “no”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47800" y="6410325"/>
            <a:ext cx="54864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1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24625" y="6410325"/>
            <a:ext cx="2771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 wrong answer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114800" y="1968500"/>
            <a:ext cx="56388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)=1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Text Box 3"/>
          <p:cNvSpPr txBox="1">
            <a:spLocks noChangeArrowheads="1"/>
          </p:cNvSpPr>
          <p:nvPr/>
        </p:nvSpPr>
        <p:spPr bwMode="auto">
          <a:xfrm>
            <a:off x="885825" y="1462088"/>
            <a:ext cx="36861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l"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…     I</a:t>
            </a:r>
            <a:r>
              <a:rPr lang="en-US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…</a:t>
            </a:r>
          </a:p>
        </p:txBody>
      </p:sp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228600" y="1917700"/>
            <a:ext cx="966788" cy="3340100"/>
            <a:chOff x="288" y="1400"/>
            <a:chExt cx="609" cy="2104"/>
          </a:xfrm>
        </p:grpSpPr>
        <p:sp>
          <p:nvSpPr>
            <p:cNvPr id="1289221" name="Rectangle 5"/>
            <p:cNvSpPr>
              <a:spLocks noChangeArrowheads="1"/>
            </p:cNvSpPr>
            <p:nvPr/>
          </p:nvSpPr>
          <p:spPr bwMode="auto">
            <a:xfrm>
              <a:off x="288" y="1400"/>
              <a:ext cx="609" cy="16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  <a:p>
              <a:pPr marL="457200" indent="-457200" algn="l">
                <a:defRPr/>
              </a:pPr>
              <a:endPara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marL="457200" indent="-457200" algn="l">
                <a:defRPr/>
              </a:pPr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r>
                <a:rPr lang="en-US" i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1289222" name="Text Box 6"/>
            <p:cNvSpPr txBox="1">
              <a:spLocks noChangeArrowheads="1"/>
            </p:cNvSpPr>
            <p:nvPr/>
          </p:nvSpPr>
          <p:spPr bwMode="auto">
            <a:xfrm rot="5400000">
              <a:off x="325" y="2534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  <p:sp>
          <p:nvSpPr>
            <p:cNvPr id="1289223" name="Text Box 7"/>
            <p:cNvSpPr txBox="1">
              <a:spLocks noChangeArrowheads="1"/>
            </p:cNvSpPr>
            <p:nvPr/>
          </p:nvSpPr>
          <p:spPr bwMode="auto">
            <a:xfrm rot="5400000">
              <a:off x="327" y="3096"/>
              <a:ext cx="570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84996" name="Group 15"/>
          <p:cNvGrpSpPr>
            <a:grpSpLocks/>
          </p:cNvGrpSpPr>
          <p:nvPr/>
        </p:nvGrpSpPr>
        <p:grpSpPr bwMode="auto">
          <a:xfrm>
            <a:off x="381000" y="3060700"/>
            <a:ext cx="4114800" cy="1511300"/>
            <a:chOff x="240" y="2120"/>
            <a:chExt cx="2592" cy="952"/>
          </a:xfrm>
        </p:grpSpPr>
        <p:sp>
          <p:nvSpPr>
            <p:cNvPr id="1289224" name="Text Box 8"/>
            <p:cNvSpPr txBox="1">
              <a:spLocks noChangeArrowheads="1"/>
            </p:cNvSpPr>
            <p:nvPr/>
          </p:nvSpPr>
          <p:spPr bwMode="auto">
            <a:xfrm>
              <a:off x="2038" y="2745"/>
              <a:ext cx="458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l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85005" name="Oval 9"/>
            <p:cNvSpPr>
              <a:spLocks noChangeArrowheads="1"/>
            </p:cNvSpPr>
            <p:nvPr/>
          </p:nvSpPr>
          <p:spPr bwMode="auto">
            <a:xfrm rot="2600480">
              <a:off x="240" y="2120"/>
              <a:ext cx="2592" cy="3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289232" name="Text Box 16"/>
          <p:cNvSpPr txBox="1">
            <a:spLocks noChangeArrowheads="1"/>
          </p:cNvSpPr>
          <p:nvPr/>
        </p:nvSpPr>
        <p:spPr bwMode="auto">
          <a:xfrm>
            <a:off x="263525" y="381000"/>
            <a:ext cx="83661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Construct a computational problem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which no Turing Machine computes it in time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T(n).</a:t>
            </a:r>
          </a:p>
        </p:txBody>
      </p:sp>
      <p:sp>
        <p:nvSpPr>
          <p:cNvPr id="1289233" name="Text Box 17"/>
          <p:cNvSpPr txBox="1">
            <a:spLocks noChangeArrowheads="1"/>
          </p:cNvSpPr>
          <p:nvPr/>
        </p:nvSpPr>
        <p:spPr bwMode="auto">
          <a:xfrm>
            <a:off x="544513" y="4800600"/>
            <a:ext cx="8294687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Proof: TM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gives the wrong answer on instance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i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or takes more than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time.</a:t>
            </a:r>
          </a:p>
        </p:txBody>
      </p:sp>
      <p:sp>
        <p:nvSpPr>
          <p:cNvPr id="1289234" name="Rectangle 18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962400" y="3429000"/>
            <a:ext cx="47244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No TM decides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06400" y="5638800"/>
            <a:ext cx="69850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takes more than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114800" y="1968500"/>
            <a:ext cx="56388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)=1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M(“MI”)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447800" y="6007100"/>
            <a:ext cx="46990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  Uses too much time.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5" name="Text Box 15"/>
          <p:cNvSpPr txBox="1">
            <a:spLocks noChangeArrowheads="1"/>
          </p:cNvSpPr>
          <p:nvPr/>
        </p:nvSpPr>
        <p:spPr bwMode="auto">
          <a:xfrm>
            <a:off x="544513" y="1614488"/>
            <a:ext cx="8294687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No TM decides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T(n)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58" name="Rectangle 18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99822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)=0 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053710" name="Rectangle 14"/>
          <p:cNvSpPr>
            <a:spLocks noChangeArrowheads="1"/>
          </p:cNvSpPr>
          <p:nvPr/>
        </p:nvSpPr>
        <p:spPr bwMode="auto">
          <a:xfrm>
            <a:off x="3467100" y="2514600"/>
            <a:ext cx="6210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Can every problem be computed?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Or are some </a:t>
            </a:r>
            <a:r>
              <a:rPr lang="en-US" altLang="en-US" sz="2800">
                <a:solidFill>
                  <a:schemeClr val="hlink"/>
                </a:solidFill>
              </a:rPr>
              <a:t>Uncomputable?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5800" y="1524000"/>
            <a:ext cx="3048000" cy="3881438"/>
            <a:chOff x="432" y="960"/>
            <a:chExt cx="1920" cy="2445"/>
          </a:xfrm>
        </p:grpSpPr>
        <p:pic>
          <p:nvPicPr>
            <p:cNvPr id="9223" name="Picture 20" descr="Hilbe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713" y="3153"/>
              <a:ext cx="16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Hilbert (1900)</a:t>
              </a:r>
            </a:p>
          </p:txBody>
        </p:sp>
      </p:grpSp>
      <p:sp>
        <p:nvSpPr>
          <p:cNvPr id="1053719" name="Text Box 23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6000">
                <a:latin typeface="Monotype Corsiva" pitchFamily="66" charset="0"/>
              </a:rPr>
              <a:t>“Algorithm”</a:t>
            </a:r>
          </a:p>
        </p:txBody>
      </p:sp>
      <p:sp>
        <p:nvSpPr>
          <p:cNvPr id="1053721" name="Rectangle 25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6" name="Text Box 16"/>
          <p:cNvSpPr txBox="1">
            <a:spLocks noChangeArrowheads="1"/>
          </p:cNvSpPr>
          <p:nvPr/>
        </p:nvSpPr>
        <p:spPr bwMode="auto">
          <a:xfrm>
            <a:off x="381000" y="1524000"/>
            <a:ext cx="8294688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There is a TM that decides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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T(n)log(T(n))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57" name="Text Box 17"/>
          <p:cNvSpPr txBox="1">
            <a:spLocks noChangeArrowheads="1"/>
          </p:cNvSpPr>
          <p:nvPr/>
        </p:nvSpPr>
        <p:spPr bwMode="auto">
          <a:xfrm>
            <a:off x="1447800" y="2514600"/>
            <a:ext cx="6019800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input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on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time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/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 output “no” </a:t>
            </a:r>
          </a:p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has halted and has output “yes”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58" name="Rectangle 18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99822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)=0 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750888" y="4419600"/>
            <a:ext cx="10352088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Simulation time by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M”,I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O(|“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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|I|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)).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04800" y="5257800"/>
            <a:ext cx="8294688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Funny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does not grow with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but neither is it bounded by any fixed constant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So we will bound it by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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which grows faster than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1600" y="4886325"/>
            <a:ext cx="1397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= 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7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6" name="Text Box 16"/>
          <p:cNvSpPr txBox="1">
            <a:spLocks noChangeArrowheads="1"/>
          </p:cNvSpPr>
          <p:nvPr/>
        </p:nvSpPr>
        <p:spPr bwMode="auto">
          <a:xfrm>
            <a:off x="381000" y="1524000"/>
            <a:ext cx="8294688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Claim: There is a TM that decides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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T(n)log(T(n))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57" name="Text Box 17"/>
          <p:cNvSpPr txBox="1">
            <a:spLocks noChangeArrowheads="1"/>
          </p:cNvSpPr>
          <p:nvPr/>
        </p:nvSpPr>
        <p:spPr bwMode="auto">
          <a:xfrm>
            <a:off x="1447800" y="2514600"/>
            <a:ext cx="6019800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input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on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time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/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 output “no” </a:t>
            </a:r>
          </a:p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has halted and has output “yes”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</a:t>
            </a:r>
            <a:endParaRPr lang="en-US" i="1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58" name="Rectangle 18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9982200" cy="9540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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)=0  </a:t>
            </a:r>
          </a:p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iff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MI”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halts in time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with “yes”.</a:t>
            </a:r>
            <a:endParaRPr lang="en-US" baseline="-250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750888" y="4419600"/>
            <a:ext cx="10352088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Simulation time by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M”,I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O(|“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M”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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|I|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)).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-76200" y="5473700"/>
            <a:ext cx="92964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</a:t>
            </a:r>
            <a:r>
              <a:rPr lang="en-US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</a:t>
            </a:r>
            <a:r>
              <a:rPr lang="en-US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also takes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O(log(T(n)))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increment the time counter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a total of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O(T(n)log(T(n)))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9038" y="4886325"/>
            <a:ext cx="1397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/>
                <a:ea typeface="Gulim"/>
                <a:sym typeface="Symbol"/>
              </a:rPr>
              <a:t>= 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T(n)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173788" y="4876800"/>
            <a:ext cx="3046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O(T(n)log(T(n)))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89112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89113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5050"/>
                  </a:solidFill>
                  <a:latin typeface="Times New Roman" pitchFamily="18" charset="0"/>
                </a:rPr>
                <a:t>Computable</a:t>
              </a:r>
            </a:p>
          </p:txBody>
        </p:sp>
      </p:grpSp>
      <p:grpSp>
        <p:nvGrpSpPr>
          <p:cNvPr id="89091" name="Group 5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89106" name="Group 6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89110" name="Oval 7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89111" name="Text Box 8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66FF33"/>
                    </a:solidFill>
                    <a:latin typeface="Times New Roman" pitchFamily="18" charset="0"/>
                  </a:rPr>
                  <a:t>Exp</a:t>
                </a:r>
              </a:p>
            </p:txBody>
          </p:sp>
        </p:grpSp>
        <p:grpSp>
          <p:nvGrpSpPr>
            <p:cNvPr id="89107" name="Group 9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89108" name="Oval 10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</a:pPr>
                <a:endParaRPr lang="en-US" altLang="en-US" sz="2800">
                  <a:latin typeface="Times New Roman" pitchFamily="18" charset="0"/>
                </a:endParaRPr>
              </a:p>
            </p:txBody>
          </p:sp>
          <p:sp>
            <p:nvSpPr>
              <p:cNvPr id="89109" name="Text Box 11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>
                    <a:solidFill>
                      <a:srgbClr val="CC99FF"/>
                    </a:solidFill>
                    <a:latin typeface="Times New Roman" pitchFamily="18" charset="0"/>
                  </a:rPr>
                  <a:t>Poly</a:t>
                </a:r>
              </a:p>
            </p:txBody>
          </p:sp>
        </p:grpSp>
      </p:grpSp>
      <p:grpSp>
        <p:nvGrpSpPr>
          <p:cNvPr id="89092" name="Group 12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89104" name="Oval 13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89105" name="Text Box 14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800">
                  <a:solidFill>
                    <a:srgbClr val="FF00FF"/>
                  </a:solidFill>
                  <a:latin typeface="Times New Roman" pitchFamily="18" charset="0"/>
                </a:rPr>
                <a:t>Known</a:t>
              </a:r>
            </a:p>
          </p:txBody>
        </p:sp>
      </p:grpSp>
      <p:sp>
        <p:nvSpPr>
          <p:cNvPr id="89093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GCD</a:t>
            </a:r>
          </a:p>
        </p:txBody>
      </p:sp>
      <p:sp>
        <p:nvSpPr>
          <p:cNvPr id="1291280" name="Text Box 16"/>
          <p:cNvSpPr txBox="1">
            <a:spLocks noChangeArrowheads="1"/>
          </p:cNvSpPr>
          <p:nvPr/>
        </p:nvSpPr>
        <p:spPr bwMode="auto">
          <a:xfrm>
            <a:off x="5181600" y="3200400"/>
            <a:ext cx="232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latin typeface="Times New Roman" pitchFamily="18" charset="0"/>
              </a:rPr>
              <a:t>Problem</a:t>
            </a:r>
            <a:r>
              <a:rPr lang="en-US" altLang="en-US" sz="2400" i="1" baseline="-25000">
                <a:latin typeface="Times New Roman" pitchFamily="18" charset="0"/>
              </a:rPr>
              <a:t>diagonal</a:t>
            </a:r>
          </a:p>
        </p:txBody>
      </p:sp>
      <p:grpSp>
        <p:nvGrpSpPr>
          <p:cNvPr id="89095" name="Group 19"/>
          <p:cNvGrpSpPr>
            <a:grpSpLocks/>
          </p:cNvGrpSpPr>
          <p:nvPr/>
        </p:nvGrpSpPr>
        <p:grpSpPr bwMode="auto">
          <a:xfrm>
            <a:off x="4656138" y="2757488"/>
            <a:ext cx="3467100" cy="3973512"/>
            <a:chOff x="2933" y="1737"/>
            <a:chExt cx="2184" cy="2503"/>
          </a:xfrm>
        </p:grpSpPr>
        <p:sp>
          <p:nvSpPr>
            <p:cNvPr id="89102" name="Oval 20"/>
            <p:cNvSpPr>
              <a:spLocks noChangeArrowheads="1"/>
            </p:cNvSpPr>
            <p:nvPr/>
          </p:nvSpPr>
          <p:spPr bwMode="auto">
            <a:xfrm>
              <a:off x="2976" y="2016"/>
              <a:ext cx="2064" cy="222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91285" name="Text Box 21"/>
            <p:cNvSpPr txBox="1">
              <a:spLocks noChangeArrowheads="1"/>
            </p:cNvSpPr>
            <p:nvPr/>
          </p:nvSpPr>
          <p:spPr bwMode="auto">
            <a:xfrm>
              <a:off x="2933" y="1737"/>
              <a:ext cx="2184" cy="33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lim"/>
                  <a:ea typeface="Gulim"/>
                  <a:sym typeface="Symbol"/>
                </a:rPr>
                <a:t></a:t>
              </a:r>
              <a:r>
                <a:rPr lang="en-US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T(n)log(T(n))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time</a:t>
              </a:r>
            </a:p>
          </p:txBody>
        </p:sp>
      </p:grpSp>
      <p:grpSp>
        <p:nvGrpSpPr>
          <p:cNvPr id="89096" name="Group 22"/>
          <p:cNvGrpSpPr>
            <a:grpSpLocks/>
          </p:cNvGrpSpPr>
          <p:nvPr/>
        </p:nvGrpSpPr>
        <p:grpSpPr bwMode="auto">
          <a:xfrm>
            <a:off x="5029200" y="3581400"/>
            <a:ext cx="2743200" cy="3149600"/>
            <a:chOff x="3168" y="2256"/>
            <a:chExt cx="1728" cy="1984"/>
          </a:xfrm>
        </p:grpSpPr>
        <p:sp>
          <p:nvSpPr>
            <p:cNvPr id="89100" name="Oval 23"/>
            <p:cNvSpPr>
              <a:spLocks noChangeArrowheads="1"/>
            </p:cNvSpPr>
            <p:nvPr/>
          </p:nvSpPr>
          <p:spPr bwMode="auto">
            <a:xfrm>
              <a:off x="3168" y="2256"/>
              <a:ext cx="1728" cy="1984"/>
            </a:xfrm>
            <a:prstGeom prst="ellipse">
              <a:avLst/>
            </a:prstGeom>
            <a:noFill/>
            <a:ln w="38100" cap="sq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91288" name="Text Box 24"/>
            <p:cNvSpPr txBox="1">
              <a:spLocks noChangeArrowheads="1"/>
            </p:cNvSpPr>
            <p:nvPr/>
          </p:nvSpPr>
          <p:spPr bwMode="auto">
            <a:xfrm>
              <a:off x="3470" y="2256"/>
              <a:ext cx="1186" cy="32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T(n)</a:t>
              </a:r>
              <a:r>
                <a:rPr lang="en-US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time</a:t>
              </a:r>
            </a:p>
          </p:txBody>
        </p:sp>
      </p:grpSp>
      <p:sp>
        <p:nvSpPr>
          <p:cNvPr id="1291290" name="Text Box 26"/>
          <p:cNvSpPr txBox="1">
            <a:spLocks noChangeArrowheads="1"/>
          </p:cNvSpPr>
          <p:nvPr/>
        </p:nvSpPr>
        <p:spPr bwMode="auto">
          <a:xfrm>
            <a:off x="-26988" y="928688"/>
            <a:ext cx="4249738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Specify one such problem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that is a little nicer.</a:t>
            </a:r>
          </a:p>
        </p:txBody>
      </p:sp>
      <p:sp>
        <p:nvSpPr>
          <p:cNvPr id="1291291" name="Text Box 27"/>
          <p:cNvSpPr txBox="1">
            <a:spLocks noChangeArrowheads="1"/>
          </p:cNvSpPr>
          <p:nvPr/>
        </p:nvSpPr>
        <p:spPr bwMode="auto">
          <a:xfrm>
            <a:off x="790575" y="2135188"/>
            <a:ext cx="2673350" cy="7620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idea!!</a:t>
            </a:r>
          </a:p>
        </p:txBody>
      </p:sp>
      <p:sp>
        <p:nvSpPr>
          <p:cNvPr id="1291292" name="Rectangle 28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80" grpId="0"/>
      <p:bldP spid="1291290" grpId="0"/>
      <p:bldP spid="1291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6000">
                <a:latin typeface="Monotype Corsiva" pitchFamily="66" charset="0"/>
              </a:rPr>
              <a:t>“Algorithm”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2400" y="1066800"/>
            <a:ext cx="8613775" cy="3889375"/>
            <a:chOff x="96" y="672"/>
            <a:chExt cx="5426" cy="2450"/>
          </a:xfrm>
        </p:grpSpPr>
        <p:grpSp>
          <p:nvGrpSpPr>
            <p:cNvPr id="10250" name="Group 25"/>
            <p:cNvGrpSpPr>
              <a:grpSpLocks/>
            </p:cNvGrpSpPr>
            <p:nvPr/>
          </p:nvGrpSpPr>
          <p:grpSpPr bwMode="auto">
            <a:xfrm>
              <a:off x="96" y="672"/>
              <a:ext cx="2357" cy="2450"/>
              <a:chOff x="96" y="672"/>
              <a:chExt cx="2357" cy="2450"/>
            </a:xfrm>
          </p:grpSpPr>
          <p:pic>
            <p:nvPicPr>
              <p:cNvPr id="10252" name="Picture 16" descr="Alan_Tur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672"/>
                <a:ext cx="2205" cy="2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Rectangle 18"/>
              <p:cNvSpPr>
                <a:spLocks noChangeArrowheads="1"/>
              </p:cNvSpPr>
              <p:nvPr/>
            </p:nvSpPr>
            <p:spPr bwMode="auto">
              <a:xfrm>
                <a:off x="1200" y="2870"/>
                <a:ext cx="12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Turing (1936)</a:t>
                </a:r>
              </a:p>
            </p:txBody>
          </p:sp>
        </p:grpSp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2771" y="1200"/>
              <a:ext cx="275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A problem is </a:t>
              </a:r>
              <a:r>
                <a:rPr lang="en-US" altLang="en-US" sz="2800">
                  <a:solidFill>
                    <a:schemeClr val="hlink"/>
                  </a:solidFill>
                </a:rPr>
                <a:t>Computable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if it can be computed by a </a:t>
              </a:r>
              <a:br>
                <a:rPr lang="en-US" altLang="en-US" sz="2800"/>
              </a:br>
              <a:r>
                <a:rPr lang="en-US" altLang="en-US" sz="2800">
                  <a:latin typeface="Monotype Corsiva" pitchFamily="66" charset="0"/>
                </a:rPr>
                <a:t>Turing Machine. </a:t>
              </a:r>
              <a:r>
                <a:rPr lang="en-US" altLang="en-US" sz="2800"/>
                <a:t>(1936</a:t>
              </a:r>
              <a:r>
                <a:rPr lang="en-US" altLang="en-US" sz="2800">
                  <a:latin typeface="Monotype Corsiva" pitchFamily="66" charset="0"/>
                </a:rPr>
                <a:t>)</a:t>
              </a:r>
              <a:endParaRPr lang="en-US" altLang="en-US" sz="28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5050"/>
                  </a:solidFill>
                </a:rPr>
                <a:t/>
              </a:r>
              <a:br>
                <a:rPr lang="en-US" altLang="en-US" sz="2800">
                  <a:solidFill>
                    <a:srgbClr val="FF5050"/>
                  </a:solidFill>
                </a:rPr>
              </a:br>
              <a:r>
                <a:rPr lang="en-US" altLang="en-US" sz="280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pic>
        <p:nvPicPr>
          <p:cNvPr id="1056796" name="Picture 28" descr="animated-addo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3352800"/>
            <a:ext cx="2970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6000">
                <a:latin typeface="Monotype Corsiva" pitchFamily="66" charset="0"/>
              </a:rPr>
              <a:t>“Algorithm”</a:t>
            </a:r>
          </a:p>
        </p:txBody>
      </p:sp>
      <p:grpSp>
        <p:nvGrpSpPr>
          <p:cNvPr id="11268" name="Group 25"/>
          <p:cNvGrpSpPr>
            <a:grpSpLocks/>
          </p:cNvGrpSpPr>
          <p:nvPr/>
        </p:nvGrpSpPr>
        <p:grpSpPr bwMode="auto">
          <a:xfrm>
            <a:off x="152400" y="1066800"/>
            <a:ext cx="3741738" cy="3889375"/>
            <a:chOff x="96" y="672"/>
            <a:chExt cx="2357" cy="2450"/>
          </a:xfrm>
        </p:grpSpPr>
        <p:pic>
          <p:nvPicPr>
            <p:cNvPr id="11277" name="Picture 16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1200" y="2870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Turing (1936)</a:t>
              </a:r>
            </a:p>
          </p:txBody>
        </p:sp>
      </p:grpSp>
      <p:grpSp>
        <p:nvGrpSpPr>
          <p:cNvPr id="11269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6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5050"/>
                  </a:solidFill>
                </a:rPr>
                <a:t/>
              </a:r>
              <a:br>
                <a:rPr lang="en-US" altLang="en-US" sz="2800">
                  <a:solidFill>
                    <a:srgbClr val="FF5050"/>
                  </a:solidFill>
                </a:rPr>
              </a:br>
              <a:r>
                <a:rPr lang="en-US" altLang="en-US" sz="280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122863" y="1198563"/>
            <a:ext cx="27241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Equivalent via </a:t>
            </a:r>
            <a:br>
              <a:rPr lang="en-US" altLang="en-US" sz="2800"/>
            </a:br>
            <a:r>
              <a:rPr lang="en-US" altLang="en-US" sz="2800"/>
              <a:t>compiler to: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35513" y="2514600"/>
            <a:ext cx="3036887" cy="2441575"/>
            <a:chOff x="4419600" y="2514600"/>
            <a:chExt cx="3036731" cy="2441575"/>
          </a:xfrm>
        </p:grpSpPr>
        <p:pic>
          <p:nvPicPr>
            <p:cNvPr id="11273" name="Picture 2" descr="http://t3.gstatic.com/images?q=tbn:ANd9GcStOf72nKOG0fnJE1aGb8D3iOHuxiodFdTyHbXb3E8A15ylzmWH6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06" y="2994025"/>
              <a:ext cx="233362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419600" y="2514600"/>
              <a:ext cx="2362079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Java: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FF0000"/>
      </a:hlink>
      <a:folHlink>
        <a:srgbClr val="FFFF99"/>
      </a:folHlink>
    </a:clrScheme>
    <a:fontScheme name="1_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spcBef>
            <a:spcPct val="0"/>
          </a:spcBef>
          <a:defRPr sz="2400" dirty="0" err="1" smtClean="0">
            <a:solidFill>
              <a:schemeClr val="tx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28255</TotalTime>
  <Words>3224</Words>
  <Application>Microsoft Office PowerPoint</Application>
  <PresentationFormat>On-screen Show (4:3)</PresentationFormat>
  <Paragraphs>694</Paragraphs>
  <Slides>72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Arial Rounded MT Bold</vt:lpstr>
      <vt:lpstr>Comic Sans MS</vt:lpstr>
      <vt:lpstr>Gulim</vt:lpstr>
      <vt:lpstr>Monotype Corsiva</vt:lpstr>
      <vt:lpstr>Symbol</vt:lpstr>
      <vt:lpstr>Times New Roman</vt:lpstr>
      <vt:lpstr>Wingdings</vt:lpstr>
      <vt:lpstr>Default Design</vt:lpstr>
      <vt:lpstr>1_Default Design</vt:lpstr>
      <vt:lpstr>Equation</vt:lpstr>
      <vt:lpstr>Halting Problem is Uncomputable</vt:lpstr>
      <vt:lpstr>PowerPoint Presentation</vt:lpstr>
      <vt:lpstr>PowerPoint Presentation</vt:lpstr>
      <vt:lpstr>One page proof  Halting is Undecidable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Halting Problem</vt:lpstr>
      <vt:lpstr>Halting Problem</vt:lpstr>
      <vt:lpstr>Halting Problem</vt:lpstr>
      <vt:lpstr>Halting Problem</vt:lpstr>
      <vt:lpstr>Halting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Halting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for CSE 4111  but not for CSE2001</vt:lpstr>
      <vt:lpstr>One page proof  Halting is Undecidable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392</cp:revision>
  <cp:lastPrinted>2014-01-22T16:56:04Z</cp:lastPrinted>
  <dcterms:created xsi:type="dcterms:W3CDTF">2000-08-25T17:31:26Z</dcterms:created>
  <dcterms:modified xsi:type="dcterms:W3CDTF">2020-03-19T21:17:46Z</dcterms:modified>
</cp:coreProperties>
</file>